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</p:sldMasterIdLst>
  <p:notesMasterIdLst>
    <p:notesMasterId r:id="rId29"/>
  </p:notesMasterIdLst>
  <p:sldIdLst>
    <p:sldId id="289" r:id="rId2"/>
    <p:sldId id="260" r:id="rId3"/>
    <p:sldId id="257" r:id="rId4"/>
    <p:sldId id="258" r:id="rId5"/>
    <p:sldId id="281" r:id="rId6"/>
    <p:sldId id="282" r:id="rId7"/>
    <p:sldId id="28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84" r:id="rId16"/>
    <p:sldId id="285" r:id="rId17"/>
    <p:sldId id="288" r:id="rId18"/>
    <p:sldId id="286" r:id="rId19"/>
    <p:sldId id="287" r:id="rId20"/>
    <p:sldId id="275" r:id="rId21"/>
    <p:sldId id="276" r:id="rId22"/>
    <p:sldId id="277" r:id="rId23"/>
    <p:sldId id="290" r:id="rId24"/>
    <p:sldId id="278" r:id="rId25"/>
    <p:sldId id="279" r:id="rId26"/>
    <p:sldId id="280" r:id="rId27"/>
    <p:sldId id="263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F49DE3-4D7E-4C4A-A0F4-E08D24E38208}" type="doc">
      <dgm:prSet loTypeId="urn:microsoft.com/office/officeart/2005/8/layout/default#1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6DCCA42-CFFB-BD41-BD63-40B5B7D5823F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Design, Schnelligkeit und gute Reaktionsfähigkeit sind wichtiger als Kosten</a:t>
          </a:r>
          <a:endParaRPr lang="de-DE" dirty="0">
            <a:latin typeface="Bodoni MT" panose="02070603080606020203" pitchFamily="18" charset="0"/>
          </a:endParaRPr>
        </a:p>
      </dgm:t>
    </dgm:pt>
    <dgm:pt modelId="{DF0718C4-8787-E242-86B3-4CCD64AD394A}" type="parTrans" cxnId="{E571E5AF-AE08-7D46-9C02-A947C3902D7C}">
      <dgm:prSet/>
      <dgm:spPr/>
      <dgm:t>
        <a:bodyPr/>
        <a:lstStyle/>
        <a:p>
          <a:endParaRPr lang="en-US"/>
        </a:p>
      </dgm:t>
    </dgm:pt>
    <dgm:pt modelId="{9454A22F-3C5E-8C4C-A036-2B2E8567B3D4}" type="sibTrans" cxnId="{E571E5AF-AE08-7D46-9C02-A947C3902D7C}">
      <dgm:prSet/>
      <dgm:spPr/>
      <dgm:t>
        <a:bodyPr/>
        <a:lstStyle/>
        <a:p>
          <a:endParaRPr lang="en-US"/>
        </a:p>
      </dgm:t>
    </dgm:pt>
    <dgm:pt modelId="{DF5793F9-FF05-5843-AA01-56BCDF2FCE9C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Zentrale Produktion in Spanien war der Schlüssel zum schnellen Erfolg</a:t>
          </a:r>
          <a:endParaRPr lang="de-DE" dirty="0">
            <a:latin typeface="Bodoni MT" panose="02070603080606020203" pitchFamily="18" charset="0"/>
          </a:endParaRPr>
        </a:p>
      </dgm:t>
    </dgm:pt>
    <dgm:pt modelId="{F99521C1-B74F-3143-AFC4-5C63863F4180}" type="parTrans" cxnId="{5CAA0A84-B37B-6A4C-8DA8-56A1768245BC}">
      <dgm:prSet/>
      <dgm:spPr/>
      <dgm:t>
        <a:bodyPr/>
        <a:lstStyle/>
        <a:p>
          <a:endParaRPr lang="en-US"/>
        </a:p>
      </dgm:t>
    </dgm:pt>
    <dgm:pt modelId="{E29D8E41-6881-C34C-99F9-896B53EF92CD}" type="sibTrans" cxnId="{5CAA0A84-B37B-6A4C-8DA8-56A1768245BC}">
      <dgm:prSet/>
      <dgm:spPr/>
      <dgm:t>
        <a:bodyPr/>
        <a:lstStyle/>
        <a:p>
          <a:endParaRPr lang="en-US"/>
        </a:p>
      </dgm:t>
    </dgm:pt>
    <dgm:pt modelId="{A9EFE919-8BE1-8843-B1A0-55618450A21D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Im Fokus steht die Ausstattung der Läden – „</a:t>
          </a:r>
          <a:r>
            <a:rPr lang="de-DE" dirty="0" err="1" smtClean="0">
              <a:latin typeface="Bodoni MT" panose="02070603080606020203" pitchFamily="18" charset="0"/>
            </a:rPr>
            <a:t>feel</a:t>
          </a:r>
          <a:r>
            <a:rPr lang="de-DE" dirty="0" smtClean="0">
              <a:latin typeface="Bodoni MT" panose="02070603080606020203" pitchFamily="18" charset="0"/>
            </a:rPr>
            <a:t> </a:t>
          </a:r>
          <a:r>
            <a:rPr lang="de-DE" dirty="0" err="1" smtClean="0">
              <a:latin typeface="Bodoni MT" panose="02070603080606020203" pitchFamily="18" charset="0"/>
            </a:rPr>
            <a:t>of</a:t>
          </a:r>
          <a:r>
            <a:rPr lang="de-DE" dirty="0" smtClean="0">
              <a:latin typeface="Bodoni MT" panose="02070603080606020203" pitchFamily="18" charset="0"/>
            </a:rPr>
            <a:t> </a:t>
          </a:r>
          <a:r>
            <a:rPr lang="de-DE" dirty="0" err="1" smtClean="0">
              <a:latin typeface="Bodoni MT" panose="02070603080606020203" pitchFamily="18" charset="0"/>
            </a:rPr>
            <a:t>luxury</a:t>
          </a:r>
          <a:r>
            <a:rPr lang="de-DE" dirty="0" smtClean="0">
              <a:latin typeface="Bodoni MT" panose="02070603080606020203" pitchFamily="18" charset="0"/>
            </a:rPr>
            <a:t> </a:t>
          </a:r>
          <a:r>
            <a:rPr lang="de-DE" dirty="0" err="1" smtClean="0">
              <a:latin typeface="Bodoni MT" panose="02070603080606020203" pitchFamily="18" charset="0"/>
            </a:rPr>
            <a:t>stores</a:t>
          </a:r>
          <a:r>
            <a:rPr lang="de-DE" dirty="0" smtClean="0"/>
            <a:t>“ </a:t>
          </a:r>
          <a:endParaRPr lang="de-DE" dirty="0"/>
        </a:p>
      </dgm:t>
    </dgm:pt>
    <dgm:pt modelId="{E6B12BAD-5B08-884D-BCCA-45A9B156BC1F}" type="parTrans" cxnId="{CA1D57D3-D2F8-3F4A-9861-D74B1F368A81}">
      <dgm:prSet/>
      <dgm:spPr/>
      <dgm:t>
        <a:bodyPr/>
        <a:lstStyle/>
        <a:p>
          <a:endParaRPr lang="en-US"/>
        </a:p>
      </dgm:t>
    </dgm:pt>
    <dgm:pt modelId="{152C5D60-DF89-FF41-8AC8-6D7329DEFD79}" type="sibTrans" cxnId="{CA1D57D3-D2F8-3F4A-9861-D74B1F368A81}">
      <dgm:prSet/>
      <dgm:spPr/>
      <dgm:t>
        <a:bodyPr/>
        <a:lstStyle/>
        <a:p>
          <a:endParaRPr lang="en-US"/>
        </a:p>
      </dgm:t>
    </dgm:pt>
    <dgm:pt modelId="{9D56C3F8-8C80-E747-84E8-06BE2B691587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Durchdachtes Marketingkonzept – nicht mehr als zwei Bestellungen, auch bei Verkaufsschlagern</a:t>
          </a:r>
          <a:endParaRPr lang="de-DE" dirty="0">
            <a:latin typeface="Bodoni MT" panose="02070603080606020203" pitchFamily="18" charset="0"/>
          </a:endParaRPr>
        </a:p>
      </dgm:t>
    </dgm:pt>
    <dgm:pt modelId="{E105F917-A37C-134C-8782-E557A4F29B96}" type="parTrans" cxnId="{FF187CF4-8688-8743-AF4B-6CA9B22C7792}">
      <dgm:prSet/>
      <dgm:spPr/>
      <dgm:t>
        <a:bodyPr/>
        <a:lstStyle/>
        <a:p>
          <a:endParaRPr lang="en-US"/>
        </a:p>
      </dgm:t>
    </dgm:pt>
    <dgm:pt modelId="{F81751F1-07ED-F44B-90BB-0B2B50037F59}" type="sibTrans" cxnId="{FF187CF4-8688-8743-AF4B-6CA9B22C7792}">
      <dgm:prSet/>
      <dgm:spPr/>
      <dgm:t>
        <a:bodyPr/>
        <a:lstStyle/>
        <a:p>
          <a:endParaRPr lang="en-US"/>
        </a:p>
      </dgm:t>
    </dgm:pt>
    <dgm:pt modelId="{F721630A-6B77-AE4B-BB76-1DB655EFA865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Ermuntert Kunden dazu, sofort zu kaufen </a:t>
          </a:r>
          <a:endParaRPr lang="de-DE" dirty="0">
            <a:latin typeface="Bodoni MT" panose="02070603080606020203" pitchFamily="18" charset="0"/>
          </a:endParaRPr>
        </a:p>
      </dgm:t>
    </dgm:pt>
    <dgm:pt modelId="{823584FF-17AB-CE45-9350-7E62D2423325}" type="parTrans" cxnId="{7C9C5F52-5721-A54A-845A-964B5A49FFB6}">
      <dgm:prSet/>
      <dgm:spPr/>
      <dgm:t>
        <a:bodyPr/>
        <a:lstStyle/>
        <a:p>
          <a:endParaRPr lang="en-US"/>
        </a:p>
      </dgm:t>
    </dgm:pt>
    <dgm:pt modelId="{4FCFFAFE-AB52-0F46-AA0B-3BF76DA91B38}" type="sibTrans" cxnId="{7C9C5F52-5721-A54A-845A-964B5A49FFB6}">
      <dgm:prSet/>
      <dgm:spPr/>
      <dgm:t>
        <a:bodyPr/>
        <a:lstStyle/>
        <a:p>
          <a:endParaRPr lang="en-US"/>
        </a:p>
      </dgm:t>
    </dgm:pt>
    <dgm:pt modelId="{0E218508-364F-724F-ADA7-032213762F62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Schafft Knappheit der eigenen Produkte </a:t>
          </a:r>
          <a:r>
            <a:rPr lang="de-DE" dirty="0" smtClean="0">
              <a:latin typeface="Bodoni MT" panose="02070603080606020203" pitchFamily="18" charset="0"/>
              <a:sym typeface="Wingdings" panose="05000000000000000000" pitchFamily="2" charset="2"/>
            </a:rPr>
            <a:t> </a:t>
          </a:r>
          <a:r>
            <a:rPr lang="de-DE" dirty="0" smtClean="0">
              <a:latin typeface="Bodoni MT" panose="02070603080606020203" pitchFamily="18" charset="0"/>
            </a:rPr>
            <a:t>Preis aufrechterhalten</a:t>
          </a:r>
          <a:endParaRPr lang="de-DE" dirty="0">
            <a:latin typeface="Bodoni MT" panose="02070603080606020203" pitchFamily="18" charset="0"/>
          </a:endParaRPr>
        </a:p>
      </dgm:t>
    </dgm:pt>
    <dgm:pt modelId="{6A3E065B-253E-B641-98AC-138080B975CF}" type="parTrans" cxnId="{3193BD60-5F1A-5E45-B4E0-BB7BC6DF02FB}">
      <dgm:prSet/>
      <dgm:spPr/>
      <dgm:t>
        <a:bodyPr/>
        <a:lstStyle/>
        <a:p>
          <a:endParaRPr lang="en-US"/>
        </a:p>
      </dgm:t>
    </dgm:pt>
    <dgm:pt modelId="{B34CDF7E-625E-6D4F-ADCE-A017DBE1D18B}" type="sibTrans" cxnId="{3193BD60-5F1A-5E45-B4E0-BB7BC6DF02FB}">
      <dgm:prSet/>
      <dgm:spPr/>
      <dgm:t>
        <a:bodyPr/>
        <a:lstStyle/>
        <a:p>
          <a:endParaRPr lang="en-US"/>
        </a:p>
      </dgm:t>
    </dgm:pt>
    <dgm:pt modelId="{9741856E-BE97-D24F-8636-31B948F755FD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Keine Werbung durch Medien </a:t>
          </a:r>
          <a:r>
            <a:rPr lang="de-DE" dirty="0" smtClean="0">
              <a:latin typeface="Bodoni MT" panose="02070603080606020203" pitchFamily="18" charset="0"/>
              <a:sym typeface="Wingdings" panose="05000000000000000000" pitchFamily="2" charset="2"/>
            </a:rPr>
            <a:t> Mundpropaganda, Ausstattung der Läden</a:t>
          </a:r>
          <a:r>
            <a:rPr lang="de-DE" dirty="0" smtClean="0">
              <a:latin typeface="Bodoni MT" panose="02070603080606020203" pitchFamily="18" charset="0"/>
            </a:rPr>
            <a:t> </a:t>
          </a:r>
          <a:endParaRPr lang="de-DE" dirty="0">
            <a:latin typeface="Bodoni MT" panose="02070603080606020203" pitchFamily="18" charset="0"/>
          </a:endParaRPr>
        </a:p>
      </dgm:t>
    </dgm:pt>
    <dgm:pt modelId="{8E896E96-727F-D24C-AF55-E725A69D006E}" type="parTrans" cxnId="{03B284D1-AE46-1E4F-90FA-B6BF77ED9640}">
      <dgm:prSet/>
      <dgm:spPr/>
      <dgm:t>
        <a:bodyPr/>
        <a:lstStyle/>
        <a:p>
          <a:endParaRPr lang="en-US"/>
        </a:p>
      </dgm:t>
    </dgm:pt>
    <dgm:pt modelId="{A3C67ABC-3173-C14A-B088-52AB9A0564FC}" type="sibTrans" cxnId="{03B284D1-AE46-1E4F-90FA-B6BF77ED9640}">
      <dgm:prSet/>
      <dgm:spPr/>
      <dgm:t>
        <a:bodyPr/>
        <a:lstStyle/>
        <a:p>
          <a:endParaRPr lang="en-US"/>
        </a:p>
      </dgm:t>
    </dgm:pt>
    <dgm:pt modelId="{532C6550-B858-B04E-B5ED-F2CE71852E2F}">
      <dgm:prSet/>
      <dgm:spPr/>
      <dgm:t>
        <a:bodyPr/>
        <a:lstStyle/>
        <a:p>
          <a:pPr rtl="0"/>
          <a:r>
            <a:rPr lang="de-DE" dirty="0" smtClean="0">
              <a:latin typeface="Bodoni MT" panose="02070603080606020203" pitchFamily="18" charset="0"/>
            </a:rPr>
            <a:t>Nicht verkaufte Waren liegen bei 10 %</a:t>
          </a:r>
          <a:endParaRPr lang="de-DE" dirty="0">
            <a:latin typeface="Bodoni MT" panose="02070603080606020203" pitchFamily="18" charset="0"/>
          </a:endParaRPr>
        </a:p>
      </dgm:t>
    </dgm:pt>
    <dgm:pt modelId="{57560415-D2FB-024A-9072-3E8C4363632F}" type="parTrans" cxnId="{EC0CD1D1-3AFB-C447-A8C6-F0883F8ADC78}">
      <dgm:prSet/>
      <dgm:spPr/>
      <dgm:t>
        <a:bodyPr/>
        <a:lstStyle/>
        <a:p>
          <a:endParaRPr lang="en-US"/>
        </a:p>
      </dgm:t>
    </dgm:pt>
    <dgm:pt modelId="{88B3448C-174B-BB4A-9A33-CA1C6229A146}" type="sibTrans" cxnId="{EC0CD1D1-3AFB-C447-A8C6-F0883F8ADC78}">
      <dgm:prSet/>
      <dgm:spPr/>
      <dgm:t>
        <a:bodyPr/>
        <a:lstStyle/>
        <a:p>
          <a:endParaRPr lang="en-US"/>
        </a:p>
      </dgm:t>
    </dgm:pt>
    <dgm:pt modelId="{9A674E10-E811-C548-9033-C612D670BBDA}" type="pres">
      <dgm:prSet presAssocID="{CBF49DE3-4D7E-4C4A-A0F4-E08D24E382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8C1C8A-DA98-7049-B1C1-7BF05F403626}" type="pres">
      <dgm:prSet presAssocID="{26DCCA42-CFFB-BD41-BD63-40B5B7D5823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9A80E-F6B9-D44C-944C-3D33E2D09ACC}" type="pres">
      <dgm:prSet presAssocID="{9454A22F-3C5E-8C4C-A036-2B2E8567B3D4}" presName="sibTrans" presStyleCnt="0"/>
      <dgm:spPr/>
    </dgm:pt>
    <dgm:pt modelId="{B32A97D7-BC16-FB45-9D7D-F1C199A8066D}" type="pres">
      <dgm:prSet presAssocID="{DF5793F9-FF05-5843-AA01-56BCDF2FCE9C}" presName="node" presStyleLbl="node1" presStyleIdx="1" presStyleCnt="8" custLinFactNeighborY="-1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58E68-63E6-9440-9385-C34195ACF50C}" type="pres">
      <dgm:prSet presAssocID="{E29D8E41-6881-C34C-99F9-896B53EF92CD}" presName="sibTrans" presStyleCnt="0"/>
      <dgm:spPr/>
    </dgm:pt>
    <dgm:pt modelId="{7839352D-AD83-6A44-8412-090636D26575}" type="pres">
      <dgm:prSet presAssocID="{A9EFE919-8BE1-8843-B1A0-55618450A21D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D4BE2-CC00-4040-84E1-96AEE70EE57C}" type="pres">
      <dgm:prSet presAssocID="{152C5D60-DF89-FF41-8AC8-6D7329DEFD79}" presName="sibTrans" presStyleCnt="0"/>
      <dgm:spPr/>
    </dgm:pt>
    <dgm:pt modelId="{45B6D8F8-9570-F54B-932D-FF332A480C5E}" type="pres">
      <dgm:prSet presAssocID="{9D56C3F8-8C80-E747-84E8-06BE2B69158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838C6-AEC4-0448-9647-38112D8E9C44}" type="pres">
      <dgm:prSet presAssocID="{F81751F1-07ED-F44B-90BB-0B2B50037F59}" presName="sibTrans" presStyleCnt="0"/>
      <dgm:spPr/>
    </dgm:pt>
    <dgm:pt modelId="{B6DC64A5-C22B-A841-8E5E-631A17773EBF}" type="pres">
      <dgm:prSet presAssocID="{F721630A-6B77-AE4B-BB76-1DB655EFA86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8205F-01A0-004D-A43E-F0D70790835E}" type="pres">
      <dgm:prSet presAssocID="{4FCFFAFE-AB52-0F46-AA0B-3BF76DA91B38}" presName="sibTrans" presStyleCnt="0"/>
      <dgm:spPr/>
    </dgm:pt>
    <dgm:pt modelId="{D6DEAD02-9A91-7A45-9700-E633A528F93B}" type="pres">
      <dgm:prSet presAssocID="{0E218508-364F-724F-ADA7-032213762F6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A9F97-D2A7-EC4F-B227-70AC8C118BC8}" type="pres">
      <dgm:prSet presAssocID="{B34CDF7E-625E-6D4F-ADCE-A017DBE1D18B}" presName="sibTrans" presStyleCnt="0"/>
      <dgm:spPr/>
    </dgm:pt>
    <dgm:pt modelId="{0D4E6119-AE16-4E4B-815B-E32BF6A6B3B3}" type="pres">
      <dgm:prSet presAssocID="{9741856E-BE97-D24F-8636-31B948F755FD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266E1-9EF8-014A-836E-5C640A23A7AD}" type="pres">
      <dgm:prSet presAssocID="{A3C67ABC-3173-C14A-B088-52AB9A0564FC}" presName="sibTrans" presStyleCnt="0"/>
      <dgm:spPr/>
    </dgm:pt>
    <dgm:pt modelId="{97406F10-759D-1948-BB98-8CA75B01C1B7}" type="pres">
      <dgm:prSet presAssocID="{532C6550-B858-B04E-B5ED-F2CE71852E2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93BD60-5F1A-5E45-B4E0-BB7BC6DF02FB}" srcId="{CBF49DE3-4D7E-4C4A-A0F4-E08D24E38208}" destId="{0E218508-364F-724F-ADA7-032213762F62}" srcOrd="5" destOrd="0" parTransId="{6A3E065B-253E-B641-98AC-138080B975CF}" sibTransId="{B34CDF7E-625E-6D4F-ADCE-A017DBE1D18B}"/>
    <dgm:cxn modelId="{8132DD1D-AF36-4463-92F8-0EB5F473E991}" type="presOf" srcId="{26DCCA42-CFFB-BD41-BD63-40B5B7D5823F}" destId="{EA8C1C8A-DA98-7049-B1C1-7BF05F403626}" srcOrd="0" destOrd="0" presId="urn:microsoft.com/office/officeart/2005/8/layout/default#1"/>
    <dgm:cxn modelId="{C88C08CB-6BCF-43F7-9503-57BD9F45A0FE}" type="presOf" srcId="{A9EFE919-8BE1-8843-B1A0-55618450A21D}" destId="{7839352D-AD83-6A44-8412-090636D26575}" srcOrd="0" destOrd="0" presId="urn:microsoft.com/office/officeart/2005/8/layout/default#1"/>
    <dgm:cxn modelId="{5CAA0A84-B37B-6A4C-8DA8-56A1768245BC}" srcId="{CBF49DE3-4D7E-4C4A-A0F4-E08D24E38208}" destId="{DF5793F9-FF05-5843-AA01-56BCDF2FCE9C}" srcOrd="1" destOrd="0" parTransId="{F99521C1-B74F-3143-AFC4-5C63863F4180}" sibTransId="{E29D8E41-6881-C34C-99F9-896B53EF92CD}"/>
    <dgm:cxn modelId="{E571E5AF-AE08-7D46-9C02-A947C3902D7C}" srcId="{CBF49DE3-4D7E-4C4A-A0F4-E08D24E38208}" destId="{26DCCA42-CFFB-BD41-BD63-40B5B7D5823F}" srcOrd="0" destOrd="0" parTransId="{DF0718C4-8787-E242-86B3-4CCD64AD394A}" sibTransId="{9454A22F-3C5E-8C4C-A036-2B2E8567B3D4}"/>
    <dgm:cxn modelId="{EC0CD1D1-3AFB-C447-A8C6-F0883F8ADC78}" srcId="{CBF49DE3-4D7E-4C4A-A0F4-E08D24E38208}" destId="{532C6550-B858-B04E-B5ED-F2CE71852E2F}" srcOrd="7" destOrd="0" parTransId="{57560415-D2FB-024A-9072-3E8C4363632F}" sibTransId="{88B3448C-174B-BB4A-9A33-CA1C6229A146}"/>
    <dgm:cxn modelId="{3FDB1574-A445-445B-BB5A-B6F15BF157A5}" type="presOf" srcId="{CBF49DE3-4D7E-4C4A-A0F4-E08D24E38208}" destId="{9A674E10-E811-C548-9033-C612D670BBDA}" srcOrd="0" destOrd="0" presId="urn:microsoft.com/office/officeart/2005/8/layout/default#1"/>
    <dgm:cxn modelId="{40E3D026-2E9A-400E-BC46-EA731591E73E}" type="presOf" srcId="{DF5793F9-FF05-5843-AA01-56BCDF2FCE9C}" destId="{B32A97D7-BC16-FB45-9D7D-F1C199A8066D}" srcOrd="0" destOrd="0" presId="urn:microsoft.com/office/officeart/2005/8/layout/default#1"/>
    <dgm:cxn modelId="{4DE0F8EA-D1C8-4D5B-9FE8-8D9F2C2C0793}" type="presOf" srcId="{532C6550-B858-B04E-B5ED-F2CE71852E2F}" destId="{97406F10-759D-1948-BB98-8CA75B01C1B7}" srcOrd="0" destOrd="0" presId="urn:microsoft.com/office/officeart/2005/8/layout/default#1"/>
    <dgm:cxn modelId="{905236E2-D9C6-40D0-A062-719D46FEA00E}" type="presOf" srcId="{F721630A-6B77-AE4B-BB76-1DB655EFA865}" destId="{B6DC64A5-C22B-A841-8E5E-631A17773EBF}" srcOrd="0" destOrd="0" presId="urn:microsoft.com/office/officeart/2005/8/layout/default#1"/>
    <dgm:cxn modelId="{A98275E8-92FA-4974-A3C7-7E596E663705}" type="presOf" srcId="{9D56C3F8-8C80-E747-84E8-06BE2B691587}" destId="{45B6D8F8-9570-F54B-932D-FF332A480C5E}" srcOrd="0" destOrd="0" presId="urn:microsoft.com/office/officeart/2005/8/layout/default#1"/>
    <dgm:cxn modelId="{FF187CF4-8688-8743-AF4B-6CA9B22C7792}" srcId="{CBF49DE3-4D7E-4C4A-A0F4-E08D24E38208}" destId="{9D56C3F8-8C80-E747-84E8-06BE2B691587}" srcOrd="3" destOrd="0" parTransId="{E105F917-A37C-134C-8782-E557A4F29B96}" sibTransId="{F81751F1-07ED-F44B-90BB-0B2B50037F59}"/>
    <dgm:cxn modelId="{03B284D1-AE46-1E4F-90FA-B6BF77ED9640}" srcId="{CBF49DE3-4D7E-4C4A-A0F4-E08D24E38208}" destId="{9741856E-BE97-D24F-8636-31B948F755FD}" srcOrd="6" destOrd="0" parTransId="{8E896E96-727F-D24C-AF55-E725A69D006E}" sibTransId="{A3C67ABC-3173-C14A-B088-52AB9A0564FC}"/>
    <dgm:cxn modelId="{7C9C5F52-5721-A54A-845A-964B5A49FFB6}" srcId="{CBF49DE3-4D7E-4C4A-A0F4-E08D24E38208}" destId="{F721630A-6B77-AE4B-BB76-1DB655EFA865}" srcOrd="4" destOrd="0" parTransId="{823584FF-17AB-CE45-9350-7E62D2423325}" sibTransId="{4FCFFAFE-AB52-0F46-AA0B-3BF76DA91B38}"/>
    <dgm:cxn modelId="{B18573A6-DB90-486D-9333-ACAAE079FDE4}" type="presOf" srcId="{0E218508-364F-724F-ADA7-032213762F62}" destId="{D6DEAD02-9A91-7A45-9700-E633A528F93B}" srcOrd="0" destOrd="0" presId="urn:microsoft.com/office/officeart/2005/8/layout/default#1"/>
    <dgm:cxn modelId="{114AC088-49E5-4557-99DC-C07E4FC2C52E}" type="presOf" srcId="{9741856E-BE97-D24F-8636-31B948F755FD}" destId="{0D4E6119-AE16-4E4B-815B-E32BF6A6B3B3}" srcOrd="0" destOrd="0" presId="urn:microsoft.com/office/officeart/2005/8/layout/default#1"/>
    <dgm:cxn modelId="{CA1D57D3-D2F8-3F4A-9861-D74B1F368A81}" srcId="{CBF49DE3-4D7E-4C4A-A0F4-E08D24E38208}" destId="{A9EFE919-8BE1-8843-B1A0-55618450A21D}" srcOrd="2" destOrd="0" parTransId="{E6B12BAD-5B08-884D-BCCA-45A9B156BC1F}" sibTransId="{152C5D60-DF89-FF41-8AC8-6D7329DEFD79}"/>
    <dgm:cxn modelId="{BD5096BF-39BF-4329-BF31-920126ABAD9E}" type="presParOf" srcId="{9A674E10-E811-C548-9033-C612D670BBDA}" destId="{EA8C1C8A-DA98-7049-B1C1-7BF05F403626}" srcOrd="0" destOrd="0" presId="urn:microsoft.com/office/officeart/2005/8/layout/default#1"/>
    <dgm:cxn modelId="{088D47A4-F461-458A-A5CB-DB3D89CB944E}" type="presParOf" srcId="{9A674E10-E811-C548-9033-C612D670BBDA}" destId="{DB79A80E-F6B9-D44C-944C-3D33E2D09ACC}" srcOrd="1" destOrd="0" presId="urn:microsoft.com/office/officeart/2005/8/layout/default#1"/>
    <dgm:cxn modelId="{C5A85D80-9E56-4869-9212-3D31C36B5A61}" type="presParOf" srcId="{9A674E10-E811-C548-9033-C612D670BBDA}" destId="{B32A97D7-BC16-FB45-9D7D-F1C199A8066D}" srcOrd="2" destOrd="0" presId="urn:microsoft.com/office/officeart/2005/8/layout/default#1"/>
    <dgm:cxn modelId="{E230DA80-913A-42CA-8698-92EDB0D6032E}" type="presParOf" srcId="{9A674E10-E811-C548-9033-C612D670BBDA}" destId="{D5A58E68-63E6-9440-9385-C34195ACF50C}" srcOrd="3" destOrd="0" presId="urn:microsoft.com/office/officeart/2005/8/layout/default#1"/>
    <dgm:cxn modelId="{E771DDF9-845C-46F5-BB75-B03932F92BC7}" type="presParOf" srcId="{9A674E10-E811-C548-9033-C612D670BBDA}" destId="{7839352D-AD83-6A44-8412-090636D26575}" srcOrd="4" destOrd="0" presId="urn:microsoft.com/office/officeart/2005/8/layout/default#1"/>
    <dgm:cxn modelId="{C864071A-BA29-4B85-A9C8-839F3952B8B4}" type="presParOf" srcId="{9A674E10-E811-C548-9033-C612D670BBDA}" destId="{212D4BE2-CC00-4040-84E1-96AEE70EE57C}" srcOrd="5" destOrd="0" presId="urn:microsoft.com/office/officeart/2005/8/layout/default#1"/>
    <dgm:cxn modelId="{1B5579B6-9542-487E-8207-ED3A2CAE7A7A}" type="presParOf" srcId="{9A674E10-E811-C548-9033-C612D670BBDA}" destId="{45B6D8F8-9570-F54B-932D-FF332A480C5E}" srcOrd="6" destOrd="0" presId="urn:microsoft.com/office/officeart/2005/8/layout/default#1"/>
    <dgm:cxn modelId="{9A49F6CC-6735-4136-8D92-D202ECD7174B}" type="presParOf" srcId="{9A674E10-E811-C548-9033-C612D670BBDA}" destId="{033838C6-AEC4-0448-9647-38112D8E9C44}" srcOrd="7" destOrd="0" presId="urn:microsoft.com/office/officeart/2005/8/layout/default#1"/>
    <dgm:cxn modelId="{0FA3FF42-03DD-4F40-85E0-B403B040493F}" type="presParOf" srcId="{9A674E10-E811-C548-9033-C612D670BBDA}" destId="{B6DC64A5-C22B-A841-8E5E-631A17773EBF}" srcOrd="8" destOrd="0" presId="urn:microsoft.com/office/officeart/2005/8/layout/default#1"/>
    <dgm:cxn modelId="{BE9FA592-8513-4629-950F-DC3CD5D8B3ED}" type="presParOf" srcId="{9A674E10-E811-C548-9033-C612D670BBDA}" destId="{4728205F-01A0-004D-A43E-F0D70790835E}" srcOrd="9" destOrd="0" presId="urn:microsoft.com/office/officeart/2005/8/layout/default#1"/>
    <dgm:cxn modelId="{B565A819-CBD9-438F-BD40-F35408578EBA}" type="presParOf" srcId="{9A674E10-E811-C548-9033-C612D670BBDA}" destId="{D6DEAD02-9A91-7A45-9700-E633A528F93B}" srcOrd="10" destOrd="0" presId="urn:microsoft.com/office/officeart/2005/8/layout/default#1"/>
    <dgm:cxn modelId="{B91BC3DF-46B5-4A98-A881-46D5E399A0B4}" type="presParOf" srcId="{9A674E10-E811-C548-9033-C612D670BBDA}" destId="{537A9F97-D2A7-EC4F-B227-70AC8C118BC8}" srcOrd="11" destOrd="0" presId="urn:microsoft.com/office/officeart/2005/8/layout/default#1"/>
    <dgm:cxn modelId="{BF01740F-D5FC-4359-9E7D-8D373B3C7947}" type="presParOf" srcId="{9A674E10-E811-C548-9033-C612D670BBDA}" destId="{0D4E6119-AE16-4E4B-815B-E32BF6A6B3B3}" srcOrd="12" destOrd="0" presId="urn:microsoft.com/office/officeart/2005/8/layout/default#1"/>
    <dgm:cxn modelId="{CAF87634-2FBB-497F-81A9-B46649092BA8}" type="presParOf" srcId="{9A674E10-E811-C548-9033-C612D670BBDA}" destId="{057266E1-9EF8-014A-836E-5C640A23A7AD}" srcOrd="13" destOrd="0" presId="urn:microsoft.com/office/officeart/2005/8/layout/default#1"/>
    <dgm:cxn modelId="{E563A7D1-6F73-4D07-B1DC-A5DAE9AC65B6}" type="presParOf" srcId="{9A674E10-E811-C548-9033-C612D670BBDA}" destId="{97406F10-759D-1948-BB98-8CA75B01C1B7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C1C8A-DA98-7049-B1C1-7BF05F403626}">
      <dsp:nvSpPr>
        <dsp:cNvPr id="0" name=""/>
        <dsp:cNvSpPr/>
      </dsp:nvSpPr>
      <dsp:spPr>
        <a:xfrm>
          <a:off x="765095" y="2682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Design, Schnelligkeit und gute Reaktionsfähigkeit sind wichtiger als Kosten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765095" y="2682"/>
        <a:ext cx="2093565" cy="1256139"/>
      </dsp:txXfrm>
    </dsp:sp>
    <dsp:sp modelId="{B32A97D7-BC16-FB45-9D7D-F1C199A8066D}">
      <dsp:nvSpPr>
        <dsp:cNvPr id="0" name=""/>
        <dsp:cNvSpPr/>
      </dsp:nvSpPr>
      <dsp:spPr>
        <a:xfrm>
          <a:off x="3068017" y="0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Zentrale Produktion in Spanien war der Schlüssel zum schnellen Erfolg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3068017" y="0"/>
        <a:ext cx="2093565" cy="1256139"/>
      </dsp:txXfrm>
    </dsp:sp>
    <dsp:sp modelId="{7839352D-AD83-6A44-8412-090636D26575}">
      <dsp:nvSpPr>
        <dsp:cNvPr id="0" name=""/>
        <dsp:cNvSpPr/>
      </dsp:nvSpPr>
      <dsp:spPr>
        <a:xfrm>
          <a:off x="5370939" y="2682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Im Fokus steht die Ausstattung der Läden – „</a:t>
          </a:r>
          <a:r>
            <a:rPr lang="de-DE" sz="1600" kern="1200" dirty="0" err="1" smtClean="0">
              <a:latin typeface="Bodoni MT" panose="02070603080606020203" pitchFamily="18" charset="0"/>
            </a:rPr>
            <a:t>feel</a:t>
          </a:r>
          <a:r>
            <a:rPr lang="de-DE" sz="1600" kern="1200" dirty="0" smtClean="0">
              <a:latin typeface="Bodoni MT" panose="02070603080606020203" pitchFamily="18" charset="0"/>
            </a:rPr>
            <a:t> </a:t>
          </a:r>
          <a:r>
            <a:rPr lang="de-DE" sz="1600" kern="1200" dirty="0" err="1" smtClean="0">
              <a:latin typeface="Bodoni MT" panose="02070603080606020203" pitchFamily="18" charset="0"/>
            </a:rPr>
            <a:t>of</a:t>
          </a:r>
          <a:r>
            <a:rPr lang="de-DE" sz="1600" kern="1200" dirty="0" smtClean="0">
              <a:latin typeface="Bodoni MT" panose="02070603080606020203" pitchFamily="18" charset="0"/>
            </a:rPr>
            <a:t> </a:t>
          </a:r>
          <a:r>
            <a:rPr lang="de-DE" sz="1600" kern="1200" dirty="0" err="1" smtClean="0">
              <a:latin typeface="Bodoni MT" panose="02070603080606020203" pitchFamily="18" charset="0"/>
            </a:rPr>
            <a:t>luxury</a:t>
          </a:r>
          <a:r>
            <a:rPr lang="de-DE" sz="1600" kern="1200" dirty="0" smtClean="0">
              <a:latin typeface="Bodoni MT" panose="02070603080606020203" pitchFamily="18" charset="0"/>
            </a:rPr>
            <a:t> </a:t>
          </a:r>
          <a:r>
            <a:rPr lang="de-DE" sz="1600" kern="1200" dirty="0" err="1" smtClean="0">
              <a:latin typeface="Bodoni MT" panose="02070603080606020203" pitchFamily="18" charset="0"/>
            </a:rPr>
            <a:t>stores</a:t>
          </a:r>
          <a:r>
            <a:rPr lang="de-DE" sz="1600" kern="1200" dirty="0" smtClean="0"/>
            <a:t>“ </a:t>
          </a:r>
          <a:endParaRPr lang="de-DE" sz="1600" kern="1200" dirty="0"/>
        </a:p>
      </dsp:txBody>
      <dsp:txXfrm>
        <a:off x="5370939" y="2682"/>
        <a:ext cx="2093565" cy="1256139"/>
      </dsp:txXfrm>
    </dsp:sp>
    <dsp:sp modelId="{45B6D8F8-9570-F54B-932D-FF332A480C5E}">
      <dsp:nvSpPr>
        <dsp:cNvPr id="0" name=""/>
        <dsp:cNvSpPr/>
      </dsp:nvSpPr>
      <dsp:spPr>
        <a:xfrm>
          <a:off x="765095" y="1468177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Durchdachtes Marketingkonzept – nicht mehr als zwei Bestellungen, auch bei Verkaufsschlagern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765095" y="1468177"/>
        <a:ext cx="2093565" cy="1256139"/>
      </dsp:txXfrm>
    </dsp:sp>
    <dsp:sp modelId="{B6DC64A5-C22B-A841-8E5E-631A17773EBF}">
      <dsp:nvSpPr>
        <dsp:cNvPr id="0" name=""/>
        <dsp:cNvSpPr/>
      </dsp:nvSpPr>
      <dsp:spPr>
        <a:xfrm>
          <a:off x="3068017" y="1468177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Ermuntert Kunden dazu, sofort zu kaufen 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3068017" y="1468177"/>
        <a:ext cx="2093565" cy="1256139"/>
      </dsp:txXfrm>
    </dsp:sp>
    <dsp:sp modelId="{D6DEAD02-9A91-7A45-9700-E633A528F93B}">
      <dsp:nvSpPr>
        <dsp:cNvPr id="0" name=""/>
        <dsp:cNvSpPr/>
      </dsp:nvSpPr>
      <dsp:spPr>
        <a:xfrm>
          <a:off x="5370939" y="1468177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Schafft Knappheit der eigenen Produkte </a:t>
          </a:r>
          <a:r>
            <a:rPr lang="de-DE" sz="1600" kern="1200" dirty="0" smtClean="0">
              <a:latin typeface="Bodoni MT" panose="02070603080606020203" pitchFamily="18" charset="0"/>
              <a:sym typeface="Wingdings" panose="05000000000000000000" pitchFamily="2" charset="2"/>
            </a:rPr>
            <a:t> </a:t>
          </a:r>
          <a:r>
            <a:rPr lang="de-DE" sz="1600" kern="1200" dirty="0" smtClean="0">
              <a:latin typeface="Bodoni MT" panose="02070603080606020203" pitchFamily="18" charset="0"/>
            </a:rPr>
            <a:t>Preis aufrechterhalten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5370939" y="1468177"/>
        <a:ext cx="2093565" cy="1256139"/>
      </dsp:txXfrm>
    </dsp:sp>
    <dsp:sp modelId="{0D4E6119-AE16-4E4B-815B-E32BF6A6B3B3}">
      <dsp:nvSpPr>
        <dsp:cNvPr id="0" name=""/>
        <dsp:cNvSpPr/>
      </dsp:nvSpPr>
      <dsp:spPr>
        <a:xfrm>
          <a:off x="1916556" y="2933673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Keine Werbung durch Medien </a:t>
          </a:r>
          <a:r>
            <a:rPr lang="de-DE" sz="1600" kern="1200" dirty="0" smtClean="0">
              <a:latin typeface="Bodoni MT" panose="02070603080606020203" pitchFamily="18" charset="0"/>
              <a:sym typeface="Wingdings" panose="05000000000000000000" pitchFamily="2" charset="2"/>
            </a:rPr>
            <a:t> Mundpropaganda, Ausstattung der Läden</a:t>
          </a:r>
          <a:r>
            <a:rPr lang="de-DE" sz="1600" kern="1200" dirty="0" smtClean="0">
              <a:latin typeface="Bodoni MT" panose="02070603080606020203" pitchFamily="18" charset="0"/>
            </a:rPr>
            <a:t> 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1916556" y="2933673"/>
        <a:ext cx="2093565" cy="1256139"/>
      </dsp:txXfrm>
    </dsp:sp>
    <dsp:sp modelId="{97406F10-759D-1948-BB98-8CA75B01C1B7}">
      <dsp:nvSpPr>
        <dsp:cNvPr id="0" name=""/>
        <dsp:cNvSpPr/>
      </dsp:nvSpPr>
      <dsp:spPr>
        <a:xfrm>
          <a:off x="4219478" y="2933673"/>
          <a:ext cx="2093565" cy="1256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Bodoni MT" panose="02070603080606020203" pitchFamily="18" charset="0"/>
            </a:rPr>
            <a:t>Nicht verkaufte Waren liegen bei 10 %</a:t>
          </a:r>
          <a:endParaRPr lang="de-DE" sz="1600" kern="1200" dirty="0">
            <a:latin typeface="Bodoni MT" panose="02070603080606020203" pitchFamily="18" charset="0"/>
          </a:endParaRPr>
        </a:p>
      </dsp:txBody>
      <dsp:txXfrm>
        <a:off x="4219478" y="2933673"/>
        <a:ext cx="2093565" cy="125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14A6-BABE-4A2A-B02D-F5B4D2A1FB38}" type="datetimeFigureOut">
              <a:rPr lang="de-DE"/>
              <a:t>03.07.2015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6127B-B3CC-4155-9411-823F059A7E58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98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119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473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427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846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325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94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603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749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608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950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45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477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26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3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1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391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995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027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53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6127B-B3CC-4155-9411-823F059A7E58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76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17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57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34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80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23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31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15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54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7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81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73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A291-C5EE-4978-B888-B5EE2745C0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408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2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4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itex.com/home;jsessionid=i-_Ra71PcRIfC27B-SVsEwQ" TargetMode="External"/><Relationship Id="rId3" Type="http://schemas.openxmlformats.org/officeDocument/2006/relationships/hyperlink" Target="http://www.destinationcentreville.com/files/destination-centre-ville/zara_01_0.jpg" TargetMode="External"/><Relationship Id="rId7" Type="http://schemas.openxmlformats.org/officeDocument/2006/relationships/hyperlink" Target="http://kleidung.net/wp-content/uploads/2013/04/zara-trafaluc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yle-laboratory.net/wp-content/uploads/StyleLab_Uterque_Knokke2-1024x682.jpg" TargetMode="External"/><Relationship Id="rId5" Type="http://schemas.openxmlformats.org/officeDocument/2006/relationships/hyperlink" Target="http://www.herworldplus.com/sites/default/files/Stradivarius%20Ion.jpg" TargetMode="External"/><Relationship Id="rId10" Type="http://schemas.openxmlformats.org/officeDocument/2006/relationships/hyperlink" Target="http://www.forbes.com/sites/walterloeb/2015/03/30/zara-leads-in-fast-fashion" TargetMode="External"/><Relationship Id="rId4" Type="http://schemas.openxmlformats.org/officeDocument/2006/relationships/hyperlink" Target="http://www.flare.com/fashion/a-visit-to-zaras-headquarters-in-spain/" TargetMode="External"/><Relationship Id="rId9" Type="http://schemas.openxmlformats.org/officeDocument/2006/relationships/hyperlink" Target="http://www.zar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inspieler kur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0" y="976313"/>
            <a:ext cx="8699500" cy="4894262"/>
          </a:xfrm>
        </p:spPr>
      </p:pic>
    </p:spTree>
    <p:extLst>
      <p:ext uri="{BB962C8B-B14F-4D97-AF65-F5344CB8AC3E}">
        <p14:creationId xmlns:p14="http://schemas.microsoft.com/office/powerpoint/2010/main" val="27085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0" y="581193"/>
            <a:ext cx="9144000" cy="5775158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086">
            <a:off x="5621865" y="2545990"/>
            <a:ext cx="3443608" cy="229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15720"/>
          <a:stretch/>
        </p:blipFill>
        <p:spPr bwMode="auto">
          <a:xfrm>
            <a:off x="6412523" y="127502"/>
            <a:ext cx="2731477" cy="2514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27991" r="9104" b="26407"/>
          <a:stretch/>
        </p:blipFill>
        <p:spPr>
          <a:xfrm>
            <a:off x="144378" y="127502"/>
            <a:ext cx="4427622" cy="1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05"/>
            <a:ext cx="9143999" cy="4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52" y="3896906"/>
            <a:ext cx="3757195" cy="245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7" y="4390534"/>
            <a:ext cx="3441199" cy="1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8194"/>
          <a:stretch/>
        </p:blipFill>
        <p:spPr bwMode="auto">
          <a:xfrm>
            <a:off x="228608" y="830181"/>
            <a:ext cx="7092345" cy="3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9" y="3386892"/>
            <a:ext cx="4035938" cy="2991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23886"/>
          <a:stretch/>
        </p:blipFill>
        <p:spPr>
          <a:xfrm>
            <a:off x="432803" y="159523"/>
            <a:ext cx="4241800" cy="129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69" y="296240"/>
            <a:ext cx="3071446" cy="2325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03" y="3386892"/>
            <a:ext cx="4226195" cy="276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5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1"/>
            <a:ext cx="9144000" cy="6096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24626" r="11807" b="8868"/>
          <a:stretch/>
        </p:blipFill>
        <p:spPr>
          <a:xfrm>
            <a:off x="6077640" y="260351"/>
            <a:ext cx="3066360" cy="11673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216"/>
            <a:ext cx="2825438" cy="184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1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47"/>
            <a:ext cx="9104766" cy="606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" y="132347"/>
            <a:ext cx="3305908" cy="180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15849" r="5125" b="23595"/>
          <a:stretch/>
        </p:blipFill>
        <p:spPr>
          <a:xfrm>
            <a:off x="3777916" y="457200"/>
            <a:ext cx="3116179" cy="109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71" y="3931034"/>
            <a:ext cx="3705058" cy="242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9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8"/>
          <a:stretch/>
        </p:blipFill>
        <p:spPr>
          <a:xfrm>
            <a:off x="0" y="192505"/>
            <a:ext cx="9156032" cy="61638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045" y="494080"/>
            <a:ext cx="7886700" cy="1325563"/>
          </a:xfrm>
        </p:spPr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2.  </a:t>
            </a:r>
            <a:br>
              <a:rPr lang="de-DE" dirty="0" smtClean="0">
                <a:latin typeface="Bodoni MT" panose="02070603080606020203" pitchFamily="18" charset="0"/>
              </a:rPr>
            </a:b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33045" y="2074985"/>
            <a:ext cx="8088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/>
            <a:r>
              <a:rPr lang="de-DE" sz="2000" dirty="0">
                <a:latin typeface="Bodoni MT" panose="02070603080606020203" pitchFamily="18" charset="0"/>
              </a:rPr>
              <a:t> 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36932" r="4558" b="36470"/>
          <a:stretch/>
        </p:blipFill>
        <p:spPr>
          <a:xfrm>
            <a:off x="1311442" y="413777"/>
            <a:ext cx="3080084" cy="79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88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2.1 Geschichte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10364"/>
            <a:ext cx="7886700" cy="4366599"/>
          </a:xfrm>
        </p:spPr>
        <p:txBody>
          <a:bodyPr>
            <a:normAutofit/>
          </a:bodyPr>
          <a:lstStyle/>
          <a:p>
            <a:pPr marL="285750" indent="-285750" fontAlgn="base"/>
            <a:r>
              <a:rPr lang="de-DE" sz="2200" dirty="0" smtClean="0">
                <a:latin typeface="Bodoni MT" panose="02070603080606020203" pitchFamily="18" charset="0"/>
              </a:rPr>
              <a:t>älteste Marke von </a:t>
            </a:r>
            <a:r>
              <a:rPr lang="de-DE" sz="2200" dirty="0" err="1" smtClean="0">
                <a:latin typeface="Bodoni MT" panose="02070603080606020203" pitchFamily="18" charset="0"/>
              </a:rPr>
              <a:t>Inditex</a:t>
            </a:r>
            <a:r>
              <a:rPr lang="de-DE" sz="2200" dirty="0" smtClean="0">
                <a:latin typeface="Bodoni MT" panose="02070603080606020203" pitchFamily="18" charset="0"/>
              </a:rPr>
              <a:t> </a:t>
            </a:r>
            <a:endParaRPr lang="de-DE" sz="2200" dirty="0" smtClean="0">
              <a:latin typeface="Bodoni MT" panose="02070603080606020203" pitchFamily="18" charset="0"/>
              <a:sym typeface="Wingdings" panose="05000000000000000000" pitchFamily="2" charset="2"/>
            </a:endParaRPr>
          </a:p>
          <a:p>
            <a:pPr marL="285750" indent="-285750" fontAlgn="base"/>
            <a:r>
              <a:rPr lang="de-DE" sz="2200" dirty="0" smtClean="0">
                <a:latin typeface="Bodoni MT" panose="02070603080606020203" pitchFamily="18" charset="0"/>
              </a:rPr>
              <a:t>1975 erster Store in La </a:t>
            </a:r>
            <a:r>
              <a:rPr lang="de-DE" sz="2200" dirty="0" err="1" smtClean="0">
                <a:latin typeface="Bodoni MT" panose="02070603080606020203" pitchFamily="18" charset="0"/>
              </a:rPr>
              <a:t>Coruna</a:t>
            </a:r>
            <a:r>
              <a:rPr lang="de-DE" sz="2200" dirty="0" smtClean="0">
                <a:latin typeface="Bodoni MT" panose="02070603080606020203" pitchFamily="18" charset="0"/>
              </a:rPr>
              <a:t>  </a:t>
            </a:r>
          </a:p>
          <a:p>
            <a:pPr marL="285750" lvl="0" indent="-285750" fontAlgn="base"/>
            <a:r>
              <a:rPr lang="de-DE" sz="2200" dirty="0" smtClean="0">
                <a:latin typeface="Bodoni MT" panose="02070603080606020203" pitchFamily="18" charset="0"/>
              </a:rPr>
              <a:t>1976 – 1984 Ausbreitung Spanien </a:t>
            </a:r>
          </a:p>
          <a:p>
            <a:pPr marL="285750" lvl="0" indent="-285750" fontAlgn="base"/>
            <a:r>
              <a:rPr lang="de-DE" sz="2200" dirty="0" smtClean="0">
                <a:latin typeface="Bodoni MT" panose="02070603080606020203" pitchFamily="18" charset="0"/>
              </a:rPr>
              <a:t>Ab 1988 rapide Expansion auf internationalem Markt  </a:t>
            </a:r>
          </a:p>
          <a:p>
            <a:pPr marL="285750" lvl="0" indent="-285750" fontAlgn="base"/>
            <a:r>
              <a:rPr lang="de-DE" sz="2200" dirty="0" smtClean="0">
                <a:latin typeface="Bodoni MT" panose="02070603080606020203" pitchFamily="18" charset="0"/>
              </a:rPr>
              <a:t>1999 erste Filialen in Deutschland </a:t>
            </a:r>
          </a:p>
          <a:p>
            <a:pPr marL="285750" lvl="0" indent="-285750" fontAlgn="base"/>
            <a:r>
              <a:rPr lang="de-DE" sz="2200" dirty="0" smtClean="0">
                <a:latin typeface="Bodoni MT" panose="02070603080606020203" pitchFamily="18" charset="0"/>
              </a:rPr>
              <a:t>Seit 2006 umsatzstärkstes Unternehmen der Sparte </a:t>
            </a:r>
          </a:p>
          <a:p>
            <a:pPr marL="285750" lvl="0" indent="-285750" fontAlgn="base"/>
            <a:endParaRPr lang="de-DE" sz="2200" dirty="0" smtClean="0">
              <a:latin typeface="Bodoni MT" panose="02070603080606020203" pitchFamily="18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sp>
        <p:nvSpPr>
          <p:cNvPr id="6" name="Pfeil nach unten 5"/>
          <p:cNvSpPr/>
          <p:nvPr/>
        </p:nvSpPr>
        <p:spPr>
          <a:xfrm>
            <a:off x="216888" y="1371599"/>
            <a:ext cx="410308" cy="486507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52" y="277591"/>
            <a:ext cx="3744829" cy="273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3" y="4305520"/>
            <a:ext cx="2620198" cy="2320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5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Vergleich der Zahlen</a:t>
            </a:r>
            <a:endParaRPr lang="de-DE" dirty="0">
              <a:latin typeface="Bodoni MT" panose="02070603080606020203" pitchFamily="18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886735"/>
              </p:ext>
            </p:extLst>
          </p:nvPr>
        </p:nvGraphicFramePr>
        <p:xfrm>
          <a:off x="628650" y="1886871"/>
          <a:ext cx="7886700" cy="36118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9855"/>
                <a:gridCol w="2093495"/>
                <a:gridCol w="1971675"/>
                <a:gridCol w="1971675"/>
              </a:tblGrid>
              <a:tr h="727381">
                <a:tc>
                  <a:txBody>
                    <a:bodyPr/>
                    <a:lstStyle/>
                    <a:p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105">
                <a:tc>
                  <a:txBody>
                    <a:bodyPr/>
                    <a:lstStyle/>
                    <a:p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(</a:t>
                      </a:r>
                      <a:r>
                        <a:rPr lang="de-DE" dirty="0" err="1" smtClean="0">
                          <a:latin typeface="Bodoni MT" panose="02070603080606020203" pitchFamily="18" charset="0"/>
                        </a:rPr>
                        <a:t>Inditex</a:t>
                      </a:r>
                      <a:r>
                        <a:rPr lang="de-DE" dirty="0" smtClean="0">
                          <a:latin typeface="Bodoni MT" panose="02070603080606020203" pitchFamily="18" charset="0"/>
                        </a:rPr>
                        <a:t> Group)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(H&amp;M</a:t>
                      </a:r>
                      <a:r>
                        <a:rPr lang="de-DE" baseline="0" dirty="0" smtClean="0">
                          <a:latin typeface="Bodoni MT" panose="02070603080606020203" pitchFamily="18" charset="0"/>
                        </a:rPr>
                        <a:t> Group)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(Benetton</a:t>
                      </a:r>
                      <a:r>
                        <a:rPr lang="de-DE" baseline="0" dirty="0" smtClean="0">
                          <a:latin typeface="Bodoni MT" panose="02070603080606020203" pitchFamily="18" charset="0"/>
                        </a:rPr>
                        <a:t> Group)</a:t>
                      </a:r>
                      <a:endParaRPr lang="de-DE" dirty="0" smtClean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105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Gründung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1975 in Spanien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1947 in Schweden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1965 in Italien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105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Mitarbeiter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137.054 (2014)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132.000</a:t>
                      </a:r>
                      <a:r>
                        <a:rPr lang="de-DE" baseline="0" dirty="0" smtClean="0">
                          <a:latin typeface="Bodoni MT" panose="02070603080606020203" pitchFamily="18" charset="0"/>
                        </a:rPr>
                        <a:t> (2015)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85.500 (2012)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105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Umsatz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18,12 Mrd.</a:t>
                      </a:r>
                      <a:r>
                        <a:rPr lang="de-DE" baseline="0" dirty="0" smtClean="0">
                          <a:latin typeface="Bodoni MT" panose="02070603080606020203" pitchFamily="18" charset="0"/>
                        </a:rPr>
                        <a:t> (2014)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15,28 Mrd. (2013)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12,4 Mrd. (2012)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105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Stores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6460 (2014)</a:t>
                      </a:r>
                    </a:p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(</a:t>
                      </a:r>
                      <a:r>
                        <a:rPr lang="de-DE" dirty="0" err="1" smtClean="0">
                          <a:latin typeface="Bodoni MT" panose="02070603080606020203" pitchFamily="18" charset="0"/>
                        </a:rPr>
                        <a:t>Zara</a:t>
                      </a:r>
                      <a:r>
                        <a:rPr lang="de-DE" dirty="0" smtClean="0">
                          <a:latin typeface="Bodoni MT" panose="02070603080606020203" pitchFamily="18" charset="0"/>
                        </a:rPr>
                        <a:t> allein &gt;2000)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3600 (2015)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Bodoni MT" panose="02070603080606020203" pitchFamily="18" charset="0"/>
                        </a:rPr>
                        <a:t>5000 (2012)</a:t>
                      </a:r>
                      <a:endParaRPr lang="de-DE" dirty="0">
                        <a:latin typeface="Bodoni MT" panose="02070603080606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29006" r="10790" b="32164"/>
          <a:stretch/>
        </p:blipFill>
        <p:spPr>
          <a:xfrm>
            <a:off x="2686050" y="1985210"/>
            <a:ext cx="1779587" cy="5173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985210"/>
            <a:ext cx="904875" cy="59531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94" y="1946232"/>
            <a:ext cx="17509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doni MT" panose="02070603080606020203" pitchFamily="18" charset="0"/>
              </a:rPr>
              <a:t>2.2 Fast Fashion Industrie 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buNone/>
            </a:pPr>
            <a:r>
              <a:rPr lang="de-DE" dirty="0">
                <a:latin typeface="Bodoni MT" panose="02070603080606020203" pitchFamily="18" charset="0"/>
              </a:rPr>
              <a:t> </a:t>
            </a:r>
          </a:p>
          <a:p>
            <a:endParaRPr lang="de-DE" dirty="0">
              <a:latin typeface="Bodoni MT" panose="02070603080606020203" pitchFamily="18" charset="0"/>
            </a:endParaRPr>
          </a:p>
        </p:txBody>
      </p:sp>
      <p:pic>
        <p:nvPicPr>
          <p:cNvPr id="5122" name="Picture 2" descr="C:\Users\Anna\Desktop\BA-Studium\2. Semester\Vortrag SBWL\fast-fashi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838" y="1510695"/>
            <a:ext cx="5910424" cy="4659012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38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2.3 Organisation	</a:t>
            </a:r>
            <a:endParaRPr lang="de-DE" dirty="0">
              <a:latin typeface="Bodoni MT" panose="02070603080606020203" pitchFamily="18" charset="0"/>
            </a:endParaRPr>
          </a:p>
        </p:txBody>
      </p:sp>
      <p:pic>
        <p:nvPicPr>
          <p:cNvPr id="4" name="Picture 2" descr="C:\Users\Anna\Desktop\organisation_zar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6011" y="1371600"/>
            <a:ext cx="6916816" cy="4934317"/>
          </a:xfrm>
          <a:prstGeom prst="rect">
            <a:avLst/>
          </a:prstGeom>
          <a:noFill/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4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546"/>
            <a:ext cx="9535146" cy="6890081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3669632"/>
            <a:ext cx="9535146" cy="2287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latin typeface="Bodoni MT"/>
              </a:rPr>
              <a:t>Alexandra </a:t>
            </a:r>
            <a:r>
              <a:rPr lang="de-DE" dirty="0" smtClean="0">
                <a:latin typeface="Bodoni MT"/>
              </a:rPr>
              <a:t>Christ, Anna-Maria Sturm, Klara </a:t>
            </a:r>
            <a:r>
              <a:rPr lang="de-DE" dirty="0" err="1">
                <a:latin typeface="Bodoni MT"/>
              </a:rPr>
              <a:t>Welde</a:t>
            </a:r>
            <a:endParaRPr lang="de-DE" dirty="0">
              <a:latin typeface="Bodoni MT"/>
            </a:endParaRPr>
          </a:p>
        </p:txBody>
      </p:sp>
    </p:spTree>
    <p:extLst>
      <p:ext uri="{BB962C8B-B14F-4D97-AF65-F5344CB8AC3E}">
        <p14:creationId xmlns:p14="http://schemas.microsoft.com/office/powerpoint/2010/main" val="39282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doni MT" panose="02070603080606020203" pitchFamily="18" charset="0"/>
              </a:rPr>
              <a:t>2.4 Design, Läden &amp; Produkte </a:t>
            </a:r>
          </a:p>
        </p:txBody>
      </p:sp>
      <p:pic>
        <p:nvPicPr>
          <p:cNvPr id="12290" name="Picture 2" descr="D:\Documents\Uni\2. Semester\SBWL - Hudak\image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0739" r="17001" b="14921"/>
          <a:stretch/>
        </p:blipFill>
        <p:spPr bwMode="auto">
          <a:xfrm>
            <a:off x="1219200" y="1465106"/>
            <a:ext cx="6336632" cy="439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8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Design 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703" y="1839547"/>
            <a:ext cx="3347017" cy="4516804"/>
          </a:xfrm>
        </p:spPr>
        <p:txBody>
          <a:bodyPr>
            <a:normAutofit/>
          </a:bodyPr>
          <a:lstStyle/>
          <a:p>
            <a:r>
              <a:rPr lang="de-DE" sz="2200" dirty="0" smtClean="0">
                <a:latin typeface="Bodoni MT" panose="02070603080606020203" pitchFamily="18" charset="0"/>
              </a:rPr>
              <a:t>eigenes Designerteam (rund </a:t>
            </a:r>
            <a:r>
              <a:rPr lang="de-DE" sz="2200" dirty="0">
                <a:latin typeface="Bodoni MT" panose="02070603080606020203" pitchFamily="18" charset="0"/>
              </a:rPr>
              <a:t>200 </a:t>
            </a:r>
            <a:r>
              <a:rPr lang="de-DE" sz="2200" dirty="0" smtClean="0">
                <a:latin typeface="Bodoni MT" panose="02070603080606020203" pitchFamily="18" charset="0"/>
              </a:rPr>
              <a:t>Designer) 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jede </a:t>
            </a:r>
            <a:r>
              <a:rPr lang="de-DE" sz="2200" dirty="0">
                <a:latin typeface="Bodoni MT" panose="02070603080606020203" pitchFamily="18" charset="0"/>
              </a:rPr>
              <a:t>Sparte </a:t>
            </a:r>
            <a:r>
              <a:rPr lang="de-DE" sz="2200" dirty="0" smtClean="0">
                <a:latin typeface="Bodoni MT" panose="02070603080606020203" pitchFamily="18" charset="0"/>
              </a:rPr>
              <a:t>besitzt eigenes Designerteam </a:t>
            </a:r>
            <a:endParaRPr lang="de-DE" sz="2200" dirty="0">
              <a:latin typeface="Bodoni MT" panose="02070603080606020203" pitchFamily="18" charset="0"/>
            </a:endParaRPr>
          </a:p>
          <a:p>
            <a:r>
              <a:rPr lang="de-DE" sz="2200" dirty="0" smtClean="0">
                <a:latin typeface="Bodoni MT" panose="02070603080606020203" pitchFamily="18" charset="0"/>
              </a:rPr>
              <a:t>Inspiration an </a:t>
            </a:r>
            <a:r>
              <a:rPr lang="de-DE" sz="2200" dirty="0">
                <a:latin typeface="Bodoni MT" panose="02070603080606020203" pitchFamily="18" charset="0"/>
              </a:rPr>
              <a:t>Laufstegtrends, Street </a:t>
            </a:r>
            <a:r>
              <a:rPr lang="de-DE" sz="2200" dirty="0" err="1" smtClean="0">
                <a:latin typeface="Bodoni MT" panose="02070603080606020203" pitchFamily="18" charset="0"/>
              </a:rPr>
              <a:t>Wear</a:t>
            </a:r>
            <a:r>
              <a:rPr lang="de-DE" sz="2200" dirty="0" smtClean="0">
                <a:latin typeface="Bodoni MT" panose="02070603080606020203" pitchFamily="18" charset="0"/>
              </a:rPr>
              <a:t>, Modeevents </a:t>
            </a:r>
            <a:r>
              <a:rPr lang="de-DE" sz="2200" dirty="0">
                <a:latin typeface="Bodoni MT" panose="02070603080606020203" pitchFamily="18" charset="0"/>
              </a:rPr>
              <a:t>(Vogue) 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Inspirationen aus aller Welt</a:t>
            </a:r>
            <a:endParaRPr lang="de-DE" sz="2200" dirty="0">
              <a:latin typeface="Bodoni MT" panose="02070603080606020203" pitchFamily="18" charset="0"/>
            </a:endParaRPr>
          </a:p>
        </p:txBody>
      </p:sp>
      <p:pic>
        <p:nvPicPr>
          <p:cNvPr id="13316" name="Picture 4" descr="http://kleidung.net/wp-content/uploads/2013/04/zara-trafalu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91" y="1266092"/>
            <a:ext cx="4873720" cy="4798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5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Läden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7296" y="1910860"/>
            <a:ext cx="4116420" cy="4351338"/>
          </a:xfrm>
        </p:spPr>
        <p:txBody>
          <a:bodyPr>
            <a:normAutofit/>
          </a:bodyPr>
          <a:lstStyle/>
          <a:p>
            <a:r>
              <a:rPr lang="de-DE" sz="2200" dirty="0" smtClean="0">
                <a:latin typeface="Bodoni MT" panose="02070603080606020203" pitchFamily="18" charset="0"/>
              </a:rPr>
              <a:t>durchschn. </a:t>
            </a:r>
            <a:r>
              <a:rPr lang="de-DE" sz="2200" dirty="0">
                <a:latin typeface="Bodoni MT" panose="02070603080606020203" pitchFamily="18" charset="0"/>
              </a:rPr>
              <a:t>70 </a:t>
            </a:r>
            <a:r>
              <a:rPr lang="de-DE" sz="2200" dirty="0" smtClean="0">
                <a:latin typeface="Bodoni MT" panose="02070603080606020203" pitchFamily="18" charset="0"/>
              </a:rPr>
              <a:t>MA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attraktive Standorte (Bild: </a:t>
            </a:r>
            <a:r>
              <a:rPr lang="de-DE" sz="2200" dirty="0" err="1" smtClean="0">
                <a:latin typeface="Bodoni MT" panose="02070603080606020203" pitchFamily="18" charset="0"/>
              </a:rPr>
              <a:t>Champs</a:t>
            </a:r>
            <a:r>
              <a:rPr lang="de-DE" sz="2200" dirty="0" smtClean="0">
                <a:latin typeface="Bodoni MT" panose="02070603080606020203" pitchFamily="18" charset="0"/>
              </a:rPr>
              <a:t> Elysees, Paris)</a:t>
            </a:r>
            <a:endParaRPr lang="de-DE" sz="2200" dirty="0">
              <a:latin typeface="Bodoni MT" panose="02070603080606020203" pitchFamily="18" charset="0"/>
            </a:endParaRPr>
          </a:p>
          <a:p>
            <a:r>
              <a:rPr lang="de-DE" sz="2200" dirty="0" smtClean="0">
                <a:latin typeface="Bodoni MT" panose="02070603080606020203" pitchFamily="18" charset="0"/>
              </a:rPr>
              <a:t>einzige </a:t>
            </a:r>
            <a:r>
              <a:rPr lang="de-DE" sz="2200" dirty="0">
                <a:latin typeface="Bodoni MT" panose="02070603080606020203" pitchFamily="18" charset="0"/>
              </a:rPr>
              <a:t>Form der </a:t>
            </a:r>
            <a:r>
              <a:rPr lang="de-DE" sz="2200" dirty="0" smtClean="0">
                <a:latin typeface="Bodoni MT" panose="02070603080606020203" pitchFamily="18" charset="0"/>
              </a:rPr>
              <a:t>Werbung: Schaufenster </a:t>
            </a:r>
            <a:r>
              <a:rPr lang="de-DE" sz="2200" dirty="0">
                <a:latin typeface="Bodoni MT" panose="02070603080606020203" pitchFamily="18" charset="0"/>
              </a:rPr>
              <a:t>&amp; Ladendekoration 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Hauptaugenmerk </a:t>
            </a:r>
            <a:r>
              <a:rPr lang="de-DE" sz="2200" dirty="0">
                <a:latin typeface="Bodoni MT" panose="02070603080606020203" pitchFamily="18" charset="0"/>
              </a:rPr>
              <a:t>auf </a:t>
            </a:r>
            <a:r>
              <a:rPr lang="de-DE" sz="2200" dirty="0" smtClean="0">
                <a:latin typeface="Bodoni MT" panose="02070603080606020203" pitchFamily="18" charset="0"/>
              </a:rPr>
              <a:t>Kundenkomfort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Teststore </a:t>
            </a:r>
            <a:r>
              <a:rPr lang="de-DE" sz="2200" dirty="0">
                <a:latin typeface="Bodoni MT" panose="02070603080606020203" pitchFamily="18" charset="0"/>
              </a:rPr>
              <a:t>in La </a:t>
            </a:r>
            <a:r>
              <a:rPr lang="de-DE" sz="2200" dirty="0" err="1">
                <a:latin typeface="Bodoni MT" panose="02070603080606020203" pitchFamily="18" charset="0"/>
              </a:rPr>
              <a:t>Coruna</a:t>
            </a:r>
            <a:r>
              <a:rPr lang="de-DE" sz="2200" dirty="0">
                <a:latin typeface="Bodoni MT" panose="02070603080606020203" pitchFamily="18" charset="0"/>
              </a:rPr>
              <a:t> (</a:t>
            </a:r>
            <a:r>
              <a:rPr lang="de-DE" sz="2200" dirty="0" smtClean="0">
                <a:latin typeface="Bodoni MT" panose="02070603080606020203" pitchFamily="18" charset="0"/>
              </a:rPr>
              <a:t>Geburts</a:t>
            </a:r>
            <a:r>
              <a:rPr lang="de-DE" sz="2400" dirty="0" smtClean="0">
                <a:latin typeface="Bodoni MT" panose="02070603080606020203" pitchFamily="18" charset="0"/>
              </a:rPr>
              <a:t>stätte)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>
          <a:xfrm>
            <a:off x="4572000" y="0"/>
            <a:ext cx="4572000" cy="625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7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6" name="interior desig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35" y="574091"/>
            <a:ext cx="9040729" cy="50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Produkte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261" y="2259706"/>
            <a:ext cx="4833378" cy="3801877"/>
          </a:xfrm>
        </p:spPr>
        <p:txBody>
          <a:bodyPr>
            <a:normAutofit/>
          </a:bodyPr>
          <a:lstStyle/>
          <a:p>
            <a:r>
              <a:rPr lang="de-DE" sz="2200" dirty="0" smtClean="0">
                <a:latin typeface="Bodoni MT" panose="02070603080606020203" pitchFamily="18" charset="0"/>
              </a:rPr>
              <a:t>Frauen</a:t>
            </a:r>
            <a:r>
              <a:rPr lang="de-DE" sz="2200" dirty="0">
                <a:latin typeface="Bodoni MT" panose="02070603080606020203" pitchFamily="18" charset="0"/>
              </a:rPr>
              <a:t>, Männer &amp; Kinder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40.000 </a:t>
            </a:r>
            <a:r>
              <a:rPr lang="de-DE" sz="2200" dirty="0">
                <a:latin typeface="Bodoni MT" panose="02070603080606020203" pitchFamily="18" charset="0"/>
              </a:rPr>
              <a:t>Artikel pro Geschäft 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jede Saison: </a:t>
            </a:r>
            <a:r>
              <a:rPr lang="de-DE" sz="2200" dirty="0">
                <a:latin typeface="Bodoni MT" panose="02070603080606020203" pitchFamily="18" charset="0"/>
              </a:rPr>
              <a:t>800 ausgewählte Designs </a:t>
            </a:r>
            <a:r>
              <a:rPr lang="de-DE" sz="2200" dirty="0" smtClean="0">
                <a:latin typeface="Bodoni MT" panose="02070603080606020203" pitchFamily="18" charset="0"/>
              </a:rPr>
              <a:t>(</a:t>
            </a:r>
            <a:r>
              <a:rPr lang="de-DE" sz="2200" dirty="0">
                <a:latin typeface="Bodoni MT" panose="02070603080606020203" pitchFamily="18" charset="0"/>
              </a:rPr>
              <a:t>Entscheidung des Store Managers) 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Preis</a:t>
            </a:r>
            <a:r>
              <a:rPr lang="de-DE" sz="2200" dirty="0">
                <a:latin typeface="Bodoni MT" panose="02070603080606020203" pitchFamily="18" charset="0"/>
              </a:rPr>
              <a:t>: Spanien + </a:t>
            </a:r>
            <a:r>
              <a:rPr lang="de-DE" sz="2200" dirty="0" smtClean="0">
                <a:latin typeface="Bodoni MT" panose="02070603080606020203" pitchFamily="18" charset="0"/>
              </a:rPr>
              <a:t>Transportkosten</a:t>
            </a:r>
          </a:p>
          <a:p>
            <a:pPr lvl="1"/>
            <a:r>
              <a:rPr lang="de-DE" sz="2200" dirty="0" smtClean="0">
                <a:latin typeface="Bodoni MT" panose="02070603080606020203" pitchFamily="18" charset="0"/>
              </a:rPr>
              <a:t>10% höher in Europa </a:t>
            </a:r>
          </a:p>
          <a:p>
            <a:pPr lvl="1"/>
            <a:r>
              <a:rPr lang="de-DE" sz="2200" dirty="0" smtClean="0">
                <a:latin typeface="Bodoni MT" panose="02070603080606020203" pitchFamily="18" charset="0"/>
              </a:rPr>
              <a:t>40</a:t>
            </a:r>
            <a:r>
              <a:rPr lang="de-DE" sz="2200" dirty="0">
                <a:latin typeface="Bodoni MT" panose="02070603080606020203" pitchFamily="18" charset="0"/>
              </a:rPr>
              <a:t>% höher in Nordeuropa </a:t>
            </a:r>
          </a:p>
          <a:p>
            <a:pPr lvl="1"/>
            <a:r>
              <a:rPr lang="de-DE" sz="2200" dirty="0" smtClean="0">
                <a:latin typeface="Bodoni MT" panose="02070603080606020203" pitchFamily="18" charset="0"/>
              </a:rPr>
              <a:t>70</a:t>
            </a:r>
            <a:r>
              <a:rPr lang="de-DE" sz="2200" dirty="0">
                <a:latin typeface="Bodoni MT" panose="02070603080606020203" pitchFamily="18" charset="0"/>
              </a:rPr>
              <a:t>% höher in USA </a:t>
            </a:r>
          </a:p>
          <a:p>
            <a:pPr lvl="1"/>
            <a:r>
              <a:rPr lang="de-DE" sz="2200" dirty="0" smtClean="0">
                <a:latin typeface="Bodoni MT" panose="02070603080606020203" pitchFamily="18" charset="0"/>
              </a:rPr>
              <a:t>100</a:t>
            </a:r>
            <a:r>
              <a:rPr lang="de-DE" sz="2200" dirty="0">
                <a:latin typeface="Bodoni MT" panose="02070603080606020203" pitchFamily="18" charset="0"/>
              </a:rPr>
              <a:t>% höher in Japan </a:t>
            </a:r>
          </a:p>
          <a:p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39" y="801843"/>
            <a:ext cx="3553487" cy="473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6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Supply Chain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29" name="Inhaltsplatzhalt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193" y="1467852"/>
            <a:ext cx="6021614" cy="47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54110"/>
            <a:ext cx="7886700" cy="1325563"/>
          </a:xfrm>
        </p:spPr>
        <p:txBody>
          <a:bodyPr/>
          <a:lstStyle/>
          <a:p>
            <a:r>
              <a:rPr lang="en-US" dirty="0" err="1" smtClean="0">
                <a:latin typeface="Bodoni MT" panose="02070603080606020203" pitchFamily="18" charset="0"/>
              </a:rPr>
              <a:t>Zusammenfassung</a:t>
            </a:r>
            <a:endParaRPr lang="en-US" dirty="0">
              <a:latin typeface="Bodoni MT" panose="02070603080606020203" pitchFamily="18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524749"/>
              </p:ext>
            </p:extLst>
          </p:nvPr>
        </p:nvGraphicFramePr>
        <p:xfrm>
          <a:off x="457200" y="1330000"/>
          <a:ext cx="8229600" cy="4192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hteck 8"/>
          <p:cNvSpPr/>
          <p:nvPr/>
        </p:nvSpPr>
        <p:spPr>
          <a:xfrm>
            <a:off x="457200" y="5648465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Bodoni MT" panose="02070603080606020203" pitchFamily="18" charset="0"/>
              </a:rPr>
              <a:t>Hohe</a:t>
            </a:r>
            <a:r>
              <a:rPr lang="en-US" sz="2000" b="1" dirty="0" smtClean="0">
                <a:latin typeface="Bodoni MT" panose="02070603080606020203" pitchFamily="18" charset="0"/>
              </a:rPr>
              <a:t> </a:t>
            </a:r>
            <a:r>
              <a:rPr lang="en-US" sz="2000" b="1" dirty="0" err="1" smtClean="0">
                <a:latin typeface="Bodoni MT" panose="02070603080606020203" pitchFamily="18" charset="0"/>
              </a:rPr>
              <a:t>Kostenaufwendung</a:t>
            </a:r>
            <a:r>
              <a:rPr lang="en-US" sz="2000" b="1" dirty="0" smtClean="0">
                <a:latin typeface="Bodoni MT" panose="02070603080606020203" pitchFamily="18" charset="0"/>
              </a:rPr>
              <a:t> </a:t>
            </a:r>
            <a:r>
              <a:rPr lang="en-US" sz="2000" b="1" dirty="0" err="1" smtClean="0">
                <a:latin typeface="Bodoni MT" panose="02070603080606020203" pitchFamily="18" charset="0"/>
              </a:rPr>
              <a:t>für</a:t>
            </a:r>
            <a:r>
              <a:rPr lang="en-US" sz="2000" b="1" dirty="0" smtClean="0">
                <a:latin typeface="Bodoni MT" panose="02070603080606020203" pitchFamily="18" charset="0"/>
              </a:rPr>
              <a:t> das SCM, </a:t>
            </a:r>
            <a:r>
              <a:rPr lang="en-US" sz="2000" b="1" dirty="0" err="1" smtClean="0">
                <a:latin typeface="Bodoni MT" panose="02070603080606020203" pitchFamily="18" charset="0"/>
              </a:rPr>
              <a:t>kleines</a:t>
            </a:r>
            <a:r>
              <a:rPr lang="en-US" sz="2000" b="1" dirty="0">
                <a:latin typeface="Bodoni MT" panose="02070603080606020203" pitchFamily="18" charset="0"/>
              </a:rPr>
              <a:t> </a:t>
            </a:r>
            <a:r>
              <a:rPr lang="en-US" sz="2000" b="1" dirty="0" err="1" smtClean="0">
                <a:latin typeface="Bodoni MT" panose="02070603080606020203" pitchFamily="18" charset="0"/>
              </a:rPr>
              <a:t>Inventar</a:t>
            </a:r>
            <a:r>
              <a:rPr lang="en-US" sz="2000" b="1" dirty="0" smtClean="0">
                <a:latin typeface="Bodoni MT" panose="02070603080606020203" pitchFamily="18" charset="0"/>
              </a:rPr>
              <a:t>, </a:t>
            </a:r>
            <a:r>
              <a:rPr lang="en-US" sz="2000" b="1" dirty="0" err="1" smtClean="0">
                <a:latin typeface="Bodoni MT" panose="02070603080606020203" pitchFamily="18" charset="0"/>
              </a:rPr>
              <a:t>hohe</a:t>
            </a:r>
            <a:r>
              <a:rPr lang="en-US" sz="2000" b="1" dirty="0" smtClean="0">
                <a:latin typeface="Bodoni MT" panose="02070603080606020203" pitchFamily="18" charset="0"/>
              </a:rPr>
              <a:t> </a:t>
            </a:r>
            <a:r>
              <a:rPr lang="en-US" sz="2000" b="1" dirty="0" err="1" smtClean="0">
                <a:latin typeface="Bodoni MT" panose="02070603080606020203" pitchFamily="18" charset="0"/>
              </a:rPr>
              <a:t>Profitmargen</a:t>
            </a:r>
            <a:r>
              <a:rPr lang="en-US" sz="2000" b="1" dirty="0" smtClean="0">
                <a:latin typeface="Bodoni MT" panose="02070603080606020203" pitchFamily="18" charset="0"/>
              </a:rPr>
              <a:t> und </a:t>
            </a:r>
            <a:r>
              <a:rPr lang="en-US" sz="2000" b="1" dirty="0" err="1" smtClean="0">
                <a:latin typeface="Bodoni MT" panose="02070603080606020203" pitchFamily="18" charset="0"/>
              </a:rPr>
              <a:t>maximale</a:t>
            </a:r>
            <a:r>
              <a:rPr lang="en-US" sz="2000" b="1" dirty="0" smtClean="0">
                <a:latin typeface="Bodoni MT" panose="02070603080606020203" pitchFamily="18" charset="0"/>
              </a:rPr>
              <a:t> </a:t>
            </a:r>
            <a:r>
              <a:rPr lang="en-US" sz="2000" b="1" dirty="0" err="1" smtClean="0">
                <a:latin typeface="Bodoni MT" panose="02070603080606020203" pitchFamily="18" charset="0"/>
              </a:rPr>
              <a:t>Einnahmen</a:t>
            </a:r>
            <a:r>
              <a:rPr lang="en-US" sz="2000" b="1" dirty="0" smtClean="0"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4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doni MT" panose="02070603080606020203" pitchFamily="18" charset="0"/>
              </a:rPr>
              <a:t>Quellen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778732"/>
            <a:ext cx="7886700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de-DE" dirty="0">
                <a:latin typeface="Calibri" charset="0"/>
                <a:hlinkClick r:id="rId3"/>
              </a:rPr>
              <a:t>http://www.destinationcentreville.com/files/destination-centre-ville/zara_01_0.jpg</a:t>
            </a:r>
            <a:r>
              <a:rPr lang="de-DE" dirty="0">
                <a:latin typeface="Calibri" charset="0"/>
              </a:rPr>
              <a:t>, 29.06.2015 um </a:t>
            </a:r>
            <a:r>
              <a:rPr lang="de-DE" dirty="0" smtClean="0">
                <a:latin typeface="Calibri" charset="0"/>
              </a:rPr>
              <a:t>16:43 Uhr</a:t>
            </a:r>
          </a:p>
          <a:p>
            <a:r>
              <a:rPr lang="de-DE" dirty="0">
                <a:latin typeface="Calibri" charset="0"/>
                <a:hlinkClick r:id="rId4"/>
              </a:rPr>
              <a:t>http://www.flare.com/fashion/a-visit-to-zaras-headquarters-in-spain</a:t>
            </a:r>
            <a:r>
              <a:rPr lang="de-DE" dirty="0" smtClean="0">
                <a:latin typeface="Calibri" charset="0"/>
                <a:hlinkClick r:id="rId4"/>
              </a:rPr>
              <a:t>/</a:t>
            </a:r>
            <a:r>
              <a:rPr lang="de-DE" dirty="0" smtClean="0">
                <a:latin typeface="Calibri" charset="0"/>
              </a:rPr>
              <a:t>, 29.06.2015 um 17:12 Uhr</a:t>
            </a:r>
          </a:p>
          <a:p>
            <a:r>
              <a:rPr lang="de-DE" dirty="0">
                <a:latin typeface="Calibri" charset="0"/>
                <a:hlinkClick r:id="rId5"/>
              </a:rPr>
              <a:t>http://</a:t>
            </a:r>
            <a:r>
              <a:rPr lang="de-DE" dirty="0" smtClean="0">
                <a:latin typeface="Calibri" charset="0"/>
                <a:hlinkClick r:id="rId5"/>
              </a:rPr>
              <a:t>www.herworldplus.com/sites/default/files/Stradivarius%2520Ion.jpg</a:t>
            </a:r>
            <a:r>
              <a:rPr lang="de-DE" dirty="0" smtClean="0">
                <a:latin typeface="Calibri" charset="0"/>
              </a:rPr>
              <a:t>, 29.06.2015 um 19:10 Uhr</a:t>
            </a:r>
          </a:p>
          <a:p>
            <a:r>
              <a:rPr lang="de-DE" dirty="0">
                <a:latin typeface="Calibri" charset="0"/>
              </a:rPr>
              <a:t> </a:t>
            </a:r>
            <a:r>
              <a:rPr lang="de-DE" dirty="0">
                <a:latin typeface="Calibri" charset="0"/>
                <a:hlinkClick r:id="rId6"/>
              </a:rPr>
              <a:t>http://</a:t>
            </a:r>
            <a:r>
              <a:rPr lang="de-DE" dirty="0" smtClean="0">
                <a:latin typeface="Calibri" charset="0"/>
                <a:hlinkClick r:id="rId6"/>
              </a:rPr>
              <a:t>www.style-laboratory.net/wp-content/uploads/StyleLab_Uterque_Knokke2-1024x682.jpg</a:t>
            </a:r>
            <a:r>
              <a:rPr lang="de-DE" dirty="0" smtClean="0">
                <a:latin typeface="Calibri" charset="0"/>
              </a:rPr>
              <a:t>, 29.06.2015 um 19:34 Uhr</a:t>
            </a:r>
          </a:p>
          <a:p>
            <a:r>
              <a:rPr lang="de-DE" dirty="0">
                <a:latin typeface="Calibri" charset="0"/>
                <a:hlinkClick r:id="rId7"/>
              </a:rPr>
              <a:t>http://</a:t>
            </a:r>
            <a:r>
              <a:rPr lang="de-DE" dirty="0" smtClean="0">
                <a:latin typeface="Calibri" charset="0"/>
                <a:hlinkClick r:id="rId7"/>
              </a:rPr>
              <a:t>kleidung.net/wp-content/uploads/2013/04/zara-trafaluc.jpg</a:t>
            </a:r>
            <a:r>
              <a:rPr lang="de-DE" dirty="0" smtClean="0">
                <a:latin typeface="Calibri" charset="0"/>
              </a:rPr>
              <a:t>, 29.06.2015 um 20:44 Uhr</a:t>
            </a:r>
          </a:p>
          <a:p>
            <a:r>
              <a:rPr lang="de-DE" dirty="0">
                <a:latin typeface="Calibri" charset="0"/>
                <a:hlinkClick r:id="rId8"/>
              </a:rPr>
              <a:t>http://www.inditex.com/home;jsessionid=i-_</a:t>
            </a:r>
            <a:r>
              <a:rPr lang="de-DE" dirty="0" smtClean="0">
                <a:latin typeface="Calibri" charset="0"/>
                <a:hlinkClick r:id="rId8"/>
              </a:rPr>
              <a:t>Ra71PcRIfC27B-SVsEwQ</a:t>
            </a:r>
            <a:r>
              <a:rPr lang="de-DE" dirty="0" smtClean="0">
                <a:latin typeface="Calibri" charset="0"/>
              </a:rPr>
              <a:t>, 01.07.2015 um 14:04 Uhr</a:t>
            </a:r>
          </a:p>
          <a:p>
            <a:r>
              <a:rPr lang="de-DE" dirty="0">
                <a:latin typeface="Calibri" charset="0"/>
                <a:hlinkClick r:id="rId9"/>
              </a:rPr>
              <a:t>http://www.zara.com</a:t>
            </a:r>
            <a:r>
              <a:rPr lang="de-DE" dirty="0" smtClean="0">
                <a:latin typeface="Calibri" charset="0"/>
                <a:hlinkClick r:id="rId9"/>
              </a:rPr>
              <a:t>/</a:t>
            </a:r>
            <a:r>
              <a:rPr lang="de-DE" dirty="0" smtClean="0">
                <a:latin typeface="Calibri" charset="0"/>
              </a:rPr>
              <a:t>, 30.06.2015 um 20:55 Uhr </a:t>
            </a:r>
          </a:p>
          <a:p>
            <a:r>
              <a:rPr lang="de-DE" dirty="0" smtClean="0">
                <a:latin typeface="Calibri" charset="0"/>
                <a:hlinkClick r:id="rId10"/>
              </a:rPr>
              <a:t>www.forbes.com/sites/walterloeb/2015/03/30/zara-leads-in-fast-fashion</a:t>
            </a:r>
            <a:r>
              <a:rPr lang="de-DE" dirty="0" smtClean="0">
                <a:latin typeface="Calibri" charset="0"/>
              </a:rPr>
              <a:t>, 28.06.2015 um 07:35 Uhr</a:t>
            </a:r>
            <a:endParaRPr lang="de-DE" dirty="0">
              <a:latin typeface="Calibri" charset="0"/>
            </a:endParaRPr>
          </a:p>
          <a:p>
            <a:endParaRPr lang="de-DE" dirty="0">
              <a:latin typeface="Calibri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0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Gliederung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1.  </a:t>
            </a:r>
            <a:r>
              <a:rPr lang="de-DE" dirty="0" err="1" smtClean="0">
                <a:latin typeface="Bodoni MT" panose="02070603080606020203" pitchFamily="18" charset="0"/>
              </a:rPr>
              <a:t>Inditex</a:t>
            </a:r>
            <a:r>
              <a:rPr lang="de-DE" dirty="0" smtClean="0">
                <a:latin typeface="Bodoni MT" panose="02070603080606020203" pitchFamily="18" charset="0"/>
              </a:rPr>
              <a:t> Group</a:t>
            </a:r>
          </a:p>
          <a:p>
            <a:pPr marL="457200" lvl="1" indent="0">
              <a:buNone/>
            </a:pPr>
            <a:r>
              <a:rPr lang="de-DE" dirty="0">
                <a:latin typeface="Bodoni MT" panose="02070603080606020203" pitchFamily="18" charset="0"/>
              </a:rPr>
              <a:t>1</a:t>
            </a:r>
            <a:r>
              <a:rPr lang="de-DE" dirty="0" smtClean="0">
                <a:latin typeface="Bodoni MT" panose="02070603080606020203" pitchFamily="18" charset="0"/>
              </a:rPr>
              <a:t>.1 Geschichte</a:t>
            </a: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1.2 Marken</a:t>
            </a:r>
          </a:p>
          <a:p>
            <a:pPr marL="457200" lvl="1" indent="0">
              <a:buNone/>
            </a:pPr>
            <a:endParaRPr lang="de-DE" dirty="0" smtClean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  </a:t>
            </a:r>
            <a:r>
              <a:rPr lang="de-DE" dirty="0" err="1" smtClean="0">
                <a:latin typeface="Bodoni MT" panose="02070603080606020203" pitchFamily="18" charset="0"/>
              </a:rPr>
              <a:t>Zara</a:t>
            </a:r>
            <a:endParaRPr lang="de-DE" dirty="0" smtClean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2.1 Geschichte</a:t>
            </a: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2.2 Fast Fashion</a:t>
            </a: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2.3 Organisation</a:t>
            </a: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2.4 Design, Läden &amp; Produkte</a:t>
            </a: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2.5 Supply Chain</a:t>
            </a:r>
          </a:p>
          <a:p>
            <a:pPr marL="457200" lvl="1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2.6 Zusammenfassung</a:t>
            </a:r>
          </a:p>
          <a:p>
            <a:pPr marL="457200" lvl="1" indent="0">
              <a:buNone/>
            </a:pPr>
            <a:endParaRPr lang="de-DE" dirty="0" smtClean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de-DE" dirty="0" smtClean="0">
                <a:latin typeface="Bodoni MT" panose="02070603080606020203" pitchFamily="18" charset="0"/>
              </a:rPr>
              <a:t>3.   Quellen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93" y="529389"/>
            <a:ext cx="4011068" cy="534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8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de-DE" dirty="0" err="1">
                <a:latin typeface="Bodoni MT" panose="02070603080606020203" pitchFamily="18" charset="0"/>
              </a:rPr>
              <a:t>   Inditex Leitfäden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34378" y="2172390"/>
            <a:ext cx="4237622" cy="22453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„Alle Aktivitäten von </a:t>
            </a:r>
            <a:r>
              <a:rPr lang="de-DE" dirty="0" err="1">
                <a:solidFill>
                  <a:srgbClr val="000000"/>
                </a:solidFill>
                <a:latin typeface="Bodoni MT" panose="02070603080606020203" pitchFamily="18" charset="0"/>
              </a:rPr>
              <a:t>Inditex</a:t>
            </a:r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 werden auf eine ethischen und verantwortungsvolle Weise übernommen.“</a:t>
            </a:r>
          </a:p>
        </p:txBody>
      </p:sp>
      <p:sp>
        <p:nvSpPr>
          <p:cNvPr id="5" name="Ellipse 4"/>
          <p:cNvSpPr/>
          <p:nvPr/>
        </p:nvSpPr>
        <p:spPr>
          <a:xfrm>
            <a:off x="4572000" y="1027906"/>
            <a:ext cx="4079364" cy="213046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„Alle Personen, die direkt und indirekt für die </a:t>
            </a:r>
            <a:r>
              <a:rPr lang="de-DE" dirty="0" err="1">
                <a:solidFill>
                  <a:srgbClr val="000000"/>
                </a:solidFill>
                <a:latin typeface="Bodoni MT" panose="02070603080606020203" pitchFamily="18" charset="0"/>
              </a:rPr>
              <a:t>Inditex</a:t>
            </a:r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 arbeiten, müssen fair und </a:t>
            </a:r>
            <a:r>
              <a:rPr lang="de-DE" dirty="0" smtClean="0">
                <a:solidFill>
                  <a:srgbClr val="000000"/>
                </a:solidFill>
                <a:latin typeface="Bodoni MT" panose="02070603080606020203" pitchFamily="18" charset="0"/>
              </a:rPr>
              <a:t>ehrenhaft </a:t>
            </a:r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behandelt werden.“</a:t>
            </a:r>
          </a:p>
        </p:txBody>
      </p:sp>
      <p:sp>
        <p:nvSpPr>
          <p:cNvPr id="6" name="Ellipse 5"/>
          <p:cNvSpPr/>
          <p:nvPr/>
        </p:nvSpPr>
        <p:spPr>
          <a:xfrm>
            <a:off x="4036787" y="3748794"/>
            <a:ext cx="4644190" cy="23341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„Alle </a:t>
            </a:r>
            <a:r>
              <a:rPr lang="de-DE" dirty="0" err="1">
                <a:solidFill>
                  <a:srgbClr val="000000"/>
                </a:solidFill>
                <a:latin typeface="Bodoni MT" panose="02070603080606020203" pitchFamily="18" charset="0"/>
              </a:rPr>
              <a:t>Inditex</a:t>
            </a:r>
            <a:r>
              <a:rPr lang="de-DE" dirty="0">
                <a:solidFill>
                  <a:srgbClr val="000000"/>
                </a:solidFill>
                <a:latin typeface="Bodoni MT" panose="02070603080606020203" pitchFamily="18" charset="0"/>
              </a:rPr>
              <a:t>-Aktivitäten müssen darauf ausgerichtet sein, sehr respektvoll mit der Umwelt umzugehen.“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0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77276" cy="1325563"/>
          </a:xfrm>
        </p:spPr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1.1 Geschichte 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613275"/>
            <a:ext cx="8118308" cy="44626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200" dirty="0">
                <a:latin typeface="Bodoni MT" panose="02070603080606020203" pitchFamily="18" charset="0"/>
              </a:rPr>
              <a:t>w</a:t>
            </a:r>
            <a:r>
              <a:rPr lang="de-DE" sz="2200" dirty="0" smtClean="0">
                <a:latin typeface="Bodoni MT" panose="02070603080606020203" pitchFamily="18" charset="0"/>
              </a:rPr>
              <a:t>eltweit </a:t>
            </a:r>
            <a:r>
              <a:rPr lang="de-DE" sz="2200" dirty="0">
                <a:latin typeface="Bodoni MT" panose="02070603080606020203" pitchFamily="18" charset="0"/>
              </a:rPr>
              <a:t>größte Mode-Einzelhandelsgruppe, Dachmarke</a:t>
            </a:r>
          </a:p>
          <a:p>
            <a:r>
              <a:rPr lang="de-DE" sz="2200" dirty="0">
                <a:latin typeface="Bodoni MT" panose="02070603080606020203" pitchFamily="18" charset="0"/>
              </a:rPr>
              <a:t>Gründer: Amancio Ortega Gaona </a:t>
            </a:r>
          </a:p>
          <a:p>
            <a:r>
              <a:rPr lang="de-DE" sz="2200" dirty="0">
                <a:latin typeface="Bodoni MT" panose="02070603080606020203" pitchFamily="18" charset="0"/>
              </a:rPr>
              <a:t>CEO Pablo </a:t>
            </a:r>
            <a:r>
              <a:rPr lang="de-DE" sz="2200" dirty="0" err="1">
                <a:latin typeface="Bodoni MT" panose="02070603080606020203" pitchFamily="18" charset="0"/>
              </a:rPr>
              <a:t>Isla (seit 2008)</a:t>
            </a:r>
            <a:endParaRPr lang="de-DE" sz="2200" dirty="0">
              <a:latin typeface="Bodoni MT" panose="02070603080606020203" pitchFamily="18" charset="0"/>
            </a:endParaRPr>
          </a:p>
          <a:p>
            <a:r>
              <a:rPr lang="de-DE" sz="2200" dirty="0">
                <a:latin typeface="Bodoni MT" panose="02070603080606020203" pitchFamily="18" charset="0"/>
              </a:rPr>
              <a:t>ab 1960 Produktion von Designerstücken aus billigen Materialien </a:t>
            </a:r>
          </a:p>
          <a:p>
            <a:r>
              <a:rPr lang="de-DE" sz="2200" dirty="0">
                <a:latin typeface="Bodoni MT" panose="02070603080606020203" pitchFamily="18" charset="0"/>
              </a:rPr>
              <a:t>1975 Gründung </a:t>
            </a:r>
            <a:r>
              <a:rPr lang="de-DE" sz="2200" dirty="0" err="1">
                <a:latin typeface="Bodoni MT" panose="02070603080606020203" pitchFamily="18" charset="0"/>
              </a:rPr>
              <a:t>Zara</a:t>
            </a:r>
            <a:r>
              <a:rPr lang="de-DE" sz="2200" dirty="0">
                <a:latin typeface="Bodoni MT" panose="02070603080606020203" pitchFamily="18" charset="0"/>
              </a:rPr>
              <a:t> </a:t>
            </a:r>
            <a:endParaRPr lang="de-DE" sz="2200" dirty="0" smtClean="0">
              <a:latin typeface="Bodoni MT" panose="02070603080606020203" pitchFamily="18" charset="0"/>
            </a:endParaRPr>
          </a:p>
          <a:p>
            <a:r>
              <a:rPr lang="de-DE" sz="2200" dirty="0" smtClean="0">
                <a:latin typeface="Bodoni MT" panose="02070603080606020203" pitchFamily="18" charset="0"/>
              </a:rPr>
              <a:t>1985 </a:t>
            </a:r>
            <a:r>
              <a:rPr lang="de-DE" sz="2200" dirty="0">
                <a:latin typeface="Bodoni MT" panose="02070603080606020203" pitchFamily="18" charset="0"/>
              </a:rPr>
              <a:t>Gründung </a:t>
            </a:r>
            <a:r>
              <a:rPr lang="de-DE" sz="2200" dirty="0" err="1" smtClean="0">
                <a:latin typeface="Bodoni MT" panose="02070603080606020203" pitchFamily="18" charset="0"/>
              </a:rPr>
              <a:t>Inditex</a:t>
            </a:r>
            <a:endParaRPr lang="de-DE" sz="4000" dirty="0">
              <a:solidFill>
                <a:srgbClr val="FFFFFF"/>
              </a:solidFill>
              <a:latin typeface="Calibri" charset="0"/>
            </a:endParaRPr>
          </a:p>
          <a:p>
            <a:endParaRPr lang="de-DE" dirty="0">
              <a:solidFill>
                <a:srgbClr val="000000"/>
              </a:solidFill>
              <a:latin typeface="Calibri" charset="0"/>
            </a:endParaRPr>
          </a:p>
          <a:p>
            <a:endParaRPr lang="de-DE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Pfeil nach unten 3"/>
          <p:cNvSpPr/>
          <p:nvPr/>
        </p:nvSpPr>
        <p:spPr>
          <a:xfrm>
            <a:off x="216888" y="1371599"/>
            <a:ext cx="410308" cy="486507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:\Users\Anna\Downloads\Inditex_Logo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653" y="679453"/>
            <a:ext cx="3753627" cy="61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14464"/>
          <a:stretch/>
        </p:blipFill>
        <p:spPr>
          <a:xfrm>
            <a:off x="3918564" y="3363540"/>
            <a:ext cx="5085804" cy="271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14" y="4240490"/>
            <a:ext cx="1955132" cy="195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03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1.1 Geschichte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2956761" cy="4351338"/>
          </a:xfrm>
        </p:spPr>
        <p:txBody>
          <a:bodyPr>
            <a:normAutofit/>
          </a:bodyPr>
          <a:lstStyle/>
          <a:p>
            <a:r>
              <a:rPr lang="de-DE" sz="2200" dirty="0" smtClean="0">
                <a:latin typeface="Bodoni MT" panose="02070603080606020203" pitchFamily="18" charset="0"/>
              </a:rPr>
              <a:t>ab 1990 Expansion aus Spanien, Entwicklung von neuen Marken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ab 2008 Acht-Marken-Gruppe </a:t>
            </a:r>
          </a:p>
          <a:p>
            <a:r>
              <a:rPr lang="de-DE" sz="2200" dirty="0" smtClean="0">
                <a:latin typeface="Bodoni MT" panose="02070603080606020203" pitchFamily="18" charset="0"/>
              </a:rPr>
              <a:t>heute 6.460 Shops, über 137.054  Mitarbeiter aus über 130 Ländern</a:t>
            </a:r>
            <a:endParaRPr lang="de-DE" sz="2200" dirty="0"/>
          </a:p>
        </p:txBody>
      </p:sp>
      <p:sp>
        <p:nvSpPr>
          <p:cNvPr id="4" name="Pfeil nach unten 3"/>
          <p:cNvSpPr/>
          <p:nvPr/>
        </p:nvSpPr>
        <p:spPr>
          <a:xfrm>
            <a:off x="216888" y="1371599"/>
            <a:ext cx="410308" cy="486507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10" y="1870077"/>
            <a:ext cx="5356415" cy="3568197"/>
          </a:xfrm>
          <a:prstGeom prst="rect">
            <a:avLst/>
          </a:prstGeom>
        </p:spPr>
      </p:pic>
      <p:pic>
        <p:nvPicPr>
          <p:cNvPr id="11" name="Picture 2" descr="C:\Users\Anna\Downloads\Inditex_Logo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4653" y="679453"/>
            <a:ext cx="3753627" cy="61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7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72" y="198411"/>
            <a:ext cx="3983455" cy="20429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95" y="1877101"/>
            <a:ext cx="6208295" cy="39686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odoni MT" panose="02070603080606020203" pitchFamily="18" charset="0"/>
              </a:rPr>
              <a:t>1.2 </a:t>
            </a:r>
            <a:r>
              <a:rPr lang="de-DE" dirty="0">
                <a:latin typeface="Bodoni MT" panose="02070603080606020203" pitchFamily="18" charset="0"/>
              </a:rPr>
              <a:t>Marken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Alexandra Christ, Anna Sturm, Klara Welde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7" y="2990659"/>
            <a:ext cx="2387693" cy="12245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59" y="1508201"/>
            <a:ext cx="3022004" cy="15498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78" y="3568640"/>
            <a:ext cx="2542885" cy="118769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432222"/>
            <a:ext cx="2362200" cy="11844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692315"/>
            <a:ext cx="3047611" cy="15629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64" y="5064826"/>
            <a:ext cx="5367599" cy="10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50" cy="61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03.07.2015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Alexandra Christ, Anna Sturm, Klara </a:t>
            </a:r>
            <a:r>
              <a:rPr lang="de-DE" dirty="0" err="1" smtClean="0"/>
              <a:t>Welde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26" y="3679204"/>
            <a:ext cx="3893969" cy="254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6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1684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3095122"/>
            <a:ext cx="566928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25" y="228597"/>
            <a:ext cx="4043634" cy="264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44" y="120316"/>
            <a:ext cx="1623952" cy="198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57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761</Words>
  <Application>Microsoft Office PowerPoint</Application>
  <PresentationFormat>Bildschirmpräsentation (4:3)</PresentationFormat>
  <Paragraphs>173</Paragraphs>
  <Slides>27</Slides>
  <Notes>20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Bodoni MT</vt:lpstr>
      <vt:lpstr>Calibri</vt:lpstr>
      <vt:lpstr>Calibri Light</vt:lpstr>
      <vt:lpstr>Wingdings</vt:lpstr>
      <vt:lpstr>Office Theme</vt:lpstr>
      <vt:lpstr>PowerPoint-Präsentation</vt:lpstr>
      <vt:lpstr>PowerPoint-Präsentation</vt:lpstr>
      <vt:lpstr>Gliederung</vt:lpstr>
      <vt:lpstr>   Inditex Leitfäden</vt:lpstr>
      <vt:lpstr>1.1 Geschichte </vt:lpstr>
      <vt:lpstr>1.1 Geschichte</vt:lpstr>
      <vt:lpstr>1.2 Marken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2.   </vt:lpstr>
      <vt:lpstr>2.1 Geschichte</vt:lpstr>
      <vt:lpstr>Vergleich der Zahlen</vt:lpstr>
      <vt:lpstr>2.2 Fast Fashion Industrie </vt:lpstr>
      <vt:lpstr>2.3 Organisation </vt:lpstr>
      <vt:lpstr>2.4 Design, Läden &amp; Produkte </vt:lpstr>
      <vt:lpstr>Design </vt:lpstr>
      <vt:lpstr>Läden</vt:lpstr>
      <vt:lpstr>PowerPoint-Präsentation</vt:lpstr>
      <vt:lpstr>Produkte</vt:lpstr>
      <vt:lpstr>Supply Chain</vt:lpstr>
      <vt:lpstr>Zusammenfassung</vt:lpstr>
      <vt:lpstr>Quellen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Zara</dc:title>
  <dc:creator>Alexandra Christ</dc:creator>
  <cp:lastModifiedBy>Alexandra Christ</cp:lastModifiedBy>
  <cp:revision>65</cp:revision>
  <dcterms:created xsi:type="dcterms:W3CDTF">2015-06-25T07:04:58Z</dcterms:created>
  <dcterms:modified xsi:type="dcterms:W3CDTF">2015-07-03T08:07:06Z</dcterms:modified>
</cp:coreProperties>
</file>