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99" r:id="rId3"/>
    <p:sldId id="257" r:id="rId4"/>
    <p:sldId id="276" r:id="rId5"/>
    <p:sldId id="258" r:id="rId6"/>
    <p:sldId id="275" r:id="rId7"/>
    <p:sldId id="259" r:id="rId8"/>
    <p:sldId id="260" r:id="rId9"/>
    <p:sldId id="261" r:id="rId10"/>
    <p:sldId id="280" r:id="rId11"/>
    <p:sldId id="281" r:id="rId12"/>
    <p:sldId id="282" r:id="rId13"/>
    <p:sldId id="283" r:id="rId14"/>
    <p:sldId id="293" r:id="rId15"/>
    <p:sldId id="294" r:id="rId16"/>
    <p:sldId id="295" r:id="rId17"/>
    <p:sldId id="270" r:id="rId18"/>
    <p:sldId id="271" r:id="rId19"/>
    <p:sldId id="296" r:id="rId20"/>
    <p:sldId id="297" r:id="rId21"/>
    <p:sldId id="298" r:id="rId22"/>
    <p:sldId id="290" r:id="rId23"/>
    <p:sldId id="277" r:id="rId24"/>
    <p:sldId id="291" r:id="rId25"/>
    <p:sldId id="278" r:id="rId26"/>
    <p:sldId id="292" r:id="rId27"/>
    <p:sldId id="285" r:id="rId28"/>
    <p:sldId id="286" r:id="rId29"/>
    <p:sldId id="287" r:id="rId30"/>
    <p:sldId id="288" r:id="rId31"/>
    <p:sldId id="284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EBF29-5397-4B6C-8E20-617E7781AB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11E8-0AF4-4143-AE82-A41F466A8D1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0BD91-312A-4EA5-BF03-102048AAD9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0BD91-312A-4EA5-BF03-102048AAD93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EC6427-2B4C-4867-A270-F8436406C79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7DE8B1-D509-49B2-BD65-3FCD025515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bmw.de/vc/ncc/xhtml/start/startWithModelSelection.faces?productType=1&amp;brand=BM&amp;country=DE&amp;market=DE&amp;locale=de_DE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ZkY83j5VI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PkSuDL8lxY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de-DE" sz="6600" dirty="0" smtClean="0"/>
              <a:t>BMW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495800"/>
            <a:ext cx="6477000" cy="1905000"/>
          </a:xfrm>
        </p:spPr>
        <p:txBody>
          <a:bodyPr>
            <a:noAutofit/>
          </a:bodyPr>
          <a:lstStyle/>
          <a:p>
            <a:pPr algn="r"/>
            <a:r>
              <a:rPr lang="de-DE" sz="3200" dirty="0" smtClean="0">
                <a:latin typeface="Century" pitchFamily="18" charset="0"/>
              </a:rPr>
              <a:t>ANNA PAPANTONI </a:t>
            </a:r>
          </a:p>
          <a:p>
            <a:pPr algn="r"/>
            <a:r>
              <a:rPr lang="de-DE" sz="3200" dirty="0" smtClean="0">
                <a:latin typeface="Century" pitchFamily="18" charset="0"/>
              </a:rPr>
              <a:t>ALFONSO SALGADO PANADERO</a:t>
            </a:r>
          </a:p>
          <a:p>
            <a:pPr algn="r"/>
            <a:r>
              <a:rPr lang="de-DE" sz="3200" dirty="0" smtClean="0">
                <a:latin typeface="Century" pitchFamily="18" charset="0"/>
              </a:rPr>
              <a:t>ELEFTHERIOS SPYROU</a:t>
            </a:r>
            <a:endParaRPr lang="en-US" sz="3200" dirty="0">
              <a:latin typeface="Century" pitchFamily="18" charset="0"/>
            </a:endParaRPr>
          </a:p>
        </p:txBody>
      </p:sp>
      <p:pic>
        <p:nvPicPr>
          <p:cNvPr id="5" name="Picture 4" descr="me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2962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514600"/>
            <a:ext cx="32004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Freude am Fahren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2521695" cy="16348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5800" y="1524000"/>
            <a:ext cx="24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entury" panose="02040604050505020304" pitchFamily="18" charset="0"/>
              </a:rPr>
              <a:t>Pandora.com Internet Radio</a:t>
            </a:r>
            <a:endParaRPr lang="de-DE" dirty="0">
              <a:latin typeface="Century" panose="020406040505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953000"/>
            <a:ext cx="3947639" cy="16709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3400" y="4114800"/>
            <a:ext cx="415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entury" panose="02040604050505020304" pitchFamily="18" charset="0"/>
              </a:rPr>
              <a:t>Bayerische Motoren Werke- </a:t>
            </a:r>
            <a:r>
              <a:rPr lang="de-DE" dirty="0" err="1" smtClean="0">
                <a:latin typeface="Century" panose="02040604050505020304" pitchFamily="18" charset="0"/>
              </a:rPr>
              <a:t>Build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your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own</a:t>
            </a:r>
            <a:r>
              <a:rPr lang="de-DE" dirty="0" smtClean="0">
                <a:latin typeface="Century" panose="02040604050505020304" pitchFamily="18" charset="0"/>
              </a:rPr>
              <a:t> BMW</a:t>
            </a:r>
            <a:endParaRPr lang="de-DE" dirty="0">
              <a:latin typeface="Century" panose="020406040505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124200"/>
            <a:ext cx="2715646" cy="23317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223612" y="2057400"/>
            <a:ext cx="392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Century" panose="02040604050505020304" pitchFamily="18" charset="0"/>
              </a:rPr>
              <a:t>My</a:t>
            </a:r>
            <a:r>
              <a:rPr lang="de-DE" dirty="0" smtClean="0">
                <a:latin typeface="Century" panose="02040604050505020304" pitchFamily="18" charset="0"/>
              </a:rPr>
              <a:t> Virtual Model Inc. – Technology </a:t>
            </a:r>
            <a:r>
              <a:rPr lang="de-DE" dirty="0" err="1" smtClean="0">
                <a:latin typeface="Century" panose="02040604050505020304" pitchFamily="18" charset="0"/>
              </a:rPr>
              <a:t>that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outfits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CRACKING THE CODE OF MASS CUSTOMIZATION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4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53489" y="1774367"/>
            <a:ext cx="86378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anose="02040604050505020304" pitchFamily="18" charset="0"/>
              </a:rPr>
              <a:t>Was hatten diese Beispiele gemeinsam?</a:t>
            </a:r>
          </a:p>
          <a:p>
            <a:endParaRPr lang="de-DE" sz="2400" dirty="0" smtClean="0">
              <a:latin typeface="Century" panose="02040604050505020304" pitchFamily="18" charset="0"/>
            </a:endParaRPr>
          </a:p>
          <a:p>
            <a:endParaRPr lang="de-DE" sz="2400" b="1" dirty="0" smtClean="0">
              <a:latin typeface="Century" panose="02040604050505020304" pitchFamily="18" charset="0"/>
            </a:endParaRPr>
          </a:p>
          <a:p>
            <a:r>
              <a:rPr lang="de-DE" sz="2400" b="1" dirty="0" smtClean="0">
                <a:latin typeface="Century" panose="02040604050505020304" pitchFamily="18" charset="0"/>
              </a:rPr>
              <a:t>„Prinzip der kundenindividuellen Massenproduktion“</a:t>
            </a:r>
          </a:p>
          <a:p>
            <a:endParaRPr lang="de-DE" sz="2400" dirty="0" smtClean="0">
              <a:latin typeface="Century" panose="02040604050505020304" pitchFamily="18" charset="0"/>
            </a:endParaRPr>
          </a:p>
          <a:p>
            <a:endParaRPr lang="de-DE" sz="2400" dirty="0"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latin typeface="Century" panose="02040604050505020304" pitchFamily="18" charset="0"/>
              </a:rPr>
              <a:t>Kunden wurden als individuelle Kunden behandelt</a:t>
            </a:r>
          </a:p>
          <a:p>
            <a:pPr marL="285750" indent="-285750">
              <a:buFontTx/>
              <a:buChar char="-"/>
            </a:pPr>
            <a:endParaRPr lang="de-DE" sz="2400" dirty="0"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latin typeface="Century" panose="02040604050505020304" pitchFamily="18" charset="0"/>
              </a:rPr>
              <a:t>Man bietet die Kunden was sie möchten wann sie möchten und wie sie möchten</a:t>
            </a:r>
          </a:p>
          <a:p>
            <a:pPr marL="285750" indent="-285750">
              <a:buFontTx/>
              <a:buChar char="-"/>
            </a:pPr>
            <a:endParaRPr lang="de-DE" sz="2400" dirty="0"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latin typeface="Century" panose="02040604050505020304" pitchFamily="18" charset="0"/>
              </a:rPr>
              <a:t>Anpassung an die persönliche Präferenzen der Kunden</a:t>
            </a:r>
            <a:endParaRPr lang="de-DE" sz="2400" dirty="0">
              <a:latin typeface="Century" panose="02040604050505020304" pitchFamily="18" charset="0"/>
            </a:endParaRPr>
          </a:p>
          <a:p>
            <a:endParaRPr lang="de-DE" dirty="0" smtClean="0">
              <a:latin typeface="Century" panose="02040604050505020304" pitchFamily="18" charset="0"/>
            </a:endParaRPr>
          </a:p>
          <a:p>
            <a:endParaRPr lang="de-DE" dirty="0">
              <a:latin typeface="Century" panose="02040604050505020304" pitchFamily="18" charset="0"/>
            </a:endParaRPr>
          </a:p>
          <a:p>
            <a:endParaRPr lang="de-DE" dirty="0">
              <a:latin typeface="Century" panose="02040604050505020304" pitchFamily="18" charset="0"/>
            </a:endParaRPr>
          </a:p>
          <a:p>
            <a:endParaRPr lang="de-DE" dirty="0">
              <a:latin typeface="Century" panose="02040604050505020304" pitchFamily="18" charset="0"/>
            </a:endParaRPr>
          </a:p>
          <a:p>
            <a:endParaRPr lang="de-DE" dirty="0">
              <a:latin typeface="Century" panose="02040604050505020304" pitchFamily="18" charset="0"/>
            </a:endParaRPr>
          </a:p>
          <a:p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9" name="Textfeld 5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Century" panose="02040604050505020304" pitchFamily="18" charset="0"/>
              </a:rPr>
              <a:t>Das „Mass Customization“ Konzept</a:t>
            </a:r>
            <a:endParaRPr lang="de-DE" sz="3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99217" y="970156"/>
            <a:ext cx="557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Century" panose="02040604050505020304" pitchFamily="18" charset="0"/>
              </a:rPr>
              <a:t>Three</a:t>
            </a:r>
            <a:r>
              <a:rPr lang="de-DE" sz="2800" dirty="0" smtClean="0">
                <a:latin typeface="Century" panose="02040604050505020304" pitchFamily="18" charset="0"/>
              </a:rPr>
              <a:t> </a:t>
            </a:r>
            <a:r>
              <a:rPr lang="de-DE" sz="2800" dirty="0" err="1" smtClean="0">
                <a:latin typeface="Century" panose="02040604050505020304" pitchFamily="18" charset="0"/>
              </a:rPr>
              <a:t>Capabilities</a:t>
            </a:r>
            <a:r>
              <a:rPr lang="de-DE" sz="2800" dirty="0" smtClean="0">
                <a:latin typeface="Century" panose="02040604050505020304" pitchFamily="18" charset="0"/>
              </a:rPr>
              <a:t> </a:t>
            </a:r>
            <a:r>
              <a:rPr lang="de-DE" sz="2800" dirty="0" err="1" smtClean="0">
                <a:latin typeface="Century" panose="02040604050505020304" pitchFamily="18" charset="0"/>
              </a:rPr>
              <a:t>Required</a:t>
            </a:r>
            <a:r>
              <a:rPr lang="de-DE" sz="2800" dirty="0" smtClean="0">
                <a:latin typeface="Century" panose="02040604050505020304" pitchFamily="18" charset="0"/>
              </a:rPr>
              <a:t> </a:t>
            </a:r>
            <a:endParaRPr lang="de-DE" sz="2800" dirty="0">
              <a:latin typeface="Century" panose="020406040505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7810" y="1873405"/>
            <a:ext cx="8539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entury" panose="02040604050505020304" pitchFamily="18" charset="0"/>
              </a:rPr>
              <a:t>Wie können Handelsunternehmen von </a:t>
            </a:r>
            <a:r>
              <a:rPr lang="de-DE" dirty="0" err="1" smtClean="0">
                <a:latin typeface="Century" panose="02040604050505020304" pitchFamily="18" charset="0"/>
              </a:rPr>
              <a:t>Mass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Customization</a:t>
            </a:r>
            <a:r>
              <a:rPr lang="de-DE" dirty="0" smtClean="0">
                <a:latin typeface="Century" panose="02040604050505020304" pitchFamily="18" charset="0"/>
              </a:rPr>
              <a:t> profitieren?</a:t>
            </a:r>
          </a:p>
          <a:p>
            <a:endParaRPr lang="de-DE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r>
              <a:rPr lang="de-DE" b="1" dirty="0" smtClean="0">
                <a:latin typeface="Century" panose="02040604050505020304" pitchFamily="18" charset="0"/>
              </a:rPr>
              <a:t>Solution Space Development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entury" panose="02040604050505020304" pitchFamily="18" charset="0"/>
              </a:rPr>
              <a:t>Innovation </a:t>
            </a:r>
            <a:r>
              <a:rPr lang="de-DE" dirty="0" err="1" smtClean="0">
                <a:latin typeface="Century" panose="02040604050505020304" pitchFamily="18" charset="0"/>
              </a:rPr>
              <a:t>tool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kits</a:t>
            </a:r>
            <a:r>
              <a:rPr lang="de-DE" dirty="0" smtClean="0">
                <a:latin typeface="Century" panose="02040604050505020304" pitchFamily="18" charset="0"/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entury" panose="02040604050505020304" pitchFamily="18" charset="0"/>
              </a:rPr>
              <a:t>Virtual </a:t>
            </a:r>
            <a:r>
              <a:rPr lang="de-DE" dirty="0" err="1" smtClean="0">
                <a:latin typeface="Century" panose="02040604050505020304" pitchFamily="18" charset="0"/>
              </a:rPr>
              <a:t>concept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testing</a:t>
            </a:r>
            <a:r>
              <a:rPr lang="de-DE" dirty="0" smtClean="0">
                <a:latin typeface="Century" panose="02040604050505020304" pitchFamily="18" charset="0"/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entury" panose="02040604050505020304" pitchFamily="18" charset="0"/>
              </a:rPr>
              <a:t>Customer </a:t>
            </a:r>
            <a:r>
              <a:rPr lang="de-DE" dirty="0" err="1" smtClean="0">
                <a:latin typeface="Century" panose="02040604050505020304" pitchFamily="18" charset="0"/>
              </a:rPr>
              <a:t>experience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intelligence</a:t>
            </a:r>
            <a:r>
              <a:rPr lang="de-DE" dirty="0" smtClean="0">
                <a:latin typeface="Century" panose="02040604050505020304" pitchFamily="18" charset="0"/>
              </a:rPr>
              <a:t>  </a:t>
            </a:r>
          </a:p>
          <a:p>
            <a:pPr marL="285750" indent="-285750">
              <a:buFontTx/>
              <a:buChar char="-"/>
            </a:pPr>
            <a:endParaRPr lang="de-DE" b="1" dirty="0">
              <a:latin typeface="Century" panose="02040604050505020304" pitchFamily="18" charset="0"/>
            </a:endParaRPr>
          </a:p>
          <a:p>
            <a:r>
              <a:rPr lang="de-DE" b="1" dirty="0" smtClean="0">
                <a:latin typeface="Century" panose="02040604050505020304" pitchFamily="18" charset="0"/>
              </a:rPr>
              <a:t>2. Robust </a:t>
            </a:r>
            <a:r>
              <a:rPr lang="de-DE" b="1" dirty="0" err="1" smtClean="0">
                <a:latin typeface="Century" panose="02040604050505020304" pitchFamily="18" charset="0"/>
              </a:rPr>
              <a:t>Process</a:t>
            </a:r>
            <a:r>
              <a:rPr lang="de-DE" b="1" dirty="0" smtClean="0">
                <a:latin typeface="Century" panose="02040604050505020304" pitchFamily="18" charset="0"/>
              </a:rPr>
              <a:t> Design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entury" panose="02040604050505020304" pitchFamily="18" charset="0"/>
              </a:rPr>
              <a:t>Flexible </a:t>
            </a:r>
            <a:r>
              <a:rPr lang="de-DE" dirty="0" err="1" smtClean="0">
                <a:latin typeface="Century" panose="02040604050505020304" pitchFamily="18" charset="0"/>
              </a:rPr>
              <a:t>automation</a:t>
            </a:r>
            <a:endParaRPr lang="de-DE" dirty="0" smtClean="0"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latin typeface="Century" panose="02040604050505020304" pitchFamily="18" charset="0"/>
              </a:rPr>
              <a:t>Process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modularity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entury" panose="02040604050505020304" pitchFamily="18" charset="0"/>
              </a:rPr>
              <a:t>Adaptive human </a:t>
            </a:r>
            <a:r>
              <a:rPr lang="de-DE" dirty="0" err="1" smtClean="0">
                <a:latin typeface="Century" panose="02040604050505020304" pitchFamily="18" charset="0"/>
              </a:rPr>
              <a:t>capital</a:t>
            </a:r>
            <a:endParaRPr lang="de-DE" dirty="0" smtClean="0"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Century" panose="02040604050505020304" pitchFamily="18" charset="0"/>
            </a:endParaRPr>
          </a:p>
          <a:p>
            <a:r>
              <a:rPr lang="de-DE" b="1" dirty="0" smtClean="0">
                <a:latin typeface="Century" panose="02040604050505020304" pitchFamily="18" charset="0"/>
              </a:rPr>
              <a:t>3. Choice Navigation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latin typeface="Century" panose="02040604050505020304" pitchFamily="18" charset="0"/>
              </a:rPr>
              <a:t>Assortment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matching</a:t>
            </a:r>
            <a:endParaRPr lang="de-DE" dirty="0" smtClean="0"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entury" panose="02040604050505020304" pitchFamily="18" charset="0"/>
              </a:rPr>
              <a:t>Fast-</a:t>
            </a:r>
            <a:r>
              <a:rPr lang="de-DE" dirty="0" err="1" smtClean="0">
                <a:latin typeface="Century" panose="02040604050505020304" pitchFamily="18" charset="0"/>
              </a:rPr>
              <a:t>cycle</a:t>
            </a:r>
            <a:r>
              <a:rPr lang="de-DE" dirty="0" smtClean="0">
                <a:latin typeface="Century" panose="02040604050505020304" pitchFamily="18" charset="0"/>
              </a:rPr>
              <a:t>, </a:t>
            </a:r>
            <a:r>
              <a:rPr lang="de-DE" dirty="0" err="1" smtClean="0">
                <a:latin typeface="Century" panose="02040604050505020304" pitchFamily="18" charset="0"/>
              </a:rPr>
              <a:t>trial-and-error</a:t>
            </a:r>
            <a:r>
              <a:rPr lang="de-DE" dirty="0" smtClean="0">
                <a:latin typeface="Century" panose="02040604050505020304" pitchFamily="18" charset="0"/>
              </a:rPr>
              <a:t> </a:t>
            </a:r>
            <a:r>
              <a:rPr lang="de-DE" dirty="0" err="1" smtClean="0">
                <a:latin typeface="Century" panose="02040604050505020304" pitchFamily="18" charset="0"/>
              </a:rPr>
              <a:t>learning</a:t>
            </a:r>
            <a:endParaRPr lang="de-DE" dirty="0" smtClean="0"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entury" panose="02040604050505020304" pitchFamily="18" charset="0"/>
              </a:rPr>
              <a:t>Embedded </a:t>
            </a:r>
            <a:r>
              <a:rPr lang="de-DE" dirty="0" err="1" smtClean="0">
                <a:latin typeface="Century" panose="02040604050505020304" pitchFamily="18" charset="0"/>
              </a:rPr>
              <a:t>configuration</a:t>
            </a:r>
            <a:endParaRPr lang="de-DE" dirty="0">
              <a:latin typeface="Century" panose="020406040505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5279" y="1723664"/>
            <a:ext cx="2521577" cy="22134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4981" y="4135563"/>
            <a:ext cx="35718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41071" y="979713"/>
            <a:ext cx="4523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Century" panose="02040604050505020304" pitchFamily="18" charset="0"/>
              </a:rPr>
              <a:t>Gründe für </a:t>
            </a:r>
            <a:r>
              <a:rPr lang="de-DE" sz="2800" dirty="0" err="1" smtClean="0">
                <a:latin typeface="Century" panose="02040604050505020304" pitchFamily="18" charset="0"/>
              </a:rPr>
              <a:t>Mass</a:t>
            </a:r>
            <a:r>
              <a:rPr lang="de-DE" sz="2800" dirty="0" smtClean="0">
                <a:latin typeface="Century" panose="02040604050505020304" pitchFamily="18" charset="0"/>
              </a:rPr>
              <a:t> </a:t>
            </a:r>
            <a:r>
              <a:rPr lang="de-DE" sz="2800" dirty="0" err="1" smtClean="0">
                <a:latin typeface="Century" panose="02040604050505020304" pitchFamily="18" charset="0"/>
              </a:rPr>
              <a:t>Customization</a:t>
            </a:r>
            <a:endParaRPr lang="de-DE" sz="2800" dirty="0">
              <a:latin typeface="Century" panose="020406040505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4543" y="1894114"/>
            <a:ext cx="7813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400" dirty="0" smtClean="0">
                <a:latin typeface="Century" panose="02040604050505020304" pitchFamily="18" charset="0"/>
              </a:rPr>
              <a:t>Individualisierung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latin typeface="Century" panose="020406040505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Century" panose="02040604050505020304" pitchFamily="18" charset="0"/>
              </a:rPr>
              <a:t>Wettbewerbsvorteile</a:t>
            </a:r>
          </a:p>
          <a:p>
            <a:pPr marL="342900" indent="-342900">
              <a:buFontTx/>
              <a:buChar char="-"/>
            </a:pPr>
            <a:endParaRPr lang="de-DE" sz="2400" dirty="0">
              <a:latin typeface="Century" panose="020406040505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Century" panose="02040604050505020304" pitchFamily="18" charset="0"/>
              </a:rPr>
              <a:t>Profitabilität</a:t>
            </a:r>
          </a:p>
          <a:p>
            <a:pPr marL="342900" indent="-342900">
              <a:buFontTx/>
              <a:buChar char="-"/>
            </a:pPr>
            <a:endParaRPr lang="de-DE" sz="2400" dirty="0">
              <a:latin typeface="Century" panose="020406040505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latin typeface="Century" panose="02040604050505020304" pitchFamily="18" charset="0"/>
              </a:rPr>
              <a:t>Technologischer Fortschritt</a:t>
            </a:r>
            <a:endParaRPr lang="de-DE" sz="2400" dirty="0">
              <a:latin typeface="Century" panose="020406040505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985938"/>
            <a:ext cx="4343400" cy="48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Century" pitchFamily="18" charset="0"/>
              </a:rPr>
              <a:t>Mass Customization bei BMW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latin typeface="Century" pitchFamily="18" charset="0"/>
              </a:rPr>
              <a:t>Warum?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>
                <a:latin typeface="Century" pitchFamily="18" charset="0"/>
              </a:rPr>
              <a:t>In 1990 BMW wurde kritisiert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>
                <a:latin typeface="Century" pitchFamily="18" charset="0"/>
              </a:rPr>
              <a:t>Die Kunden wissen genau was sie wollen</a:t>
            </a:r>
            <a:endParaRPr lang="el-GR" sz="2400" dirty="0" smtClean="0">
              <a:latin typeface="Century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</a:rPr>
              <a:t>50% der Autos</a:t>
            </a:r>
            <a:r>
              <a:rPr lang="en-US" sz="2400" dirty="0" smtClean="0">
                <a:latin typeface="Century" pitchFamily="18" charset="0"/>
                <a:sym typeface="Wingdings" pitchFamily="2" charset="2"/>
              </a:rPr>
              <a:t></a:t>
            </a:r>
            <a:r>
              <a:rPr lang="de-DE" sz="2400" dirty="0" smtClean="0">
                <a:latin typeface="Century" pitchFamily="18" charset="0"/>
                <a:sym typeface="Wingdings" pitchFamily="2" charset="2"/>
              </a:rPr>
              <a:t>keine potentielle Kunde</a:t>
            </a:r>
            <a:endParaRPr lang="de-DE" sz="2400" dirty="0" smtClean="0">
              <a:latin typeface="Century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r-HR" sz="2400" dirty="0" smtClean="0">
              <a:latin typeface="Century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95736" y="3284984"/>
            <a:ext cx="2016224" cy="1031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9992" y="3284984"/>
            <a:ext cx="2088232" cy="1103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520" y="42930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 smtClean="0">
                <a:latin typeface="Century" pitchFamily="18" charset="0"/>
              </a:rPr>
              <a:t>Autos stehen unverkauft bei Autohändler</a:t>
            </a:r>
            <a:endParaRPr lang="de-DE" sz="2000" dirty="0">
              <a:latin typeface="Centur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4467" y="4509120"/>
            <a:ext cx="320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Century" pitchFamily="18" charset="0"/>
              </a:rPr>
              <a:t>Kunden sind unzufrieden</a:t>
            </a:r>
            <a:endParaRPr lang="de-DE" sz="2000" dirty="0">
              <a:latin typeface="Century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5589240"/>
            <a:ext cx="7331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>
                <a:latin typeface="Century" pitchFamily="18" charset="0"/>
              </a:rPr>
              <a:t>Kunden wollen, dass ihre Autos individuell sind</a:t>
            </a:r>
            <a:endParaRPr lang="de-DE" sz="2400" dirty="0" smtClean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7281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latin typeface="Century" pitchFamily="18" charset="0"/>
              </a:rPr>
              <a:t>Wie?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>
                <a:latin typeface="Century" pitchFamily="18" charset="0"/>
              </a:rPr>
              <a:t>90er Jahre </a:t>
            </a:r>
            <a:r>
              <a:rPr lang="de-DE" sz="2400" dirty="0" smtClean="0">
                <a:latin typeface="Century" pitchFamily="18" charset="0"/>
              </a:rPr>
              <a:t>fängt mit „Mass </a:t>
            </a:r>
            <a:r>
              <a:rPr lang="de-DE" sz="2400" dirty="0">
                <a:latin typeface="Century" pitchFamily="18" charset="0"/>
              </a:rPr>
              <a:t>C</a:t>
            </a:r>
            <a:r>
              <a:rPr lang="de-DE" sz="2400" dirty="0" smtClean="0">
                <a:latin typeface="Century" pitchFamily="18" charset="0"/>
              </a:rPr>
              <a:t>ustomization“ 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1998 führt </a:t>
            </a:r>
            <a:r>
              <a:rPr lang="de-DE" sz="2400" i="1" dirty="0" smtClean="0">
                <a:latin typeface="Century" pitchFamily="18" charset="0"/>
              </a:rPr>
              <a:t>COSP </a:t>
            </a:r>
            <a:r>
              <a:rPr lang="de-DE" sz="2400" dirty="0" smtClean="0">
                <a:latin typeface="Century" pitchFamily="18" charset="0"/>
              </a:rPr>
              <a:t>ein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400" dirty="0" smtClean="0">
              <a:latin typeface="Century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2817638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621" y="3501008"/>
            <a:ext cx="892237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200" dirty="0" smtClean="0">
                <a:latin typeface="Century" pitchFamily="18" charset="0"/>
              </a:rPr>
              <a:t>Der Kunde kombiniert verschiedene Teile und wählt Farben aus</a:t>
            </a:r>
          </a:p>
          <a:p>
            <a:pPr marL="342900" indent="-342900">
              <a:buAutoNum type="arabicPeriod"/>
            </a:pPr>
            <a:r>
              <a:rPr lang="de-DE" sz="2200" dirty="0" smtClean="0">
                <a:latin typeface="Century" pitchFamily="18" charset="0"/>
              </a:rPr>
              <a:t>Drucken die Daten aus</a:t>
            </a:r>
          </a:p>
          <a:p>
            <a:pPr marL="342900" indent="-342900">
              <a:buAutoNum type="arabicPeriod"/>
            </a:pPr>
            <a:r>
              <a:rPr lang="de-DE" sz="2200" dirty="0" smtClean="0">
                <a:latin typeface="Century" pitchFamily="18" charset="0"/>
              </a:rPr>
              <a:t>Gehen zu nächste BMW-Händler</a:t>
            </a:r>
          </a:p>
          <a:p>
            <a:pPr marL="342900" indent="-342900">
              <a:buAutoNum type="arabicPeriod"/>
            </a:pPr>
            <a:r>
              <a:rPr lang="de-DE" sz="2200" dirty="0" smtClean="0">
                <a:latin typeface="Century" pitchFamily="18" charset="0"/>
              </a:rPr>
              <a:t>Die Information ist in ca. 5 Sekunden übermittelt</a:t>
            </a:r>
            <a:endParaRPr lang="el-GR" sz="2200" dirty="0" smtClean="0">
              <a:latin typeface="Century" pitchFamily="18" charset="0"/>
            </a:endParaRPr>
          </a:p>
          <a:p>
            <a:pPr marL="342900" indent="-342900">
              <a:buAutoNum type="arabicPeriod"/>
            </a:pPr>
            <a:endParaRPr lang="de-DE" sz="2200" dirty="0" smtClean="0">
              <a:latin typeface="Century" pitchFamily="18" charset="0"/>
            </a:endParaRPr>
          </a:p>
          <a:p>
            <a:endParaRPr lang="de-DE" sz="2000" dirty="0" smtClean="0">
              <a:latin typeface="Century" pitchFamily="18" charset="0"/>
            </a:endParaRPr>
          </a:p>
          <a:p>
            <a:r>
              <a:rPr lang="de-DE" sz="2400" i="1" dirty="0" smtClean="0">
                <a:latin typeface="Century" pitchFamily="18" charset="0"/>
              </a:rPr>
              <a:t>Heutzutage kann man auch online bestellen.</a:t>
            </a:r>
            <a:endParaRPr lang="de-DE" sz="2400" i="1" dirty="0">
              <a:latin typeface="Century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Mass Customization bei BMW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6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292494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Informationsfluss        ERP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 Alle Lieferanten sind im Kontakt echtzeitig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 Lieferanten sind in der nähe von die Werke   </a:t>
            </a:r>
            <a:endParaRPr lang="de-DE" sz="2400" dirty="0">
              <a:latin typeface="Century" pitchFamily="18" charset="0"/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3419872" y="321297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- Εικόνα" descr="1215-122-bmw-werk-spartanburg@2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5652120" cy="2257207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5759624" y="465313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z.B. in </a:t>
            </a:r>
            <a:r>
              <a:rPr lang="de-DE" sz="2400" dirty="0" err="1" smtClean="0">
                <a:latin typeface="Century" pitchFamily="18" charset="0"/>
              </a:rPr>
              <a:t>Spartanburg</a:t>
            </a:r>
            <a:r>
              <a:rPr lang="de-DE" sz="2400" dirty="0" smtClean="0">
                <a:latin typeface="Century" pitchFamily="18" charset="0"/>
              </a:rPr>
              <a:t>,</a:t>
            </a:r>
          </a:p>
          <a:p>
            <a:r>
              <a:rPr lang="de-DE" sz="2400" dirty="0" smtClean="0">
                <a:latin typeface="Century" pitchFamily="18" charset="0"/>
              </a:rPr>
              <a:t>alle Lieferanten sind in eine Umgebung von 20 km entfern </a:t>
            </a:r>
            <a:endParaRPr lang="de-DE" sz="2400" dirty="0">
              <a:latin typeface="Century" pitchFamily="18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3347864" y="170080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1.000 Stoßstangen, 4.000 Intrument panels, 448 verschiedene Türfüllung</a:t>
            </a:r>
            <a:endParaRPr lang="de-DE" sz="2400" dirty="0">
              <a:latin typeface="Century" pitchFamily="18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611560" y="184482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z.B </a:t>
            </a:r>
            <a:r>
              <a:rPr lang="de-DE" sz="2400" b="1" dirty="0" smtClean="0">
                <a:latin typeface="Century" pitchFamily="18" charset="0"/>
              </a:rPr>
              <a:t>BMW X-5</a:t>
            </a:r>
            <a:r>
              <a:rPr lang="de-DE" sz="2400" dirty="0" smtClean="0">
                <a:latin typeface="Century" pitchFamily="18" charset="0"/>
              </a:rPr>
              <a:t> </a:t>
            </a:r>
            <a:endParaRPr lang="de-DE" sz="2400" b="1" dirty="0">
              <a:latin typeface="Century" pitchFamily="18" charset="0"/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2771800" y="206084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Mass Customization bei BMW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99592" y="1556792"/>
            <a:ext cx="7632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Planung spielt eine große Rolle</a:t>
            </a:r>
          </a:p>
          <a:p>
            <a:endParaRPr lang="de-DE" sz="2400" dirty="0" smtClean="0">
              <a:latin typeface="Century" pitchFamily="18" charset="0"/>
            </a:endParaRPr>
          </a:p>
          <a:p>
            <a:r>
              <a:rPr lang="de-DE" sz="2400" dirty="0" smtClean="0">
                <a:latin typeface="Century" pitchFamily="18" charset="0"/>
              </a:rPr>
              <a:t>2005	       Leipzig Werk, kreisförmiges Design</a:t>
            </a:r>
          </a:p>
          <a:p>
            <a:endParaRPr lang="de-DE" sz="2000" dirty="0">
              <a:latin typeface="Century" pitchFamily="18" charset="0"/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1835696" y="2564904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- Εικόνα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6967200" cy="1728192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1115616" y="5013176"/>
            <a:ext cx="7390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 smtClean="0">
              <a:latin typeface="Century" pitchFamily="18" charset="0"/>
            </a:endParaRPr>
          </a:p>
          <a:p>
            <a:r>
              <a:rPr lang="de-DE" sz="2000" dirty="0" smtClean="0">
                <a:latin typeface="Century" pitchFamily="18" charset="0"/>
              </a:rPr>
              <a:t>Maximal Flexibilität		       Effektive Kommunikation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H="1">
            <a:off x="2555776" y="4581128"/>
            <a:ext cx="1872208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4499992" y="4581128"/>
            <a:ext cx="244827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Mass Customization bei BMW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4427984" y="206084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b="1" dirty="0" smtClean="0">
                <a:latin typeface="Century" pitchFamily="18" charset="0"/>
              </a:rPr>
              <a:t> Jedes Werk  </a:t>
            </a:r>
            <a:r>
              <a:rPr lang="de-DE" sz="2400" dirty="0" smtClean="0">
                <a:latin typeface="Century" pitchFamily="18" charset="0"/>
              </a:rPr>
              <a:t>produziert </a:t>
            </a:r>
            <a:r>
              <a:rPr lang="de-DE" sz="2400" i="1" dirty="0" smtClean="0">
                <a:latin typeface="Century" pitchFamily="18" charset="0"/>
              </a:rPr>
              <a:t>mindestens</a:t>
            </a:r>
            <a:r>
              <a:rPr lang="de-DE" sz="2400" dirty="0" smtClean="0">
                <a:latin typeface="Century" pitchFamily="18" charset="0"/>
              </a:rPr>
              <a:t> 2 Modelle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 </a:t>
            </a:r>
            <a:r>
              <a:rPr lang="de-DE" sz="2400" b="1" dirty="0" smtClean="0">
                <a:latin typeface="Century" pitchFamily="18" charset="0"/>
              </a:rPr>
              <a:t>Flexibilität</a:t>
            </a:r>
            <a:r>
              <a:rPr lang="de-DE" sz="2400" dirty="0" smtClean="0">
                <a:latin typeface="Century" pitchFamily="18" charset="0"/>
              </a:rPr>
              <a:t> in Kapazitäten</a:t>
            </a:r>
          </a:p>
          <a:p>
            <a:r>
              <a:rPr lang="de-DE" sz="2400" dirty="0" smtClean="0">
                <a:latin typeface="Century" pitchFamily="18" charset="0"/>
              </a:rPr>
              <a:t>und Arbeitszeiten 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 Dieselbe Teile in mehrere Modelle</a:t>
            </a:r>
          </a:p>
          <a:p>
            <a:r>
              <a:rPr lang="de-DE" sz="2400" dirty="0" smtClean="0">
                <a:latin typeface="Century" pitchFamily="18" charset="0"/>
              </a:rPr>
              <a:t>z.B. 1-Serie 35% von 3-Serie</a:t>
            </a:r>
          </a:p>
        </p:txBody>
      </p:sp>
      <p:pic>
        <p:nvPicPr>
          <p:cNvPr id="7" name="6 - Εικόνα" descr="P90078724-bmw-plant-regensburg-production-bmw-1-series-roller-test-bench-06-2011-600px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439591" cy="2952328"/>
          </a:xfrm>
          <a:prstGeom prst="rect">
            <a:avLst/>
          </a:prstGeom>
        </p:spPr>
      </p:pic>
      <p:cxnSp>
        <p:nvCxnSpPr>
          <p:cNvPr id="9" name="8 - Ευθύγραμμο βέλος σύνδεσης"/>
          <p:cNvCxnSpPr/>
          <p:nvPr/>
        </p:nvCxnSpPr>
        <p:spPr>
          <a:xfrm flipH="1">
            <a:off x="4860032" y="4725144"/>
            <a:ext cx="115212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971600" y="522920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400" b="1" dirty="0" smtClean="0">
                <a:latin typeface="Century" pitchFamily="18" charset="0"/>
              </a:rPr>
              <a:t>BMW</a:t>
            </a:r>
            <a:r>
              <a:rPr lang="de-DE" sz="2400" dirty="0" smtClean="0">
                <a:latin typeface="Century" pitchFamily="18" charset="0"/>
              </a:rPr>
              <a:t> produziert ein „</a:t>
            </a:r>
            <a:r>
              <a:rPr lang="de-DE" sz="2400" dirty="0" err="1" smtClean="0">
                <a:latin typeface="Century" pitchFamily="18" charset="0"/>
              </a:rPr>
              <a:t>customized</a:t>
            </a:r>
            <a:r>
              <a:rPr lang="de-DE" sz="2400" dirty="0" smtClean="0">
                <a:latin typeface="Century" pitchFamily="18" charset="0"/>
              </a:rPr>
              <a:t>“ Auto in ca. 12 Tagen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</a:rPr>
              <a:t>Kunden können bis 6 Tage bevor die Lieferung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Mass Customization bei BMW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2857500" cy="1600200"/>
          </a:xfrm>
          <a:prstGeom prst="rect">
            <a:avLst/>
          </a:prstGeom>
        </p:spPr>
      </p:pic>
      <p:pic>
        <p:nvPicPr>
          <p:cNvPr id="5" name="4 - Εικόνα" descr="e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2808312" cy="1875865"/>
          </a:xfrm>
          <a:prstGeom prst="rect">
            <a:avLst/>
          </a:prstGeom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3563888" y="2564904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3563888" y="4725144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4932040" y="177281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80% von BMW Autos werden „</a:t>
            </a:r>
            <a:r>
              <a:rPr lang="de-DE" sz="2400" dirty="0" err="1" smtClean="0">
                <a:latin typeface="Century" pitchFamily="18" charset="0"/>
              </a:rPr>
              <a:t>customized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1" name="10 - TextBox"/>
          <p:cNvSpPr txBox="1"/>
          <p:nvPr/>
        </p:nvSpPr>
        <p:spPr>
          <a:xfrm>
            <a:off x="4860032" y="3534013"/>
            <a:ext cx="33123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30% von BMW Autos werden „</a:t>
            </a:r>
            <a:r>
              <a:rPr lang="de-DE" sz="2400" dirty="0" err="1" smtClean="0">
                <a:latin typeface="Century" pitchFamily="18" charset="0"/>
              </a:rPr>
              <a:t>customized</a:t>
            </a:r>
            <a:r>
              <a:rPr lang="de-DE" dirty="0" smtClean="0"/>
              <a:t>“</a:t>
            </a:r>
          </a:p>
          <a:p>
            <a:pPr>
              <a:buFont typeface="Wingdings" pitchFamily="2" charset="2"/>
              <a:buChar char="Ø"/>
            </a:pPr>
            <a:endParaRPr lang="de-DE" sz="2000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 smtClean="0">
                <a:latin typeface="Century" pitchFamily="18" charset="0"/>
              </a:rPr>
              <a:t>Kunde dürfen die Bestellung absagen</a:t>
            </a:r>
          </a:p>
          <a:p>
            <a:pPr>
              <a:buFont typeface="Wingdings" pitchFamily="2" charset="2"/>
              <a:buChar char="Ø"/>
            </a:pPr>
            <a:r>
              <a:rPr lang="de-DE" sz="2000" dirty="0" smtClean="0">
                <a:latin typeface="Century" pitchFamily="18" charset="0"/>
              </a:rPr>
              <a:t>Die Autos brauchen noch ca. 10 Tage für die Lieferung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Mass Customization bei BMW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Geschichte</a:t>
            </a:r>
          </a:p>
          <a:p>
            <a:r>
              <a:rPr lang="de-DE" dirty="0" smtClean="0"/>
              <a:t>Cracking the code of Mass Customization</a:t>
            </a:r>
          </a:p>
          <a:p>
            <a:r>
              <a:rPr lang="de-DE" dirty="0" smtClean="0"/>
              <a:t>Mass Customization bei BMW</a:t>
            </a:r>
          </a:p>
          <a:p>
            <a:r>
              <a:rPr lang="de-DE" dirty="0" smtClean="0"/>
              <a:t>Supply Chain Managment bei BMW</a:t>
            </a:r>
          </a:p>
          <a:p>
            <a:r>
              <a:rPr lang="de-DE" dirty="0" smtClean="0"/>
              <a:t>BMW Heute</a:t>
            </a:r>
          </a:p>
          <a:p>
            <a:r>
              <a:rPr lang="de-DE" dirty="0" smtClean="0"/>
              <a:t>BMW in die Zukunft</a:t>
            </a:r>
          </a:p>
          <a:p>
            <a:r>
              <a:rPr lang="de-DE" dirty="0" smtClean="0"/>
              <a:t>Fazit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27584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>
                <a:latin typeface="Century" pitchFamily="18" charset="0"/>
              </a:rPr>
              <a:t>Mass Production vs. „</a:t>
            </a:r>
            <a:r>
              <a:rPr lang="de-DE" sz="2400" i="1" dirty="0" err="1" smtClean="0">
                <a:latin typeface="Century" pitchFamily="18" charset="0"/>
              </a:rPr>
              <a:t>Mass</a:t>
            </a:r>
            <a:r>
              <a:rPr lang="de-DE" sz="2400" i="1" dirty="0" smtClean="0">
                <a:latin typeface="Century" pitchFamily="18" charset="0"/>
              </a:rPr>
              <a:t> </a:t>
            </a:r>
            <a:r>
              <a:rPr lang="de-DE" sz="2400" i="1" dirty="0" err="1" smtClean="0">
                <a:latin typeface="Century" pitchFamily="18" charset="0"/>
              </a:rPr>
              <a:t>Customization</a:t>
            </a:r>
            <a:r>
              <a:rPr lang="de-DE" sz="2400" i="1" dirty="0" smtClean="0">
                <a:latin typeface="Century" pitchFamily="18" charset="0"/>
              </a:rPr>
              <a:t>“</a:t>
            </a:r>
          </a:p>
          <a:p>
            <a:endParaRPr lang="de-DE" sz="2400" dirty="0" smtClean="0">
              <a:latin typeface="Century" pitchFamily="18" charset="0"/>
            </a:endParaRPr>
          </a:p>
        </p:txBody>
      </p:sp>
      <p:pic>
        <p:nvPicPr>
          <p:cNvPr id="7" name="6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5376597" cy="3024336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5436096" y="198884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400" dirty="0" smtClean="0">
                <a:latin typeface="Century" pitchFamily="18" charset="0"/>
              </a:rPr>
              <a:t>„Body“ wird in Massen produziert, sowie weitere Teile</a:t>
            </a:r>
            <a:endParaRPr lang="de-DE" sz="2400" dirty="0">
              <a:latin typeface="Century" pitchFamily="18" charset="0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6804248" y="3284984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724128" y="422108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Vorteile von Mengeneffekte werden  ausgenutzt</a:t>
            </a:r>
            <a:endParaRPr lang="de-DE" sz="2400" dirty="0">
              <a:latin typeface="Century" pitchFamily="18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Mass Customization bei BMW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83568" y="1484784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>
                <a:latin typeface="Century" pitchFamily="18" charset="0"/>
              </a:rPr>
              <a:t>Vorteile</a:t>
            </a:r>
          </a:p>
          <a:p>
            <a:endParaRPr lang="de-DE" sz="2400" i="1" dirty="0" smtClean="0">
              <a:latin typeface="Century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„</a:t>
            </a:r>
            <a:r>
              <a:rPr lang="de-DE" sz="2400" dirty="0" err="1" smtClean="0">
                <a:latin typeface="Century" pitchFamily="18" charset="0"/>
              </a:rPr>
              <a:t>Mass</a:t>
            </a:r>
            <a:r>
              <a:rPr lang="de-DE" sz="2400" dirty="0" smtClean="0">
                <a:latin typeface="Century" pitchFamily="18" charset="0"/>
              </a:rPr>
              <a:t> </a:t>
            </a:r>
            <a:r>
              <a:rPr lang="de-DE" sz="2400" dirty="0" err="1" smtClean="0">
                <a:latin typeface="Century" pitchFamily="18" charset="0"/>
              </a:rPr>
              <a:t>Customization</a:t>
            </a:r>
            <a:r>
              <a:rPr lang="de-DE" sz="2400" dirty="0" smtClean="0">
                <a:latin typeface="Century" pitchFamily="18" charset="0"/>
              </a:rPr>
              <a:t>“ ist die Brücke zwischen Kunden und Unternehmen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Kundenzufriedenheit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Die Prozesskette ist besser geworden</a:t>
            </a:r>
          </a:p>
          <a:p>
            <a:endParaRPr lang="de-DE" sz="2400" i="1" dirty="0" smtClean="0">
              <a:latin typeface="Century" pitchFamily="18" charset="0"/>
            </a:endParaRPr>
          </a:p>
          <a:p>
            <a:r>
              <a:rPr lang="de-DE" sz="2400" i="1" dirty="0" smtClean="0">
                <a:latin typeface="Century" pitchFamily="18" charset="0"/>
              </a:rPr>
              <a:t>Herausforderungen</a:t>
            </a:r>
          </a:p>
          <a:p>
            <a:endParaRPr lang="de-DE" sz="2400" i="1" dirty="0" smtClean="0">
              <a:latin typeface="Century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„Mass Customization“ kommt im Kontrast zu</a:t>
            </a:r>
          </a:p>
          <a:p>
            <a:r>
              <a:rPr lang="de-DE" sz="2400" dirty="0" smtClean="0">
                <a:latin typeface="Century" pitchFamily="18" charset="0"/>
              </a:rPr>
              <a:t>Mengeneffekt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Unternehmens Image halten</a:t>
            </a:r>
          </a:p>
          <a:p>
            <a:endParaRPr lang="de-DE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Mass Customization bei BMW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Mass Customization bei BMW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smtClean="0">
                <a:latin typeface="Century" pitchFamily="18" charset="0"/>
              </a:rPr>
              <a:t>Wie funktioniert es?  </a:t>
            </a:r>
            <a:endParaRPr lang="en-US" sz="2800" i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BMW website</a:t>
            </a:r>
            <a:endParaRPr lang="en-US" sz="2800" i="1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Management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91440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Herausforderung: </a:t>
            </a:r>
            <a:r>
              <a:rPr lang="de-DE" dirty="0" smtClean="0"/>
              <a:t>um die Berechenbarkeit und die Sichtbarkeit der BMW zu verbessern ausgehende globale Lieferkette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de-DE" dirty="0" smtClean="0">
                <a:solidFill>
                  <a:srgbClr val="FF0000"/>
                </a:solidFill>
              </a:rPr>
              <a:t>ösung: </a:t>
            </a:r>
            <a:r>
              <a:rPr lang="de-DE" dirty="0" smtClean="0"/>
              <a:t>optimierte Lieferkette für die Fertigfahrzeugauslieferung der Autobauer von 8 Fabriken in Europa, USA und Süd- Afrika bis zur BMW-Händler in Australien und Neuseeland 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Ergebnis</a:t>
            </a:r>
            <a:r>
              <a:rPr lang="de-DE" dirty="0" smtClean="0"/>
              <a:t>: reduzierten durchschnittlichen Durchlaufzeiten , verbesserte Liefer Präzision, eine bessere Sichtbarkeit und Vorhersagbarkeit und Effizienz der internen Verwaltung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1600200"/>
            <a:ext cx="4040188" cy="3763963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entury" pitchFamily="18" charset="0"/>
              </a:rPr>
              <a:t>Au</a:t>
            </a:r>
            <a:r>
              <a:rPr lang="de-DE" sz="2600" dirty="0" smtClean="0">
                <a:latin typeface="Century" pitchFamily="18" charset="0"/>
              </a:rPr>
              <a:t>smaß der Automatisierung           50%-75%</a:t>
            </a:r>
          </a:p>
          <a:p>
            <a:endParaRPr lang="de-DE" sz="2600" dirty="0" smtClean="0">
              <a:latin typeface="Century" pitchFamily="18" charset="0"/>
            </a:endParaRPr>
          </a:p>
          <a:p>
            <a:r>
              <a:rPr lang="de-DE" sz="2600" dirty="0" smtClean="0">
                <a:latin typeface="Century" pitchFamily="18" charset="0"/>
              </a:rPr>
              <a:t>Schwierige manuelle Arbeit bei Roboter</a:t>
            </a:r>
          </a:p>
          <a:p>
            <a:pPr lvl="1"/>
            <a:r>
              <a:rPr lang="de-DE" sz="2600" dirty="0" smtClean="0">
                <a:latin typeface="Century" pitchFamily="18" charset="0"/>
              </a:rPr>
              <a:t>1000 Roboter für 5-serien Autos</a:t>
            </a:r>
          </a:p>
          <a:p>
            <a:endParaRPr lang="de-DE" sz="2600" dirty="0" smtClean="0">
              <a:latin typeface="Century" pitchFamily="18" charset="0"/>
            </a:endParaRPr>
          </a:p>
          <a:p>
            <a:r>
              <a:rPr lang="de-DE" sz="2600" dirty="0" smtClean="0">
                <a:latin typeface="Century" pitchFamily="18" charset="0"/>
              </a:rPr>
              <a:t>Manuelle Arbeit </a:t>
            </a:r>
          </a:p>
          <a:p>
            <a:pPr lvl="1"/>
            <a:r>
              <a:rPr lang="de-DE" sz="2600" dirty="0" smtClean="0">
                <a:latin typeface="Century" pitchFamily="18" charset="0"/>
              </a:rPr>
              <a:t>Letzte Schritte von der Produktion</a:t>
            </a:r>
            <a:endParaRPr lang="en-US" sz="2600" dirty="0">
              <a:latin typeface="Century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3810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Supply Chain Management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bb_rob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2133600"/>
            <a:ext cx="47625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Video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Century" panose="02040604050505020304" pitchFamily="18" charset="0"/>
              </a:rPr>
              <a:t>BMW Heute</a:t>
            </a:r>
            <a:endParaRPr lang="de-DE" sz="3200" dirty="0">
              <a:latin typeface="Century" panose="02040604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Century" panose="02040604050505020304" pitchFamily="18" charset="0"/>
              </a:rPr>
              <a:t>80,4 € Milliarden Umsatz</a:t>
            </a:r>
          </a:p>
          <a:p>
            <a:r>
              <a:rPr lang="de-DE" sz="2400" dirty="0" smtClean="0">
                <a:latin typeface="Century" panose="02040604050505020304" pitchFamily="18" charset="0"/>
              </a:rPr>
              <a:t>116.000 Beschäftigten</a:t>
            </a:r>
          </a:p>
          <a:p>
            <a:r>
              <a:rPr lang="de-DE" sz="2400" dirty="0" smtClean="0">
                <a:latin typeface="Century" panose="02040604050505020304" pitchFamily="18" charset="0"/>
              </a:rPr>
              <a:t>Jahresproduktion 2,2 Mio. </a:t>
            </a:r>
          </a:p>
          <a:p>
            <a:pPr>
              <a:buNone/>
            </a:pPr>
            <a:r>
              <a:rPr lang="de-DE" sz="2400" dirty="0" smtClean="0">
                <a:latin typeface="Century" panose="02040604050505020304" pitchFamily="18" charset="0"/>
              </a:rPr>
              <a:t>     Fahrzeuge 2014</a:t>
            </a:r>
          </a:p>
          <a:p>
            <a:r>
              <a:rPr lang="de-DE" sz="2400" dirty="0" smtClean="0">
                <a:latin typeface="Century" panose="02040604050505020304" pitchFamily="18" charset="0"/>
              </a:rPr>
              <a:t>Top 5 Autoherstellern</a:t>
            </a:r>
          </a:p>
          <a:p>
            <a:r>
              <a:rPr lang="de-DE" sz="2400" dirty="0" smtClean="0">
                <a:latin typeface="Century" panose="02040604050505020304" pitchFamily="18" charset="0"/>
              </a:rPr>
              <a:t>Breite Produktpalette </a:t>
            </a:r>
          </a:p>
          <a:p>
            <a:r>
              <a:rPr lang="de-DE" sz="2400" dirty="0" smtClean="0">
                <a:latin typeface="Century" panose="02040604050505020304" pitchFamily="18" charset="0"/>
              </a:rPr>
              <a:t>Produktionsstandorte und </a:t>
            </a:r>
          </a:p>
          <a:p>
            <a:pPr>
              <a:buNone/>
            </a:pPr>
            <a:r>
              <a:rPr lang="de-DE" sz="2400" dirty="0" smtClean="0">
                <a:latin typeface="Century" panose="02040604050505020304" pitchFamily="18" charset="0"/>
              </a:rPr>
              <a:t>     Vertrieb</a:t>
            </a:r>
          </a:p>
          <a:p>
            <a:endParaRPr lang="de-DE" sz="2400" dirty="0">
              <a:latin typeface="Century" panose="020406040505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838200"/>
            <a:ext cx="3048000" cy="2667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36360"/>
            <a:ext cx="3962400" cy="33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BMW in die Zukunft</a:t>
            </a:r>
            <a:endParaRPr lang="de-D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43608" y="1628800"/>
            <a:ext cx="7200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entury" pitchFamily="18" charset="0"/>
              </a:rPr>
              <a:t>3D-Drucker</a:t>
            </a:r>
          </a:p>
          <a:p>
            <a:r>
              <a:rPr lang="de-DE" sz="2400" i="1" dirty="0" smtClean="0">
                <a:latin typeface="Century" pitchFamily="18" charset="0"/>
              </a:rPr>
              <a:t>Industrielle Revolution?</a:t>
            </a:r>
          </a:p>
          <a:p>
            <a:endParaRPr lang="de-DE" sz="2400" i="1" dirty="0" smtClean="0">
              <a:latin typeface="Century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Industrie </a:t>
            </a:r>
            <a:r>
              <a:rPr lang="de-DE" sz="2400" dirty="0" smtClean="0">
                <a:latin typeface="Century" pitchFamily="18" charset="0"/>
                <a:sym typeface="Wingdings" pitchFamily="2" charset="2"/>
              </a:rPr>
              <a:t> 80er Jahre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  <a:sym typeface="Wingdings" pitchFamily="2" charset="2"/>
              </a:rPr>
              <a:t>Automobilindustrie</a:t>
            </a:r>
          </a:p>
          <a:p>
            <a:pPr lvl="2"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  <a:sym typeface="Wingdings" pitchFamily="2" charset="2"/>
              </a:rPr>
              <a:t>einige Teile aufbauen</a:t>
            </a:r>
          </a:p>
          <a:p>
            <a:pPr lvl="2"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  <a:sym typeface="Wingdings" pitchFamily="2" charset="2"/>
              </a:rPr>
              <a:t>Kosten reduzieren </a:t>
            </a:r>
          </a:p>
          <a:p>
            <a:pPr lvl="2"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  <a:sym typeface="Wingdings" pitchFamily="2" charset="2"/>
              </a:rPr>
              <a:t>Zeit sparen		</a:t>
            </a:r>
          </a:p>
          <a:p>
            <a:pPr>
              <a:buFont typeface="Arial" pitchFamily="34" charset="0"/>
              <a:buChar char="•"/>
            </a:pPr>
            <a:endParaRPr lang="de-DE" sz="2400" dirty="0" smtClean="0">
              <a:latin typeface="Century" pitchFamily="18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de-DE" sz="2000" dirty="0">
              <a:latin typeface="Century" pitchFamily="18" charset="0"/>
            </a:endParaRPr>
          </a:p>
        </p:txBody>
      </p:sp>
      <p:pic>
        <p:nvPicPr>
          <p:cNvPr id="14" name="13 - Εικόνα" descr="vol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25144"/>
            <a:ext cx="1512168" cy="1512168"/>
          </a:xfrm>
          <a:prstGeom prst="rect">
            <a:avLst/>
          </a:prstGeom>
        </p:spPr>
      </p:pic>
      <p:sp>
        <p:nvSpPr>
          <p:cNvPr id="16" name="15 - Ορθογώνιο"/>
          <p:cNvSpPr/>
          <p:nvPr/>
        </p:nvSpPr>
        <p:spPr>
          <a:xfrm>
            <a:off x="2267744" y="5085184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 smtClean="0">
                <a:latin typeface="Century" pitchFamily="18" charset="0"/>
                <a:sym typeface="Wingdings" pitchFamily="2" charset="2"/>
              </a:rPr>
              <a:t></a:t>
            </a:r>
            <a:endParaRPr lang="de-DE" sz="4800" dirty="0"/>
          </a:p>
        </p:txBody>
      </p:sp>
      <p:sp>
        <p:nvSpPr>
          <p:cNvPr id="17" name="16 - TextBox"/>
          <p:cNvSpPr txBox="1"/>
          <p:nvPr/>
        </p:nvSpPr>
        <p:spPr>
          <a:xfrm>
            <a:off x="2987824" y="494116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Reduziert die Produktionszeit um  </a:t>
            </a:r>
            <a:r>
              <a:rPr lang="de-DE" sz="2400" b="1" dirty="0" smtClean="0">
                <a:latin typeface="Century" pitchFamily="18" charset="0"/>
              </a:rPr>
              <a:t>94%</a:t>
            </a:r>
          </a:p>
          <a:p>
            <a:endParaRPr lang="de-DE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BMW in die Zukunft</a:t>
            </a:r>
            <a:endParaRPr lang="de-D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115616" y="1628800"/>
            <a:ext cx="43779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smtClean="0">
                <a:latin typeface="Century" pitchFamily="18" charset="0"/>
              </a:rPr>
              <a:t>Wie nutzt BMW 3D-Drucker?</a:t>
            </a:r>
          </a:p>
          <a:p>
            <a:pPr>
              <a:buFont typeface="Arial" pitchFamily="34" charset="0"/>
              <a:buChar char="•"/>
            </a:pPr>
            <a:r>
              <a:rPr lang="de-DE" sz="2400" i="1" dirty="0" smtClean="0">
                <a:latin typeface="Century" pitchFamily="18" charset="0"/>
              </a:rPr>
              <a:t> </a:t>
            </a:r>
            <a:r>
              <a:rPr lang="de-DE" sz="2400" dirty="0" smtClean="0">
                <a:latin typeface="Century" pitchFamily="18" charset="0"/>
              </a:rPr>
              <a:t>Seit 1991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 Industrie 4.0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 Ergonomische Hilfsmittel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entury" pitchFamily="18" charset="0"/>
              </a:rPr>
              <a:t> Bestimmte Teile</a:t>
            </a:r>
          </a:p>
          <a:p>
            <a:pPr>
              <a:buFont typeface="Arial" pitchFamily="34" charset="0"/>
              <a:buChar char="•"/>
            </a:pPr>
            <a:endParaRPr lang="de-DE" sz="2400" i="1" dirty="0" smtClean="0">
              <a:latin typeface="Century" pitchFamily="18" charset="0"/>
            </a:endParaRPr>
          </a:p>
          <a:p>
            <a:pPr>
              <a:buFont typeface="Arial" pitchFamily="34" charset="0"/>
              <a:buChar char="•"/>
            </a:pPr>
            <a:endParaRPr lang="de-DE" sz="2400" i="1" dirty="0">
              <a:latin typeface="Century" pitchFamily="18" charset="0"/>
            </a:endParaRPr>
          </a:p>
        </p:txBody>
      </p:sp>
      <p:pic>
        <p:nvPicPr>
          <p:cNvPr id="6" name="5 - Εικόνα" descr="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5148064" cy="2899484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5652120" y="364502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Seit 2010 Wasserpumpenrad unterstützt BMW M4 DTM</a:t>
            </a:r>
            <a:endParaRPr lang="de-DE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BMW in die Zukunft</a:t>
            </a:r>
            <a:endParaRPr lang="de-D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3 - Εικόνα" descr="3d au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5795766" cy="316835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827584" y="1700808"/>
            <a:ext cx="419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 smtClean="0">
                <a:latin typeface="Century" pitchFamily="18" charset="0"/>
              </a:rPr>
              <a:t>Local</a:t>
            </a:r>
            <a:r>
              <a:rPr lang="de-DE" sz="2400" i="1" dirty="0" smtClean="0">
                <a:latin typeface="Century" pitchFamily="18" charset="0"/>
              </a:rPr>
              <a:t> Motors</a:t>
            </a:r>
            <a:r>
              <a:rPr lang="el-GR" sz="2400" i="1" dirty="0" smtClean="0">
                <a:latin typeface="Century" pitchFamily="18" charset="0"/>
                <a:sym typeface="Wingdings" pitchFamily="2" charset="2"/>
              </a:rPr>
              <a:t> </a:t>
            </a:r>
            <a:r>
              <a:rPr lang="de-DE" sz="2400" dirty="0" smtClean="0"/>
              <a:t>Modell Strati</a:t>
            </a:r>
            <a:endParaRPr lang="de-DE" sz="2400" i="1" dirty="0">
              <a:latin typeface="Century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879965" y="2348880"/>
            <a:ext cx="32640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</a:rPr>
              <a:t>Funktionales Auto </a:t>
            </a:r>
          </a:p>
          <a:p>
            <a:r>
              <a:rPr lang="de-DE" sz="2400" dirty="0" smtClean="0">
                <a:latin typeface="Century" pitchFamily="18" charset="0"/>
              </a:rPr>
              <a:t>aus 3D-Drucker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</a:rPr>
              <a:t>Nächstes Jahr </a:t>
            </a:r>
          </a:p>
          <a:p>
            <a:r>
              <a:rPr lang="de-DE" sz="2400" dirty="0" smtClean="0">
                <a:latin typeface="Century" pitchFamily="18" charset="0"/>
              </a:rPr>
              <a:t>im Produktion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</a:rPr>
              <a:t>40 Stunden für alle </a:t>
            </a:r>
          </a:p>
          <a:p>
            <a:r>
              <a:rPr lang="de-DE" sz="2400" dirty="0" smtClean="0">
                <a:latin typeface="Century" pitchFamily="18" charset="0"/>
              </a:rPr>
              <a:t>Einzelteilen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Century" pitchFamily="18" charset="0"/>
              </a:rPr>
              <a:t>4-5 Stunden für </a:t>
            </a:r>
          </a:p>
          <a:p>
            <a:r>
              <a:rPr lang="de-DE" sz="2400" dirty="0" smtClean="0">
                <a:latin typeface="Century" pitchFamily="18" charset="0"/>
              </a:rPr>
              <a:t>Zusammenbau</a:t>
            </a:r>
          </a:p>
          <a:p>
            <a:endParaRPr lang="de-DE" sz="2400" dirty="0" smtClean="0">
              <a:latin typeface="Century" pitchFamily="18" charset="0"/>
            </a:endParaRPr>
          </a:p>
          <a:p>
            <a:endParaRPr lang="de-DE" sz="2400" dirty="0">
              <a:latin typeface="Century" pitchFamily="18" charset="0"/>
            </a:endParaRPr>
          </a:p>
        </p:txBody>
      </p:sp>
      <p:pic>
        <p:nvPicPr>
          <p:cNvPr id="7" name="6 - Εικόνα" descr="id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517232"/>
            <a:ext cx="941112" cy="1124744"/>
          </a:xfrm>
          <a:prstGeom prst="rect">
            <a:avLst/>
          </a:prstGeom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2339752" y="6237312"/>
            <a:ext cx="129614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3995936" y="58772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entury" pitchFamily="18" charset="0"/>
              </a:rPr>
              <a:t>Material aus „Recycling Autos“ auszunutzen</a:t>
            </a:r>
            <a:endParaRPr lang="de-DE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Geschichte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" pitchFamily="18" charset="0"/>
              </a:rPr>
              <a:t>1913: Gr</a:t>
            </a:r>
            <a:r>
              <a:rPr lang="de-DE" dirty="0" smtClean="0">
                <a:latin typeface="Century" pitchFamily="18" charset="0"/>
              </a:rPr>
              <a:t>ündung der Bayerischen Flugzeug-Werke (BFW). Karl Rapp und Gustav Otto</a:t>
            </a:r>
          </a:p>
          <a:p>
            <a:endParaRPr lang="de-DE" dirty="0" smtClean="0">
              <a:latin typeface="Century" pitchFamily="18" charset="0"/>
            </a:endParaRPr>
          </a:p>
          <a:p>
            <a:r>
              <a:rPr lang="de-DE" dirty="0" smtClean="0">
                <a:latin typeface="Century" pitchFamily="18" charset="0"/>
              </a:rPr>
              <a:t>1916: offizielle </a:t>
            </a:r>
            <a:r>
              <a:rPr lang="de-DE" dirty="0">
                <a:latin typeface="Century" pitchFamily="18" charset="0"/>
              </a:rPr>
              <a:t>Firmengeschichtsschreibung als Gründungsdatum von BMW</a:t>
            </a:r>
            <a:endParaRPr lang="de-DE" dirty="0" smtClean="0">
              <a:latin typeface="Century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1916_gruend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648200"/>
            <a:ext cx="8382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362200"/>
            <a:ext cx="5406474" cy="3279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219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Century" pitchFamily="18" charset="0"/>
              </a:rPr>
              <a:t>MASS PRODUCTION vs. </a:t>
            </a:r>
          </a:p>
          <a:p>
            <a:pPr algn="ctr"/>
            <a:r>
              <a:rPr lang="de-DE" sz="2800" dirty="0" smtClean="0">
                <a:latin typeface="Century" pitchFamily="18" charset="0"/>
              </a:rPr>
              <a:t>MASS CUSTOMIZATION</a:t>
            </a:r>
            <a:endParaRPr lang="en-US" sz="28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5365" y="2188029"/>
            <a:ext cx="3551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latin typeface="Century" panose="02040604050505020304" pitchFamily="18" charset="0"/>
              </a:rPr>
              <a:t>- Entweder Standardisierung mit niedrige Kosten oder Flexibilität mit hohe Kosten</a:t>
            </a:r>
          </a:p>
          <a:p>
            <a:endParaRPr lang="de-DE" sz="2200" dirty="0" smtClean="0">
              <a:latin typeface="Century" panose="02040604050505020304" pitchFamily="18" charset="0"/>
            </a:endParaRPr>
          </a:p>
          <a:p>
            <a:r>
              <a:rPr lang="de-DE" sz="2200" dirty="0" smtClean="0">
                <a:latin typeface="Century" panose="02040604050505020304" pitchFamily="18" charset="0"/>
              </a:rPr>
              <a:t>-„</a:t>
            </a:r>
            <a:r>
              <a:rPr lang="de-DE" sz="2200" dirty="0" err="1" smtClean="0">
                <a:latin typeface="Century" panose="02040604050505020304" pitchFamily="18" charset="0"/>
              </a:rPr>
              <a:t>One</a:t>
            </a:r>
            <a:r>
              <a:rPr lang="de-DE" sz="2200" dirty="0" smtClean="0">
                <a:latin typeface="Century" panose="02040604050505020304" pitchFamily="18" charset="0"/>
              </a:rPr>
              <a:t> </a:t>
            </a:r>
            <a:r>
              <a:rPr lang="de-DE" sz="2200" dirty="0" err="1" smtClean="0">
                <a:latin typeface="Century" panose="02040604050505020304" pitchFamily="18" charset="0"/>
              </a:rPr>
              <a:t>size</a:t>
            </a:r>
            <a:r>
              <a:rPr lang="de-DE" sz="2200" dirty="0" smtClean="0">
                <a:latin typeface="Century" panose="02040604050505020304" pitchFamily="18" charset="0"/>
              </a:rPr>
              <a:t> </a:t>
            </a:r>
            <a:r>
              <a:rPr lang="de-DE" sz="2200" dirty="0" err="1" smtClean="0">
                <a:latin typeface="Century" panose="02040604050505020304" pitchFamily="18" charset="0"/>
              </a:rPr>
              <a:t>fits</a:t>
            </a:r>
            <a:r>
              <a:rPr lang="de-DE" sz="2200" dirty="0" smtClean="0">
                <a:latin typeface="Century" panose="02040604050505020304" pitchFamily="18" charset="0"/>
              </a:rPr>
              <a:t> all“</a:t>
            </a:r>
          </a:p>
          <a:p>
            <a:pPr marL="342900" indent="-342900">
              <a:buFontTx/>
              <a:buChar char="-"/>
            </a:pPr>
            <a:endParaRPr lang="de-DE" sz="2200" dirty="0">
              <a:latin typeface="Century" panose="02040604050505020304" pitchFamily="18" charset="0"/>
            </a:endParaRPr>
          </a:p>
          <a:p>
            <a:endParaRPr lang="de-DE" sz="2200" dirty="0" smtClean="0">
              <a:latin typeface="Century" panose="02040604050505020304" pitchFamily="18" charset="0"/>
            </a:endParaRPr>
          </a:p>
          <a:p>
            <a:r>
              <a:rPr lang="de-DE" sz="2200" dirty="0" smtClean="0">
                <a:latin typeface="Century" panose="02040604050505020304" pitchFamily="18" charset="0"/>
              </a:rPr>
              <a:t>- Güter und Dienstleistungen</a:t>
            </a:r>
          </a:p>
          <a:p>
            <a:endParaRPr lang="de-DE" sz="2200" dirty="0">
              <a:latin typeface="Century" panose="02040604050505020304" pitchFamily="18" charset="0"/>
            </a:endParaRPr>
          </a:p>
          <a:p>
            <a:endParaRPr lang="de-DE" sz="2200" dirty="0">
              <a:latin typeface="Century" panose="020406040505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00600" y="2514600"/>
            <a:ext cx="41556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entury" panose="02040604050505020304" pitchFamily="18" charset="0"/>
              </a:rPr>
              <a:t>-   </a:t>
            </a:r>
            <a:r>
              <a:rPr lang="de-DE" sz="2200" dirty="0" smtClean="0">
                <a:latin typeface="Century" panose="02040604050505020304" pitchFamily="18" charset="0"/>
              </a:rPr>
              <a:t>Niedrige Kosten und hohe Flexibilität</a:t>
            </a:r>
          </a:p>
          <a:p>
            <a:endParaRPr lang="de-DE" sz="2200" dirty="0">
              <a:latin typeface="Century" panose="02040604050505020304" pitchFamily="18" charset="0"/>
            </a:endParaRPr>
          </a:p>
          <a:p>
            <a:endParaRPr lang="de-DE" sz="2200" dirty="0">
              <a:latin typeface="Century" panose="02040604050505020304" pitchFamily="18" charset="0"/>
            </a:endParaRPr>
          </a:p>
          <a:p>
            <a:endParaRPr lang="de-DE" sz="2200" dirty="0">
              <a:latin typeface="Century" panose="020406040505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200" dirty="0" smtClean="0">
                <a:latin typeface="Century" panose="02040604050505020304" pitchFamily="18" charset="0"/>
              </a:rPr>
              <a:t>Jede Kunde ist individuell</a:t>
            </a:r>
          </a:p>
          <a:p>
            <a:pPr marL="342900" indent="-342900">
              <a:buFontTx/>
              <a:buChar char="-"/>
            </a:pPr>
            <a:endParaRPr lang="de-DE" sz="2200" dirty="0">
              <a:latin typeface="Century" panose="02040604050505020304" pitchFamily="18" charset="0"/>
            </a:endParaRPr>
          </a:p>
          <a:p>
            <a:pPr marL="342900" indent="-342900">
              <a:buFontTx/>
              <a:buChar char="-"/>
            </a:pPr>
            <a:endParaRPr lang="de-DE" sz="2200" dirty="0" smtClean="0">
              <a:latin typeface="Century" panose="020406040505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200" dirty="0" smtClean="0">
                <a:latin typeface="Century" panose="02040604050505020304" pitchFamily="18" charset="0"/>
              </a:rPr>
              <a:t>Dienstleistungen und Erfahrungen</a:t>
            </a:r>
            <a:endParaRPr lang="de-DE" sz="2200" dirty="0">
              <a:latin typeface="Century" panose="02040604050505020304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MASS PRODUCTION – MASS CUSTOMIZATI</a:t>
            </a:r>
            <a:r>
              <a:rPr lang="de-DE" dirty="0" smtClean="0">
                <a:latin typeface="Century" pitchFamily="18" charset="0"/>
              </a:rPr>
              <a:t>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Fazit</a:t>
            </a:r>
            <a:endParaRPr kumimoji="0" lang="en-US" sz="5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7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r>
              <a:rPr lang="de-DE" sz="4800" dirty="0" smtClean="0"/>
              <a:t>Vielen Dank für Ihre Aufmerksamkeit!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smtClean="0">
                <a:latin typeface="Century" pitchFamily="18" charset="0"/>
              </a:rPr>
              <a:t>1922: Firmen Umzug und Neubeginn</a:t>
            </a:r>
          </a:p>
          <a:p>
            <a:pPr lvl="1"/>
            <a:r>
              <a:rPr lang="de-DE" sz="2800" dirty="0" smtClean="0">
                <a:latin typeface="Century" pitchFamily="18" charset="0"/>
              </a:rPr>
              <a:t> neuer Geschäftsführer Camillo Castiglioni</a:t>
            </a:r>
          </a:p>
          <a:p>
            <a:pPr lvl="1"/>
            <a:endParaRPr lang="de-DE" sz="2800" dirty="0" smtClean="0">
              <a:latin typeface="Century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Century" pitchFamily="18" charset="0"/>
              </a:rPr>
              <a:t> 1923: das erste BMW Motorrad (R32)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>
              <a:latin typeface="Century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Century" pitchFamily="18" charset="0"/>
              </a:rPr>
              <a:t>1928: BMW wird Automobilhersteller</a:t>
            </a:r>
          </a:p>
        </p:txBody>
      </p:sp>
      <p:pic>
        <p:nvPicPr>
          <p:cNvPr id="5" name="Picture 4" descr="1923_r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038600"/>
            <a:ext cx="7315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4038600" cy="68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sz="2800" dirty="0" smtClean="0">
                <a:latin typeface="Century" pitchFamily="18" charset="0"/>
              </a:rPr>
              <a:t>1941: BMW in 2. Weltkrieg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Picture 3" descr="1941_bmwimkri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990600"/>
            <a:ext cx="5143500" cy="123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19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Century" pitchFamily="18" charset="0"/>
              </a:rPr>
              <a:t>1951: BMW 501 als erstes BMW Nachkriegsautomobil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Century" pitchFamily="18" charset="0"/>
              </a:rPr>
              <a:t>1959: BMW bleibt Selbständig unter Quandts Führung</a:t>
            </a:r>
            <a:endParaRPr lang="en-US" sz="2800" dirty="0" smtClean="0">
              <a:latin typeface="Century" pitchFamily="18" charset="0"/>
            </a:endParaRPr>
          </a:p>
        </p:txBody>
      </p:sp>
      <p:pic>
        <p:nvPicPr>
          <p:cNvPr id="9" name="Picture 8" descr="1951_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3581400"/>
            <a:ext cx="5143500" cy="1238250"/>
          </a:xfrm>
          <a:prstGeom prst="rect">
            <a:avLst/>
          </a:prstGeom>
        </p:spPr>
      </p:pic>
      <p:pic>
        <p:nvPicPr>
          <p:cNvPr id="10" name="Picture 9" descr="1959_selbststaend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5619750"/>
            <a:ext cx="46863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ury" pitchFamily="18" charset="0"/>
              </a:rPr>
              <a:t>1998: Rolls-Royce kommt</a:t>
            </a:r>
            <a:r>
              <a:rPr lang="de-DE" dirty="0" smtClean="0">
                <a:latin typeface="Century" pitchFamily="18" charset="0"/>
              </a:rPr>
              <a:t> zu BMW</a:t>
            </a:r>
          </a:p>
          <a:p>
            <a:endParaRPr lang="de-DE" dirty="0" smtClean="0">
              <a:latin typeface="Century" pitchFamily="18" charset="0"/>
            </a:endParaRPr>
          </a:p>
          <a:p>
            <a:r>
              <a:rPr lang="de-DE" dirty="0" smtClean="0">
                <a:latin typeface="Century" pitchFamily="18" charset="0"/>
              </a:rPr>
              <a:t>2001: Mini kommt zu BMW</a:t>
            </a:r>
          </a:p>
          <a:p>
            <a:endParaRPr lang="en-US" dirty="0"/>
          </a:p>
        </p:txBody>
      </p:sp>
      <p:pic>
        <p:nvPicPr>
          <p:cNvPr id="4" name="Picture 3" descr="1998_rollsroy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19600"/>
            <a:ext cx="3886200" cy="2209800"/>
          </a:xfrm>
          <a:prstGeom prst="rect">
            <a:avLst/>
          </a:prstGeom>
        </p:spPr>
      </p:pic>
      <p:pic>
        <p:nvPicPr>
          <p:cNvPr id="5" name="Picture 4" descr="2001_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419600"/>
            <a:ext cx="5029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entury" pitchFamily="18" charset="0"/>
              </a:rPr>
              <a:t>Strategie Number ONE (2007)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entury" pitchFamily="18" charset="0"/>
              </a:rPr>
              <a:t>4 Säulen:</a:t>
            </a:r>
          </a:p>
        </p:txBody>
      </p:sp>
      <p:pic>
        <p:nvPicPr>
          <p:cNvPr id="4" name="Picture 3" descr="number 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entury" pitchFamily="18" charset="0"/>
              </a:rPr>
              <a:t>2011: </a:t>
            </a:r>
            <a:r>
              <a:rPr lang="en-US" b="1" dirty="0" err="1" smtClean="0">
                <a:latin typeface="Century" pitchFamily="18" charset="0"/>
              </a:rPr>
              <a:t>DriveNow</a:t>
            </a:r>
            <a:endParaRPr lang="en-US" b="1" dirty="0" smtClean="0">
              <a:latin typeface="Century" pitchFamily="18" charset="0"/>
            </a:endParaRPr>
          </a:p>
          <a:p>
            <a:pPr lvl="1"/>
            <a:r>
              <a:rPr lang="de-DE" dirty="0" smtClean="0">
                <a:latin typeface="Century" pitchFamily="18" charset="0"/>
              </a:rPr>
              <a:t>Kooperation mit der Sixt AG</a:t>
            </a:r>
          </a:p>
          <a:p>
            <a:pPr lvl="1"/>
            <a:r>
              <a:rPr lang="de-DE" dirty="0" smtClean="0">
                <a:latin typeface="Century" pitchFamily="18" charset="0"/>
              </a:rPr>
              <a:t>innovative Car Sharing Angebot DriveNow </a:t>
            </a:r>
          </a:p>
          <a:p>
            <a:pPr lvl="1"/>
            <a:r>
              <a:rPr lang="de-DE" dirty="0" smtClean="0">
                <a:latin typeface="Century" pitchFamily="18" charset="0"/>
              </a:rPr>
              <a:t>ein modernes Mobilitätskonzept. </a:t>
            </a:r>
          </a:p>
          <a:p>
            <a:pPr lvl="1"/>
            <a:r>
              <a:rPr lang="de-DE" dirty="0" smtClean="0">
                <a:latin typeface="Century" pitchFamily="18" charset="0"/>
                <a:hlinkClick r:id="rId2"/>
              </a:rPr>
              <a:t>Video</a:t>
            </a:r>
            <a:endParaRPr lang="de-DE" dirty="0" smtClean="0">
              <a:latin typeface="Century" pitchFamily="18" charset="0"/>
            </a:endParaRPr>
          </a:p>
          <a:p>
            <a:pPr lvl="1"/>
            <a:endParaRPr lang="de-DE" dirty="0" smtClean="0">
              <a:latin typeface="Century" pitchFamily="18" charset="0"/>
            </a:endParaRPr>
          </a:p>
          <a:p>
            <a:r>
              <a:rPr lang="de-DE" dirty="0" smtClean="0">
                <a:latin typeface="Century" pitchFamily="18" charset="0"/>
              </a:rPr>
              <a:t>2013: Lunch des BMW i3</a:t>
            </a:r>
          </a:p>
          <a:p>
            <a:endParaRPr lang="en-US" dirty="0" smtClean="0"/>
          </a:p>
        </p:txBody>
      </p:sp>
      <p:pic>
        <p:nvPicPr>
          <p:cNvPr id="4" name="Picture 3" descr="2013_bm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953000"/>
            <a:ext cx="7848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Logos von BMW</a:t>
            </a:r>
            <a:endParaRPr lang="en-US" dirty="0"/>
          </a:p>
        </p:txBody>
      </p:sp>
      <p:pic>
        <p:nvPicPr>
          <p:cNvPr id="4" name="Content Placeholder 3" descr="1917_bmwlog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335336"/>
            <a:ext cx="8001000" cy="2608263"/>
          </a:xfrm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entury" pitchFamily="18" charset="0"/>
              </a:rPr>
              <a:t>Rotierender Propeller</a:t>
            </a:r>
            <a:endParaRPr lang="en-US" sz="28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PresentationFormat>Bildschirmpräsentation (4:3)</PresentationFormat>
  <Paragraphs>228</Paragraphs>
  <Slides>32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Apex</vt:lpstr>
      <vt:lpstr>BMW</vt:lpstr>
      <vt:lpstr>Gliederung</vt:lpstr>
      <vt:lpstr>Geschichte</vt:lpstr>
      <vt:lpstr>PowerPoint-Präsentation</vt:lpstr>
      <vt:lpstr>PowerPoint-Präsentation</vt:lpstr>
      <vt:lpstr>PowerPoint-Präsentation</vt:lpstr>
      <vt:lpstr>Strategie Number ONE (2007)</vt:lpstr>
      <vt:lpstr>PowerPoint-Präsentation</vt:lpstr>
      <vt:lpstr>Logos von BMW</vt:lpstr>
      <vt:lpstr>CRACKING THE CODE OF MASS CUSTOMIZATION</vt:lpstr>
      <vt:lpstr>Das „Mass Customization“ Konzept</vt:lpstr>
      <vt:lpstr>PowerPoint-Präsentation</vt:lpstr>
      <vt:lpstr>PowerPoint-Präsentation</vt:lpstr>
      <vt:lpstr>Mass Customization bei BMW</vt:lpstr>
      <vt:lpstr>Mass Customization bei BMW</vt:lpstr>
      <vt:lpstr>Mass Customization bei BMW</vt:lpstr>
      <vt:lpstr>Mass Customization bei BMW</vt:lpstr>
      <vt:lpstr>Mass Customization bei BMW</vt:lpstr>
      <vt:lpstr>Mass Customization bei BMW</vt:lpstr>
      <vt:lpstr>Mass Customization bei BMW</vt:lpstr>
      <vt:lpstr>Mass Customization bei BMW</vt:lpstr>
      <vt:lpstr>Mass Customization bei BMW</vt:lpstr>
      <vt:lpstr>Supply Chain Management</vt:lpstr>
      <vt:lpstr>Supply Chain Management</vt:lpstr>
      <vt:lpstr>PowerPoint-Präsentation</vt:lpstr>
      <vt:lpstr>BMW Heute</vt:lpstr>
      <vt:lpstr>PowerPoint-Präsentation</vt:lpstr>
      <vt:lpstr>PowerPoint-Präsentation</vt:lpstr>
      <vt:lpstr>PowerPoint-Präsentation</vt:lpstr>
      <vt:lpstr>Diskussion</vt:lpstr>
      <vt:lpstr>MASS PRODUCTION – MASS CUSTOMIZATION</vt:lpstr>
      <vt:lpstr>Vielen Dank für Ihre Aufmerksamkeit!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installhn</cp:lastModifiedBy>
  <cp:revision>93</cp:revision>
  <dcterms:created xsi:type="dcterms:W3CDTF">2015-06-01T19:15:09Z</dcterms:created>
  <dcterms:modified xsi:type="dcterms:W3CDTF">2015-06-22T14:13:48Z</dcterms:modified>
</cp:coreProperties>
</file>