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56" r:id="rId2"/>
    <p:sldId id="264" r:id="rId3"/>
    <p:sldId id="259" r:id="rId4"/>
    <p:sldId id="261" r:id="rId5"/>
    <p:sldId id="262" r:id="rId6"/>
    <p:sldId id="26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300" r:id="rId15"/>
    <p:sldId id="301" r:id="rId16"/>
    <p:sldId id="302" r:id="rId17"/>
    <p:sldId id="299" r:id="rId18"/>
    <p:sldId id="297" r:id="rId19"/>
    <p:sldId id="294" r:id="rId20"/>
    <p:sldId id="283" r:id="rId21"/>
    <p:sldId id="295" r:id="rId22"/>
    <p:sldId id="30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88" autoAdjust="0"/>
    <p:restoredTop sz="94660"/>
  </p:normalViewPr>
  <p:slideViewPr>
    <p:cSldViewPr>
      <p:cViewPr varScale="1">
        <p:scale>
          <a:sx n="107" d="100"/>
          <a:sy n="107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plotArea>
      <c:layout/>
      <c:radarChart>
        <c:radarStyle val="marker"/>
        <c:ser>
          <c:idx val="0"/>
          <c:order val="0"/>
          <c:tx>
            <c:strRef>
              <c:f>Sheet1!$B$1</c:f>
              <c:strCache>
                <c:ptCount val="1"/>
                <c:pt idx="0">
                  <c:v>USA</c:v>
                </c:pt>
              </c:strCache>
            </c:strRef>
          </c:tx>
          <c:spPr>
            <a:ln w="47625">
              <a:solidFill>
                <a:srgbClr val="4F81BD"/>
              </a:solidFill>
            </a:ln>
          </c:spPr>
          <c:cat>
            <c:strRef>
              <c:f>Sheet1!$A$2:$A$7</c:f>
              <c:strCache>
                <c:ptCount val="6"/>
                <c:pt idx="0">
                  <c:v>PDI</c:v>
                </c:pt>
                <c:pt idx="1">
                  <c:v>IDV</c:v>
                </c:pt>
                <c:pt idx="2">
                  <c:v>MAS</c:v>
                </c:pt>
                <c:pt idx="3">
                  <c:v>UAI</c:v>
                </c:pt>
                <c:pt idx="4">
                  <c:v>LTO</c:v>
                </c:pt>
                <c:pt idx="5">
                  <c:v>IND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40</c:v>
                </c:pt>
                <c:pt idx="1">
                  <c:v>91</c:v>
                </c:pt>
                <c:pt idx="2">
                  <c:v>62</c:v>
                </c:pt>
                <c:pt idx="3">
                  <c:v>46</c:v>
                </c:pt>
                <c:pt idx="4">
                  <c:v>26</c:v>
                </c:pt>
                <c:pt idx="5">
                  <c:v>68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EU</c:v>
                </c:pt>
              </c:strCache>
            </c:strRef>
          </c:tx>
          <c:spPr>
            <a:ln w="47625"/>
          </c:spPr>
          <c:cat>
            <c:strRef>
              <c:f>Sheet1!$A$2:$A$7</c:f>
              <c:strCache>
                <c:ptCount val="6"/>
                <c:pt idx="0">
                  <c:v>PDI</c:v>
                </c:pt>
                <c:pt idx="1">
                  <c:v>IDV</c:v>
                </c:pt>
                <c:pt idx="2">
                  <c:v>MAS</c:v>
                </c:pt>
                <c:pt idx="3">
                  <c:v>UAI</c:v>
                </c:pt>
                <c:pt idx="4">
                  <c:v>LTO</c:v>
                </c:pt>
                <c:pt idx="5">
                  <c:v>IND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46</c:v>
                </c:pt>
                <c:pt idx="1">
                  <c:v>67</c:v>
                </c:pt>
                <c:pt idx="2">
                  <c:v>45</c:v>
                </c:pt>
                <c:pt idx="3">
                  <c:v>70</c:v>
                </c:pt>
                <c:pt idx="4">
                  <c:v>62</c:v>
                </c:pt>
                <c:pt idx="5">
                  <c:v>49</c:v>
                </c:pt>
              </c:numCache>
            </c:numRef>
          </c:val>
        </c:ser>
        <c:axId val="64077184"/>
        <c:axId val="94897280"/>
      </c:radarChart>
      <c:catAx>
        <c:axId val="64077184"/>
        <c:scaling>
          <c:orientation val="minMax"/>
        </c:scaling>
        <c:axPos val="b"/>
        <c:majorGridlines/>
        <c:numFmt formatCode="General" sourceLinked="1"/>
        <c:tickLblPos val="nextTo"/>
        <c:spPr>
          <a:effectLst>
            <a:outerShdw blurRad="50800" dist="50800" dir="5400000" sx="145000" sy="145000" algn="ctr" rotWithShape="0">
              <a:prstClr val="black"/>
            </a:outerShdw>
          </a:effectLst>
        </c:spPr>
        <c:txPr>
          <a:bodyPr/>
          <a:lstStyle/>
          <a:p>
            <a:pPr>
              <a:defRPr sz="2000" b="1" i="0" baseline="0">
                <a:solidFill>
                  <a:schemeClr val="bg1"/>
                </a:solidFill>
              </a:defRPr>
            </a:pPr>
            <a:endParaRPr lang="de-DE"/>
          </a:p>
        </c:txPr>
        <c:crossAx val="94897280"/>
        <c:crosses val="autoZero"/>
        <c:auto val="1"/>
        <c:lblAlgn val="ctr"/>
        <c:lblOffset val="100"/>
      </c:catAx>
      <c:valAx>
        <c:axId val="94897280"/>
        <c:scaling>
          <c:orientation val="minMax"/>
        </c:scaling>
        <c:axPos val="l"/>
        <c:majorGridlines>
          <c:spPr>
            <a:ln w="12700">
              <a:solidFill>
                <a:schemeClr val="bg1">
                  <a:lumMod val="50000"/>
                  <a:lumOff val="50000"/>
                </a:schemeClr>
              </a:solidFill>
            </a:ln>
          </c:spPr>
        </c:majorGridlines>
        <c:numFmt formatCode="General" sourceLinked="1"/>
        <c:majorTickMark val="cross"/>
        <c:tickLblPos val="nextTo"/>
        <c:spPr>
          <a:ln>
            <a:solidFill>
              <a:schemeClr val="bg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2000" b="1" i="0" baseline="0">
                <a:solidFill>
                  <a:schemeClr val="bg1"/>
                </a:solidFill>
              </a:defRPr>
            </a:pPr>
            <a:endParaRPr lang="de-DE"/>
          </a:p>
        </c:txPr>
        <c:crossAx val="64077184"/>
        <c:crosses val="autoZero"/>
        <c:crossBetween val="between"/>
      </c:valAx>
    </c:plotArea>
    <c:legend>
      <c:legendPos val="r"/>
      <c:txPr>
        <a:bodyPr/>
        <a:lstStyle/>
        <a:p>
          <a:pPr>
            <a:defRPr sz="2400" b="1" i="0" baseline="0">
              <a:solidFill>
                <a:schemeClr val="bg1"/>
              </a:solidFill>
            </a:defRPr>
          </a:pPr>
          <a:endParaRPr lang="de-DE"/>
        </a:p>
      </c:txPr>
    </c:legend>
    <c:plotVisOnly val="1"/>
    <c:dispBlanksAs val="gap"/>
  </c:chart>
  <c:spPr>
    <a:solidFill>
      <a:schemeClr val="tx1"/>
    </a:solidFill>
  </c:spPr>
  <c:txPr>
    <a:bodyPr/>
    <a:lstStyle/>
    <a:p>
      <a:pPr>
        <a:defRPr sz="1800"/>
      </a:pPr>
      <a:endParaRPr lang="de-DE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plotArea>
      <c:layout>
        <c:manualLayout>
          <c:layoutTarget val="inner"/>
          <c:xMode val="edge"/>
          <c:yMode val="edge"/>
          <c:x val="9.9428641732283746E-2"/>
          <c:y val="6.558587598425196E-2"/>
          <c:w val="0.63670160761155192"/>
          <c:h val="0.7948021653543305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rgbClr val="FF2525"/>
            </a:solidFill>
          </c:spPr>
          <c:cat>
            <c:strRef>
              <c:f>Sheet1!$A$2:$A$7</c:f>
              <c:strCache>
                <c:ptCount val="6"/>
                <c:pt idx="0">
                  <c:v>PDI</c:v>
                </c:pt>
                <c:pt idx="1">
                  <c:v>IDV</c:v>
                </c:pt>
                <c:pt idx="2">
                  <c:v>MAS</c:v>
                </c:pt>
                <c:pt idx="3">
                  <c:v>UAI</c:v>
                </c:pt>
                <c:pt idx="4">
                  <c:v>LTO</c:v>
                </c:pt>
                <c:pt idx="5">
                  <c:v>IND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40</c:v>
                </c:pt>
                <c:pt idx="1">
                  <c:v>91</c:v>
                </c:pt>
                <c:pt idx="2">
                  <c:v>62</c:v>
                </c:pt>
                <c:pt idx="3">
                  <c:v>46</c:v>
                </c:pt>
                <c:pt idx="4">
                  <c:v>26</c:v>
                </c:pt>
                <c:pt idx="5">
                  <c:v>68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FINLAND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cat>
            <c:strRef>
              <c:f>Sheet1!$A$2:$A$7</c:f>
              <c:strCache>
                <c:ptCount val="6"/>
                <c:pt idx="0">
                  <c:v>PDI</c:v>
                </c:pt>
                <c:pt idx="1">
                  <c:v>IDV</c:v>
                </c:pt>
                <c:pt idx="2">
                  <c:v>MAS</c:v>
                </c:pt>
                <c:pt idx="3">
                  <c:v>UAI</c:v>
                </c:pt>
                <c:pt idx="4">
                  <c:v>LTO</c:v>
                </c:pt>
                <c:pt idx="5">
                  <c:v>IND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33</c:v>
                </c:pt>
                <c:pt idx="1">
                  <c:v>63</c:v>
                </c:pt>
                <c:pt idx="2">
                  <c:v>26</c:v>
                </c:pt>
                <c:pt idx="3">
                  <c:v>59</c:v>
                </c:pt>
                <c:pt idx="4">
                  <c:v>38</c:v>
                </c:pt>
                <c:pt idx="5">
                  <c:v>57</c:v>
                </c:pt>
              </c:numCache>
            </c:numRef>
          </c:val>
        </c:ser>
        <c:overlap val="-20"/>
        <c:axId val="94577792"/>
        <c:axId val="94579328"/>
      </c:barChart>
      <c:catAx>
        <c:axId val="9457779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n-IN"/>
            </a:pPr>
            <a:endParaRPr lang="de-DE"/>
          </a:p>
        </c:txPr>
        <c:crossAx val="94579328"/>
        <c:crosses val="autoZero"/>
        <c:auto val="1"/>
        <c:lblAlgn val="ctr"/>
        <c:lblOffset val="100"/>
      </c:catAx>
      <c:valAx>
        <c:axId val="945793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IN"/>
            </a:pPr>
            <a:endParaRPr lang="de-DE"/>
          </a:p>
        </c:txPr>
        <c:crossAx val="94577792"/>
        <c:crosses val="autoZero"/>
        <c:crossBetween val="between"/>
      </c:valAx>
    </c:plotArea>
    <c:legend>
      <c:legendPos val="r"/>
      <c:txPr>
        <a:bodyPr/>
        <a:lstStyle/>
        <a:p>
          <a:pPr>
            <a:defRPr lang="en-IN"/>
          </a:pPr>
          <a:endParaRPr lang="de-DE"/>
        </a:p>
      </c:txPr>
    </c:legend>
    <c:plotVisOnly val="1"/>
    <c:dispBlanksAs val="gap"/>
  </c:chart>
  <c:spPr>
    <a:solidFill>
      <a:schemeClr val="tx1"/>
    </a:solidFill>
  </c:spPr>
  <c:txPr>
    <a:bodyPr/>
    <a:lstStyle/>
    <a:p>
      <a:pPr>
        <a:defRPr sz="2400" b="1" i="0">
          <a:solidFill>
            <a:schemeClr val="bg1"/>
          </a:solidFill>
          <a:latin typeface="+mj-lt"/>
        </a:defRPr>
      </a:pPr>
      <a:endParaRPr lang="de-DE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18E76F-C6C0-4A0B-8971-CB0AD7E9856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6714E92-E762-4DBA-A447-58509F87E69D}">
      <dgm:prSet phldrT="[Text]"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IN" b="1" dirty="0" smtClean="0">
              <a:solidFill>
                <a:schemeClr val="tx1"/>
              </a:solidFill>
              <a:latin typeface="Cambria" pitchFamily="18" charset="0"/>
            </a:rPr>
            <a:t>1975</a:t>
          </a:r>
          <a:endParaRPr lang="en-IN" b="1" dirty="0">
            <a:solidFill>
              <a:schemeClr val="tx1"/>
            </a:solidFill>
            <a:latin typeface="Cambria" pitchFamily="18" charset="0"/>
          </a:endParaRPr>
        </a:p>
      </dgm:t>
    </dgm:pt>
    <dgm:pt modelId="{4568593F-8E10-4EA6-8062-9C69CF60074B}" type="parTrans" cxnId="{BA44D45F-70B9-4C9A-9FEC-1E56816EF830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D6AE5FFD-1452-4233-95D1-0B0C798D058F}" type="sibTrans" cxnId="{BA44D45F-70B9-4C9A-9FEC-1E56816EF830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565E9509-BC7B-4B4E-BB3F-9850C14717FF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IN" sz="1400" dirty="0" smtClean="0">
              <a:solidFill>
                <a:schemeClr val="tx1"/>
              </a:solidFill>
              <a:latin typeface="Cambria" pitchFamily="18" charset="0"/>
            </a:rPr>
            <a:t>Microsoft is founded by Bill Gates and Paul Allen.</a:t>
          </a:r>
          <a:endParaRPr lang="en-IN" sz="1400" dirty="0">
            <a:solidFill>
              <a:schemeClr val="tx1"/>
            </a:solidFill>
            <a:latin typeface="Cambria" pitchFamily="18" charset="0"/>
          </a:endParaRPr>
        </a:p>
      </dgm:t>
    </dgm:pt>
    <dgm:pt modelId="{454D5195-1921-41BE-928F-5C5F5765EDB2}" type="parTrans" cxnId="{A613D556-44F5-4740-ABBD-322C20319B21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2CA84AD1-6645-4AB3-BC80-442AA3A243CA}" type="sibTrans" cxnId="{A613D556-44F5-4740-ABBD-322C20319B21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9FD2D245-F376-408B-819B-D36A969FDD31}">
      <dgm:prSet phldrT="[Text]"/>
      <dgm:spPr>
        <a:solidFill>
          <a:schemeClr val="accent3">
            <a:lumMod val="50000"/>
          </a:schemeClr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IN" b="1" dirty="0" smtClean="0">
              <a:solidFill>
                <a:schemeClr val="tx1"/>
              </a:solidFill>
              <a:latin typeface="Cambria" pitchFamily="18" charset="0"/>
            </a:rPr>
            <a:t>1978</a:t>
          </a:r>
          <a:endParaRPr lang="en-IN" b="1" dirty="0">
            <a:solidFill>
              <a:schemeClr val="tx1"/>
            </a:solidFill>
            <a:latin typeface="Cambria" pitchFamily="18" charset="0"/>
          </a:endParaRPr>
        </a:p>
      </dgm:t>
    </dgm:pt>
    <dgm:pt modelId="{0488D7B6-52D5-4D50-A3CE-DD9D52839523}" type="parTrans" cxnId="{05C6F08E-C439-448F-8ECD-7494815132C3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3342A411-C296-49D0-8BFD-088246A0A3F9}" type="sibTrans" cxnId="{05C6F08E-C439-448F-8ECD-7494815132C3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CE23C300-4024-4B00-B864-3E7CC5AA775A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IN" sz="1400" dirty="0" smtClean="0">
              <a:solidFill>
                <a:schemeClr val="tx1"/>
              </a:solidFill>
              <a:latin typeface="Cambria" pitchFamily="18" charset="0"/>
            </a:rPr>
            <a:t>Microsoft becomes global with its first overseas office in Japan.</a:t>
          </a:r>
          <a:endParaRPr lang="en-IN" sz="1400" dirty="0">
            <a:solidFill>
              <a:schemeClr val="tx1"/>
            </a:solidFill>
            <a:latin typeface="Cambria" pitchFamily="18" charset="0"/>
          </a:endParaRPr>
        </a:p>
      </dgm:t>
    </dgm:pt>
    <dgm:pt modelId="{DBE34DF7-41F2-491A-B6BB-A30BC71CC348}" type="parTrans" cxnId="{44BCF9A6-0571-487A-9B1E-D584A1357125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755709DE-3DFD-496F-9E4A-B12510A32FEF}" type="sibTrans" cxnId="{44BCF9A6-0571-487A-9B1E-D584A1357125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F0F5D305-6F6D-4011-911D-03A17298C57E}">
      <dgm:prSet phldrT="[Text]"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IN" b="1" dirty="0" smtClean="0">
              <a:solidFill>
                <a:schemeClr val="tx1"/>
              </a:solidFill>
              <a:latin typeface="Cambria" pitchFamily="18" charset="0"/>
            </a:rPr>
            <a:t>1985</a:t>
          </a:r>
          <a:endParaRPr lang="en-IN" b="1" dirty="0">
            <a:solidFill>
              <a:schemeClr val="tx1"/>
            </a:solidFill>
            <a:latin typeface="Cambria" pitchFamily="18" charset="0"/>
          </a:endParaRPr>
        </a:p>
      </dgm:t>
    </dgm:pt>
    <dgm:pt modelId="{EA281F61-690A-4A34-B0B7-B10D2EC1F5D1}" type="parTrans" cxnId="{90B87BF2-97DC-42E1-8D53-E9027BC32D21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E883F867-4760-4D16-82CF-45A8975775EB}" type="sibTrans" cxnId="{90B87BF2-97DC-42E1-8D53-E9027BC32D21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AC1DFE9C-C1A8-4128-BA4C-56A294EE8E51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IN" sz="1400" dirty="0" smtClean="0">
              <a:solidFill>
                <a:schemeClr val="tx1"/>
              </a:solidFill>
              <a:latin typeface="Cambria" pitchFamily="18" charset="0"/>
            </a:rPr>
            <a:t>The first version of Windows OS is launched.</a:t>
          </a:r>
          <a:endParaRPr lang="en-IN" sz="1400" dirty="0">
            <a:solidFill>
              <a:schemeClr val="tx1"/>
            </a:solidFill>
            <a:latin typeface="Cambria" pitchFamily="18" charset="0"/>
          </a:endParaRPr>
        </a:p>
      </dgm:t>
    </dgm:pt>
    <dgm:pt modelId="{8668668F-A0EB-4686-898E-69B8278EEE86}" type="parTrans" cxnId="{07C63A87-46FB-4721-811F-2FCA3817BF09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65113D73-62DE-4891-894C-F485E773F72D}" type="sibTrans" cxnId="{07C63A87-46FB-4721-811F-2FCA3817BF09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908A9D3E-C3F1-4D2F-8EFF-ED39E0C94489}">
      <dgm:prSet phldrT="[Text]"/>
      <dgm:spPr>
        <a:solidFill>
          <a:schemeClr val="accent3">
            <a:lumMod val="50000"/>
          </a:schemeClr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IN" b="1" dirty="0" smtClean="0">
              <a:solidFill>
                <a:schemeClr val="tx1"/>
              </a:solidFill>
              <a:latin typeface="Cambria" pitchFamily="18" charset="0"/>
            </a:rPr>
            <a:t>1989</a:t>
          </a:r>
          <a:endParaRPr lang="en-IN" b="1" dirty="0">
            <a:solidFill>
              <a:schemeClr val="tx1"/>
            </a:solidFill>
            <a:latin typeface="Cambria" pitchFamily="18" charset="0"/>
          </a:endParaRPr>
        </a:p>
      </dgm:t>
    </dgm:pt>
    <dgm:pt modelId="{5FDA6CE7-8227-470A-A653-E83FA1D8B08D}" type="parTrans" cxnId="{71AFEEA0-07E7-40C6-8DCF-2576BCC8FB93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86B09346-21C6-43A9-8B00-D03F85E12D8D}" type="sibTrans" cxnId="{71AFEEA0-07E7-40C6-8DCF-2576BCC8FB93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C4F73304-3D24-4BFC-B9D9-B3E487B5EC26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IN" sz="1400" dirty="0" smtClean="0">
              <a:solidFill>
                <a:schemeClr val="tx1"/>
              </a:solidFill>
              <a:latin typeface="Cambria" pitchFamily="18" charset="0"/>
            </a:rPr>
            <a:t>Introduction of the earliest version of office suite.</a:t>
          </a:r>
          <a:endParaRPr lang="en-IN" sz="1400" dirty="0">
            <a:solidFill>
              <a:schemeClr val="tx1"/>
            </a:solidFill>
            <a:latin typeface="Cambria" pitchFamily="18" charset="0"/>
          </a:endParaRPr>
        </a:p>
      </dgm:t>
    </dgm:pt>
    <dgm:pt modelId="{167B899C-7DDF-42DE-8771-DD9CFD40EF9D}" type="parTrans" cxnId="{4E22E2AA-350C-4DB9-95E1-B6D9F49DBFF7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0D8761BE-F0B1-445F-AA7A-0903255ED893}" type="sibTrans" cxnId="{4E22E2AA-350C-4DB9-95E1-B6D9F49DBFF7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B9484EAE-86D4-4929-851E-502975860EB1}">
      <dgm:prSet phldrT="[Text]"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IN" b="1" dirty="0" smtClean="0">
              <a:solidFill>
                <a:schemeClr val="tx1"/>
              </a:solidFill>
              <a:latin typeface="Cambria" pitchFamily="18" charset="0"/>
            </a:rPr>
            <a:t>2000</a:t>
          </a:r>
          <a:endParaRPr lang="en-IN" b="1" dirty="0">
            <a:solidFill>
              <a:schemeClr val="tx1"/>
            </a:solidFill>
            <a:latin typeface="Cambria" pitchFamily="18" charset="0"/>
          </a:endParaRPr>
        </a:p>
      </dgm:t>
    </dgm:pt>
    <dgm:pt modelId="{848EC536-A4B4-4F44-A20A-45E7E4BC1AF0}" type="parTrans" cxnId="{60883D24-DF23-46BA-961B-0E3DE8260416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5ECD5930-25CD-4D90-8D98-812CBF4D53A0}" type="sibTrans" cxnId="{60883D24-DF23-46BA-961B-0E3DE8260416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4F29519D-16FB-4264-9771-0AA29D4B7FFC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IN" sz="1400" dirty="0" smtClean="0">
              <a:solidFill>
                <a:schemeClr val="tx1"/>
              </a:solidFill>
              <a:latin typeface="Cambria" pitchFamily="18" charset="0"/>
            </a:rPr>
            <a:t>Bill Gates steps down and Steve Ballmer named the President and CEO.</a:t>
          </a:r>
          <a:endParaRPr lang="en-IN" sz="1400" dirty="0">
            <a:solidFill>
              <a:schemeClr val="tx1"/>
            </a:solidFill>
            <a:latin typeface="Cambria" pitchFamily="18" charset="0"/>
          </a:endParaRPr>
        </a:p>
      </dgm:t>
    </dgm:pt>
    <dgm:pt modelId="{438542C6-99E6-4512-B7B3-E67AC4D25863}" type="parTrans" cxnId="{1BBBD3E6-51A2-449C-851F-ACDDDC238686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0E4DBDA3-AC14-4317-8FE8-75C62BD3235A}" type="sibTrans" cxnId="{1BBBD3E6-51A2-449C-851F-ACDDDC238686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94869904-1AAA-48D2-B555-A09D986590F9}">
      <dgm:prSet phldrT="[Text]"/>
      <dgm:spPr>
        <a:solidFill>
          <a:schemeClr val="accent3">
            <a:lumMod val="50000"/>
          </a:schemeClr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IN" b="1" dirty="0" smtClean="0">
              <a:solidFill>
                <a:schemeClr val="tx1"/>
              </a:solidFill>
              <a:latin typeface="Cambria" pitchFamily="18" charset="0"/>
            </a:rPr>
            <a:t>2001</a:t>
          </a:r>
          <a:endParaRPr lang="en-IN" b="1" dirty="0">
            <a:solidFill>
              <a:schemeClr val="tx1"/>
            </a:solidFill>
            <a:latin typeface="Cambria" pitchFamily="18" charset="0"/>
          </a:endParaRPr>
        </a:p>
      </dgm:t>
    </dgm:pt>
    <dgm:pt modelId="{2647E6BC-04DC-4B23-AA7A-F892C3C5C8E9}" type="parTrans" cxnId="{DB460DC6-14A8-41F9-BC7C-B30AA8759B03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20F6FE68-20A6-4E06-BF0D-9D55BED5DACD}" type="sibTrans" cxnId="{DB460DC6-14A8-41F9-BC7C-B30AA8759B03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5F7A1663-FEEC-4DE2-A612-AC76B9365094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IN" sz="1400" dirty="0" smtClean="0">
              <a:solidFill>
                <a:schemeClr val="tx1"/>
              </a:solidFill>
              <a:latin typeface="Cambria" pitchFamily="18" charset="0"/>
            </a:rPr>
            <a:t>Introduction of the first gaming console, Xbox.</a:t>
          </a:r>
          <a:endParaRPr lang="en-IN" sz="1400" dirty="0">
            <a:solidFill>
              <a:schemeClr val="tx1"/>
            </a:solidFill>
            <a:latin typeface="Cambria" pitchFamily="18" charset="0"/>
          </a:endParaRPr>
        </a:p>
      </dgm:t>
    </dgm:pt>
    <dgm:pt modelId="{44267E92-24E2-47B5-BD24-F596BE44C0A7}" type="parTrans" cxnId="{71FF1877-AC52-43C0-A2D4-5F2A8F487E69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9A91066D-8C58-4BCA-9F86-93F66882FD87}" type="sibTrans" cxnId="{71FF1877-AC52-43C0-A2D4-5F2A8F487E69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38048D74-6030-43B0-866B-CFB5441CCAEB}">
      <dgm:prSet phldrT="[Text]"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IN" b="1" dirty="0" smtClean="0">
              <a:solidFill>
                <a:schemeClr val="tx1"/>
              </a:solidFill>
              <a:latin typeface="Cambria" pitchFamily="18" charset="0"/>
            </a:rPr>
            <a:t>2012</a:t>
          </a:r>
          <a:endParaRPr lang="en-IN" b="1" dirty="0">
            <a:solidFill>
              <a:schemeClr val="tx1"/>
            </a:solidFill>
            <a:latin typeface="Cambria" pitchFamily="18" charset="0"/>
          </a:endParaRPr>
        </a:p>
      </dgm:t>
    </dgm:pt>
    <dgm:pt modelId="{C6568ED0-12BB-46E8-9629-46D49B3482BC}" type="parTrans" cxnId="{EE6BDA7C-7F4C-4D9B-B71D-2B2E964A11A5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D8BB1C4F-FA78-4C65-B38C-344C7E961255}" type="sibTrans" cxnId="{EE6BDA7C-7F4C-4D9B-B71D-2B2E964A11A5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981A8951-446D-41A9-8AB7-C5749042B7E7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IN" sz="1400" dirty="0" smtClean="0">
              <a:solidFill>
                <a:schemeClr val="tx1"/>
              </a:solidFill>
              <a:latin typeface="Cambria" pitchFamily="18" charset="0"/>
            </a:rPr>
            <a:t>Microsoft launches Surface.</a:t>
          </a:r>
          <a:endParaRPr lang="en-IN" sz="1400" dirty="0">
            <a:solidFill>
              <a:schemeClr val="tx1"/>
            </a:solidFill>
            <a:latin typeface="Cambria" pitchFamily="18" charset="0"/>
          </a:endParaRPr>
        </a:p>
      </dgm:t>
    </dgm:pt>
    <dgm:pt modelId="{D42BD368-0293-42F9-B36C-ED0FF5D70001}" type="parTrans" cxnId="{6F42F582-2DD8-4F09-B3C3-2C97122D4F5D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EE27C365-0840-4368-B8DE-D0E956A0300A}" type="sibTrans" cxnId="{6F42F582-2DD8-4F09-B3C3-2C97122D4F5D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AC26E69C-BF2B-4703-A2CD-3E6BE7E6511D}">
      <dgm:prSet phldrT="[Text]"/>
      <dgm:spPr>
        <a:solidFill>
          <a:schemeClr val="accent3">
            <a:lumMod val="50000"/>
          </a:schemeClr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IN" b="1" dirty="0" smtClean="0">
              <a:solidFill>
                <a:schemeClr val="tx1"/>
              </a:solidFill>
              <a:latin typeface="Cambria" pitchFamily="18" charset="0"/>
            </a:rPr>
            <a:t>2013</a:t>
          </a:r>
          <a:endParaRPr lang="en-IN" b="1" dirty="0">
            <a:solidFill>
              <a:schemeClr val="tx1"/>
            </a:solidFill>
            <a:latin typeface="Cambria" pitchFamily="18" charset="0"/>
          </a:endParaRPr>
        </a:p>
      </dgm:t>
    </dgm:pt>
    <dgm:pt modelId="{A2606DA4-7BB7-4F4A-B19F-23D072308AE9}" type="parTrans" cxnId="{B420C52F-EE86-4EB5-A9B0-25FA1B876E5D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B189E47C-F315-4CCE-A0DC-870ACA4447F1}" type="sibTrans" cxnId="{B420C52F-EE86-4EB5-A9B0-25FA1B876E5D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8FC56D9B-EEAE-44BC-826D-FB9507C875C2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IN" sz="1400" dirty="0" smtClean="0">
              <a:solidFill>
                <a:schemeClr val="tx1"/>
              </a:solidFill>
              <a:latin typeface="Cambria" pitchFamily="18" charset="0"/>
            </a:rPr>
            <a:t>Microsoft acquires Nokia’s devices and services business.</a:t>
          </a:r>
          <a:endParaRPr lang="en-IN" sz="1400" dirty="0">
            <a:solidFill>
              <a:schemeClr val="tx1"/>
            </a:solidFill>
            <a:latin typeface="Cambria" pitchFamily="18" charset="0"/>
          </a:endParaRPr>
        </a:p>
      </dgm:t>
    </dgm:pt>
    <dgm:pt modelId="{901DB5A3-92A9-481B-B5DA-6CBD226AC6AE}" type="parTrans" cxnId="{5B393171-1F31-4DC0-845D-C580B39749B1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05500538-F1A7-4107-B4B9-CA8829B86414}" type="sibTrans" cxnId="{5B393171-1F31-4DC0-845D-C580B39749B1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6185EBD1-5131-4D18-874F-6CD6701CCBE8}">
      <dgm:prSet phldrT="[Text]"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IN" b="1" dirty="0" smtClean="0">
              <a:solidFill>
                <a:schemeClr val="tx1"/>
              </a:solidFill>
              <a:latin typeface="Cambria" pitchFamily="18" charset="0"/>
            </a:rPr>
            <a:t>2014</a:t>
          </a:r>
          <a:endParaRPr lang="en-IN" b="1" dirty="0">
            <a:solidFill>
              <a:schemeClr val="tx1"/>
            </a:solidFill>
            <a:latin typeface="Cambria" pitchFamily="18" charset="0"/>
          </a:endParaRPr>
        </a:p>
      </dgm:t>
    </dgm:pt>
    <dgm:pt modelId="{FC99399D-372E-484D-AF01-A0BC008A6899}" type="parTrans" cxnId="{A37FAD2E-E6C0-4FC4-95EC-2B0865996CC8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8C4580FB-2B00-4D99-A225-BB3E8023A41D}" type="sibTrans" cxnId="{A37FAD2E-E6C0-4FC4-95EC-2B0865996CC8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FA50DA59-BC44-43E7-814C-A1DBAF985488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IN" sz="1400" dirty="0" smtClean="0">
              <a:solidFill>
                <a:schemeClr val="tx1"/>
              </a:solidFill>
              <a:latin typeface="Cambria" pitchFamily="18" charset="0"/>
            </a:rPr>
            <a:t>Steve Ballmer steps down and </a:t>
          </a:r>
          <a:r>
            <a:rPr lang="en-IN" sz="1400" dirty="0" err="1" smtClean="0">
              <a:solidFill>
                <a:schemeClr val="tx1"/>
              </a:solidFill>
              <a:latin typeface="Cambria" pitchFamily="18" charset="0"/>
            </a:rPr>
            <a:t>Satya</a:t>
          </a:r>
          <a:r>
            <a:rPr lang="en-IN" sz="1400" dirty="0" smtClean="0">
              <a:solidFill>
                <a:schemeClr val="tx1"/>
              </a:solidFill>
              <a:latin typeface="Cambria" pitchFamily="18" charset="0"/>
            </a:rPr>
            <a:t> </a:t>
          </a:r>
          <a:r>
            <a:rPr lang="en-IN" sz="1400" dirty="0" err="1" smtClean="0">
              <a:solidFill>
                <a:schemeClr val="tx1"/>
              </a:solidFill>
              <a:latin typeface="Cambria" pitchFamily="18" charset="0"/>
            </a:rPr>
            <a:t>Nadella</a:t>
          </a:r>
          <a:r>
            <a:rPr lang="en-IN" sz="1400" dirty="0" smtClean="0">
              <a:solidFill>
                <a:schemeClr val="tx1"/>
              </a:solidFill>
              <a:latin typeface="Cambria" pitchFamily="18" charset="0"/>
            </a:rPr>
            <a:t> named the CEO.</a:t>
          </a:r>
          <a:endParaRPr lang="en-IN" sz="1400" dirty="0">
            <a:solidFill>
              <a:schemeClr val="tx1"/>
            </a:solidFill>
            <a:latin typeface="Cambria" pitchFamily="18" charset="0"/>
          </a:endParaRPr>
        </a:p>
      </dgm:t>
    </dgm:pt>
    <dgm:pt modelId="{FD8C2D94-E6F5-46D4-B11E-CD28DF353114}" type="parTrans" cxnId="{758A5110-6659-4F19-BD02-21FDAF62FC34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3BC3006E-1F47-463B-8B62-9F7072C58E4D}" type="sibTrans" cxnId="{758A5110-6659-4F19-BD02-21FDAF62FC34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B678819D-2DC4-4EBE-87FF-74E3024B5CB3}" type="pres">
      <dgm:prSet presAssocID="{8A18E76F-C6C0-4A0B-8971-CB0AD7E9856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6CFD83-D4B5-4C5F-BA9D-9B6F5D306E98}" type="pres">
      <dgm:prSet presAssocID="{96714E92-E762-4DBA-A447-58509F87E69D}" presName="composite" presStyleCnt="0"/>
      <dgm:spPr/>
    </dgm:pt>
    <dgm:pt modelId="{3BCC8FA1-021C-4168-8415-DF51B428255F}" type="pres">
      <dgm:prSet presAssocID="{96714E92-E762-4DBA-A447-58509F87E69D}" presName="parentText" presStyleLbl="align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BB6B2A7-CCF7-45E9-8980-C8F575DE1B6F}" type="pres">
      <dgm:prSet presAssocID="{96714E92-E762-4DBA-A447-58509F87E69D}" presName="descendantText" presStyleLbl="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FE085CC-63F5-45AF-A680-BE00C7D5B8E2}" type="pres">
      <dgm:prSet presAssocID="{D6AE5FFD-1452-4233-95D1-0B0C798D058F}" presName="sp" presStyleCnt="0"/>
      <dgm:spPr/>
    </dgm:pt>
    <dgm:pt modelId="{F5379D30-6D5F-4F7B-B760-439091EEEBB6}" type="pres">
      <dgm:prSet presAssocID="{9FD2D245-F376-408B-819B-D36A969FDD31}" presName="composite" presStyleCnt="0"/>
      <dgm:spPr/>
    </dgm:pt>
    <dgm:pt modelId="{68E299EF-045F-44DF-BE75-BE554693742D}" type="pres">
      <dgm:prSet presAssocID="{9FD2D245-F376-408B-819B-D36A969FDD31}" presName="parentText" presStyleLbl="align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40295C5-13C7-4D43-A5B9-466A481BE012}" type="pres">
      <dgm:prSet presAssocID="{9FD2D245-F376-408B-819B-D36A969FDD31}" presName="descendantText" presStyleLbl="alignAcc1" presStyleIdx="1" presStyleCnt="9" custLinFactNeighborY="231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E24BE42-0BA8-4F96-975B-BCB0CB8A10F3}" type="pres">
      <dgm:prSet presAssocID="{3342A411-C296-49D0-8BFD-088246A0A3F9}" presName="sp" presStyleCnt="0"/>
      <dgm:spPr/>
    </dgm:pt>
    <dgm:pt modelId="{7BBADA0E-DDE5-4EE3-AD89-99C126B219C4}" type="pres">
      <dgm:prSet presAssocID="{F0F5D305-6F6D-4011-911D-03A17298C57E}" presName="composite" presStyleCnt="0"/>
      <dgm:spPr/>
    </dgm:pt>
    <dgm:pt modelId="{BF9B4A66-1D96-4D77-A883-061A3FA737C5}" type="pres">
      <dgm:prSet presAssocID="{F0F5D305-6F6D-4011-911D-03A17298C57E}" presName="parentText" presStyleLbl="align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6FD4AB7-B0E7-4084-9C6C-32A44BC8B9B2}" type="pres">
      <dgm:prSet presAssocID="{F0F5D305-6F6D-4011-911D-03A17298C57E}" presName="descendantText" presStyleLbl="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E57858-2D5D-47F9-A2AB-BF761A2C5898}" type="pres">
      <dgm:prSet presAssocID="{E883F867-4760-4D16-82CF-45A8975775EB}" presName="sp" presStyleCnt="0"/>
      <dgm:spPr/>
    </dgm:pt>
    <dgm:pt modelId="{89BB3349-630C-4366-9FB5-98BBFEF1D1A1}" type="pres">
      <dgm:prSet presAssocID="{908A9D3E-C3F1-4D2F-8EFF-ED39E0C94489}" presName="composite" presStyleCnt="0"/>
      <dgm:spPr/>
    </dgm:pt>
    <dgm:pt modelId="{31853A3B-3A07-4995-8200-705299CF30B6}" type="pres">
      <dgm:prSet presAssocID="{908A9D3E-C3F1-4D2F-8EFF-ED39E0C94489}" presName="parentText" presStyleLbl="align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C819D4E-F370-4321-8099-0E1E46F4FEFC}" type="pres">
      <dgm:prSet presAssocID="{908A9D3E-C3F1-4D2F-8EFF-ED39E0C94489}" presName="descendantText" presStyleLbl="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35F7FCD-A73B-4569-A96E-50936BA67BEE}" type="pres">
      <dgm:prSet presAssocID="{86B09346-21C6-43A9-8B00-D03F85E12D8D}" presName="sp" presStyleCnt="0"/>
      <dgm:spPr/>
    </dgm:pt>
    <dgm:pt modelId="{8A558163-04C2-4210-B42A-D5EAF4B6E5D4}" type="pres">
      <dgm:prSet presAssocID="{B9484EAE-86D4-4929-851E-502975860EB1}" presName="composite" presStyleCnt="0"/>
      <dgm:spPr/>
    </dgm:pt>
    <dgm:pt modelId="{84784DB1-3F8C-415C-A0F9-C627934CCD45}" type="pres">
      <dgm:prSet presAssocID="{B9484EAE-86D4-4929-851E-502975860EB1}" presName="parentText" presStyleLbl="align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E080379-25F3-479E-8334-E563E85983C2}" type="pres">
      <dgm:prSet presAssocID="{B9484EAE-86D4-4929-851E-502975860EB1}" presName="descendantText" presStyleLbl="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7A7C0AC-2644-4BDC-ACFE-A6F974353B47}" type="pres">
      <dgm:prSet presAssocID="{5ECD5930-25CD-4D90-8D98-812CBF4D53A0}" presName="sp" presStyleCnt="0"/>
      <dgm:spPr/>
    </dgm:pt>
    <dgm:pt modelId="{AC7F26CD-8101-46C2-8A70-843F6247B508}" type="pres">
      <dgm:prSet presAssocID="{94869904-1AAA-48D2-B555-A09D986590F9}" presName="composite" presStyleCnt="0"/>
      <dgm:spPr/>
    </dgm:pt>
    <dgm:pt modelId="{916B7F40-3BF7-4ABB-B02C-C49C1632ACBE}" type="pres">
      <dgm:prSet presAssocID="{94869904-1AAA-48D2-B555-A09D986590F9}" presName="parentText" presStyleLbl="align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5F9F81D-A22B-49E3-981D-E77DC73A96FF}" type="pres">
      <dgm:prSet presAssocID="{94869904-1AAA-48D2-B555-A09D986590F9}" presName="descendantText" presStyleLbl="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DB984CD-FBCA-4D0A-829C-08FFBE540D68}" type="pres">
      <dgm:prSet presAssocID="{20F6FE68-20A6-4E06-BF0D-9D55BED5DACD}" presName="sp" presStyleCnt="0"/>
      <dgm:spPr/>
    </dgm:pt>
    <dgm:pt modelId="{939346ED-31DC-4759-AF5A-10E64B908855}" type="pres">
      <dgm:prSet presAssocID="{38048D74-6030-43B0-866B-CFB5441CCAEB}" presName="composite" presStyleCnt="0"/>
      <dgm:spPr/>
    </dgm:pt>
    <dgm:pt modelId="{0AA6B653-C8FD-4A50-BFA8-EAADBA1F1D96}" type="pres">
      <dgm:prSet presAssocID="{38048D74-6030-43B0-866B-CFB5441CCAEB}" presName="parentText" presStyleLbl="align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E844961-263F-43D4-A642-0FD25B0D87BB}" type="pres">
      <dgm:prSet presAssocID="{38048D74-6030-43B0-866B-CFB5441CCAEB}" presName="descendantText" presStyleLbl="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AFD90E3-BBE5-4182-B63D-27B11A67DFA2}" type="pres">
      <dgm:prSet presAssocID="{D8BB1C4F-FA78-4C65-B38C-344C7E961255}" presName="sp" presStyleCnt="0"/>
      <dgm:spPr/>
    </dgm:pt>
    <dgm:pt modelId="{8A754CEF-9556-4D93-A509-3D0006DA54A9}" type="pres">
      <dgm:prSet presAssocID="{AC26E69C-BF2B-4703-A2CD-3E6BE7E6511D}" presName="composite" presStyleCnt="0"/>
      <dgm:spPr/>
    </dgm:pt>
    <dgm:pt modelId="{60971C03-3692-4543-9FA1-1E4CBADE8FB4}" type="pres">
      <dgm:prSet presAssocID="{AC26E69C-BF2B-4703-A2CD-3E6BE7E6511D}" presName="parentText" presStyleLbl="align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4639266-446B-48EF-86E4-AEAC5BE70F26}" type="pres">
      <dgm:prSet presAssocID="{AC26E69C-BF2B-4703-A2CD-3E6BE7E6511D}" presName="descendantText" presStyleLbl="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8F51D1E-E0B2-4CC7-AA8E-85E25F73E7CA}" type="pres">
      <dgm:prSet presAssocID="{B189E47C-F315-4CCE-A0DC-870ACA4447F1}" presName="sp" presStyleCnt="0"/>
      <dgm:spPr/>
    </dgm:pt>
    <dgm:pt modelId="{5756A66E-DC6C-4C87-8ECF-44530F49BEE9}" type="pres">
      <dgm:prSet presAssocID="{6185EBD1-5131-4D18-874F-6CD6701CCBE8}" presName="composite" presStyleCnt="0"/>
      <dgm:spPr/>
    </dgm:pt>
    <dgm:pt modelId="{85FFDAA7-132F-4D53-8307-40213BA1B6E8}" type="pres">
      <dgm:prSet presAssocID="{6185EBD1-5131-4D18-874F-6CD6701CCBE8}" presName="parentText" presStyleLbl="align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A417DE4-4FC4-4EE1-A651-1C2B00ABAC35}" type="pres">
      <dgm:prSet presAssocID="{6185EBD1-5131-4D18-874F-6CD6701CCBE8}" presName="descendantText" presStyleLbl="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ABD197F-E2BA-41DE-B12E-CAD0FDB7B2A2}" type="presOf" srcId="{AC26E69C-BF2B-4703-A2CD-3E6BE7E6511D}" destId="{60971C03-3692-4543-9FA1-1E4CBADE8FB4}" srcOrd="0" destOrd="0" presId="urn:microsoft.com/office/officeart/2005/8/layout/chevron2"/>
    <dgm:cxn modelId="{44BCF9A6-0571-487A-9B1E-D584A1357125}" srcId="{9FD2D245-F376-408B-819B-D36A969FDD31}" destId="{CE23C300-4024-4B00-B864-3E7CC5AA775A}" srcOrd="0" destOrd="0" parTransId="{DBE34DF7-41F2-491A-B6BB-A30BC71CC348}" sibTransId="{755709DE-3DFD-496F-9E4A-B12510A32FEF}"/>
    <dgm:cxn modelId="{BDF3B0DB-9A6B-4753-B4E9-F9B0F41B1440}" type="presOf" srcId="{8A18E76F-C6C0-4A0B-8971-CB0AD7E98563}" destId="{B678819D-2DC4-4EBE-87FF-74E3024B5CB3}" srcOrd="0" destOrd="0" presId="urn:microsoft.com/office/officeart/2005/8/layout/chevron2"/>
    <dgm:cxn modelId="{E4E286C3-254C-473B-9339-AD322E2E8030}" type="presOf" srcId="{CE23C300-4024-4B00-B864-3E7CC5AA775A}" destId="{F40295C5-13C7-4D43-A5B9-466A481BE012}" srcOrd="0" destOrd="0" presId="urn:microsoft.com/office/officeart/2005/8/layout/chevron2"/>
    <dgm:cxn modelId="{4E22E2AA-350C-4DB9-95E1-B6D9F49DBFF7}" srcId="{908A9D3E-C3F1-4D2F-8EFF-ED39E0C94489}" destId="{C4F73304-3D24-4BFC-B9D9-B3E487B5EC26}" srcOrd="0" destOrd="0" parTransId="{167B899C-7DDF-42DE-8771-DD9CFD40EF9D}" sibTransId="{0D8761BE-F0B1-445F-AA7A-0903255ED893}"/>
    <dgm:cxn modelId="{58C88D99-40E0-4E6B-8232-45B6C2897BA5}" type="presOf" srcId="{5F7A1663-FEEC-4DE2-A612-AC76B9365094}" destId="{05F9F81D-A22B-49E3-981D-E77DC73A96FF}" srcOrd="0" destOrd="0" presId="urn:microsoft.com/office/officeart/2005/8/layout/chevron2"/>
    <dgm:cxn modelId="{07C63A87-46FB-4721-811F-2FCA3817BF09}" srcId="{F0F5D305-6F6D-4011-911D-03A17298C57E}" destId="{AC1DFE9C-C1A8-4128-BA4C-56A294EE8E51}" srcOrd="0" destOrd="0" parTransId="{8668668F-A0EB-4686-898E-69B8278EEE86}" sibTransId="{65113D73-62DE-4891-894C-F485E773F72D}"/>
    <dgm:cxn modelId="{A62E239E-E7AE-4239-A0CE-08935115831F}" type="presOf" srcId="{AC1DFE9C-C1A8-4128-BA4C-56A294EE8E51}" destId="{B6FD4AB7-B0E7-4084-9C6C-32A44BC8B9B2}" srcOrd="0" destOrd="0" presId="urn:microsoft.com/office/officeart/2005/8/layout/chevron2"/>
    <dgm:cxn modelId="{835E18A8-DE8C-43B2-B512-FEEEDC9B2E08}" type="presOf" srcId="{C4F73304-3D24-4BFC-B9D9-B3E487B5EC26}" destId="{7C819D4E-F370-4321-8099-0E1E46F4FEFC}" srcOrd="0" destOrd="0" presId="urn:microsoft.com/office/officeart/2005/8/layout/chevron2"/>
    <dgm:cxn modelId="{B420C52F-EE86-4EB5-A9B0-25FA1B876E5D}" srcId="{8A18E76F-C6C0-4A0B-8971-CB0AD7E98563}" destId="{AC26E69C-BF2B-4703-A2CD-3E6BE7E6511D}" srcOrd="7" destOrd="0" parTransId="{A2606DA4-7BB7-4F4A-B19F-23D072308AE9}" sibTransId="{B189E47C-F315-4CCE-A0DC-870ACA4447F1}"/>
    <dgm:cxn modelId="{1BBBD3E6-51A2-449C-851F-ACDDDC238686}" srcId="{B9484EAE-86D4-4929-851E-502975860EB1}" destId="{4F29519D-16FB-4264-9771-0AA29D4B7FFC}" srcOrd="0" destOrd="0" parTransId="{438542C6-99E6-4512-B7B3-E67AC4D25863}" sibTransId="{0E4DBDA3-AC14-4317-8FE8-75C62BD3235A}"/>
    <dgm:cxn modelId="{05C6F08E-C439-448F-8ECD-7494815132C3}" srcId="{8A18E76F-C6C0-4A0B-8971-CB0AD7E98563}" destId="{9FD2D245-F376-408B-819B-D36A969FDD31}" srcOrd="1" destOrd="0" parTransId="{0488D7B6-52D5-4D50-A3CE-DD9D52839523}" sibTransId="{3342A411-C296-49D0-8BFD-088246A0A3F9}"/>
    <dgm:cxn modelId="{A26E2531-7336-4BB3-BA31-20CA4F516BB1}" type="presOf" srcId="{F0F5D305-6F6D-4011-911D-03A17298C57E}" destId="{BF9B4A66-1D96-4D77-A883-061A3FA737C5}" srcOrd="0" destOrd="0" presId="urn:microsoft.com/office/officeart/2005/8/layout/chevron2"/>
    <dgm:cxn modelId="{6F42F582-2DD8-4F09-B3C3-2C97122D4F5D}" srcId="{38048D74-6030-43B0-866B-CFB5441CCAEB}" destId="{981A8951-446D-41A9-8AB7-C5749042B7E7}" srcOrd="0" destOrd="0" parTransId="{D42BD368-0293-42F9-B36C-ED0FF5D70001}" sibTransId="{EE27C365-0840-4368-B8DE-D0E956A0300A}"/>
    <dgm:cxn modelId="{71FF1877-AC52-43C0-A2D4-5F2A8F487E69}" srcId="{94869904-1AAA-48D2-B555-A09D986590F9}" destId="{5F7A1663-FEEC-4DE2-A612-AC76B9365094}" srcOrd="0" destOrd="0" parTransId="{44267E92-24E2-47B5-BD24-F596BE44C0A7}" sibTransId="{9A91066D-8C58-4BCA-9F86-93F66882FD87}"/>
    <dgm:cxn modelId="{B2BF18C7-19EE-42D7-8C1D-A3C121F44260}" type="presOf" srcId="{908A9D3E-C3F1-4D2F-8EFF-ED39E0C94489}" destId="{31853A3B-3A07-4995-8200-705299CF30B6}" srcOrd="0" destOrd="0" presId="urn:microsoft.com/office/officeart/2005/8/layout/chevron2"/>
    <dgm:cxn modelId="{5B393171-1F31-4DC0-845D-C580B39749B1}" srcId="{AC26E69C-BF2B-4703-A2CD-3E6BE7E6511D}" destId="{8FC56D9B-EEAE-44BC-826D-FB9507C875C2}" srcOrd="0" destOrd="0" parTransId="{901DB5A3-92A9-481B-B5DA-6CBD226AC6AE}" sibTransId="{05500538-F1A7-4107-B4B9-CA8829B86414}"/>
    <dgm:cxn modelId="{C5E11BDE-D296-4348-B71B-E4BDB7234F3C}" type="presOf" srcId="{6185EBD1-5131-4D18-874F-6CD6701CCBE8}" destId="{85FFDAA7-132F-4D53-8307-40213BA1B6E8}" srcOrd="0" destOrd="0" presId="urn:microsoft.com/office/officeart/2005/8/layout/chevron2"/>
    <dgm:cxn modelId="{758A5110-6659-4F19-BD02-21FDAF62FC34}" srcId="{6185EBD1-5131-4D18-874F-6CD6701CCBE8}" destId="{FA50DA59-BC44-43E7-814C-A1DBAF985488}" srcOrd="0" destOrd="0" parTransId="{FD8C2D94-E6F5-46D4-B11E-CD28DF353114}" sibTransId="{3BC3006E-1F47-463B-8B62-9F7072C58E4D}"/>
    <dgm:cxn modelId="{F954E2C5-69AE-4859-B316-1811E2BC4832}" type="presOf" srcId="{565E9509-BC7B-4B4E-BB3F-9850C14717FF}" destId="{BBB6B2A7-CCF7-45E9-8980-C8F575DE1B6F}" srcOrd="0" destOrd="0" presId="urn:microsoft.com/office/officeart/2005/8/layout/chevron2"/>
    <dgm:cxn modelId="{60883D24-DF23-46BA-961B-0E3DE8260416}" srcId="{8A18E76F-C6C0-4A0B-8971-CB0AD7E98563}" destId="{B9484EAE-86D4-4929-851E-502975860EB1}" srcOrd="4" destOrd="0" parTransId="{848EC536-A4B4-4F44-A20A-45E7E4BC1AF0}" sibTransId="{5ECD5930-25CD-4D90-8D98-812CBF4D53A0}"/>
    <dgm:cxn modelId="{A64D9E0D-F525-46CA-98CD-C538E149EDD9}" type="presOf" srcId="{4F29519D-16FB-4264-9771-0AA29D4B7FFC}" destId="{9E080379-25F3-479E-8334-E563E85983C2}" srcOrd="0" destOrd="0" presId="urn:microsoft.com/office/officeart/2005/8/layout/chevron2"/>
    <dgm:cxn modelId="{5C28040D-7AFB-4EFA-A599-735E2843B580}" type="presOf" srcId="{94869904-1AAA-48D2-B555-A09D986590F9}" destId="{916B7F40-3BF7-4ABB-B02C-C49C1632ACBE}" srcOrd="0" destOrd="0" presId="urn:microsoft.com/office/officeart/2005/8/layout/chevron2"/>
    <dgm:cxn modelId="{540C039A-3A63-4A24-B1C5-39568F72D20D}" type="presOf" srcId="{B9484EAE-86D4-4929-851E-502975860EB1}" destId="{84784DB1-3F8C-415C-A0F9-C627934CCD45}" srcOrd="0" destOrd="0" presId="urn:microsoft.com/office/officeart/2005/8/layout/chevron2"/>
    <dgm:cxn modelId="{A37FAD2E-E6C0-4FC4-95EC-2B0865996CC8}" srcId="{8A18E76F-C6C0-4A0B-8971-CB0AD7E98563}" destId="{6185EBD1-5131-4D18-874F-6CD6701CCBE8}" srcOrd="8" destOrd="0" parTransId="{FC99399D-372E-484D-AF01-A0BC008A6899}" sibTransId="{8C4580FB-2B00-4D99-A225-BB3E8023A41D}"/>
    <dgm:cxn modelId="{955BA66A-2032-49C6-B28D-7C78A205ECD7}" type="presOf" srcId="{981A8951-446D-41A9-8AB7-C5749042B7E7}" destId="{BE844961-263F-43D4-A642-0FD25B0D87BB}" srcOrd="0" destOrd="0" presId="urn:microsoft.com/office/officeart/2005/8/layout/chevron2"/>
    <dgm:cxn modelId="{DB460DC6-14A8-41F9-BC7C-B30AA8759B03}" srcId="{8A18E76F-C6C0-4A0B-8971-CB0AD7E98563}" destId="{94869904-1AAA-48D2-B555-A09D986590F9}" srcOrd="5" destOrd="0" parTransId="{2647E6BC-04DC-4B23-AA7A-F892C3C5C8E9}" sibTransId="{20F6FE68-20A6-4E06-BF0D-9D55BED5DACD}"/>
    <dgm:cxn modelId="{A613D556-44F5-4740-ABBD-322C20319B21}" srcId="{96714E92-E762-4DBA-A447-58509F87E69D}" destId="{565E9509-BC7B-4B4E-BB3F-9850C14717FF}" srcOrd="0" destOrd="0" parTransId="{454D5195-1921-41BE-928F-5C5F5765EDB2}" sibTransId="{2CA84AD1-6645-4AB3-BC80-442AA3A243CA}"/>
    <dgm:cxn modelId="{EE6BDA7C-7F4C-4D9B-B71D-2B2E964A11A5}" srcId="{8A18E76F-C6C0-4A0B-8971-CB0AD7E98563}" destId="{38048D74-6030-43B0-866B-CFB5441CCAEB}" srcOrd="6" destOrd="0" parTransId="{C6568ED0-12BB-46E8-9629-46D49B3482BC}" sibTransId="{D8BB1C4F-FA78-4C65-B38C-344C7E961255}"/>
    <dgm:cxn modelId="{56BB5290-845F-42F5-BD88-8308F3982D56}" type="presOf" srcId="{FA50DA59-BC44-43E7-814C-A1DBAF985488}" destId="{CA417DE4-4FC4-4EE1-A651-1C2B00ABAC35}" srcOrd="0" destOrd="0" presId="urn:microsoft.com/office/officeart/2005/8/layout/chevron2"/>
    <dgm:cxn modelId="{EE0B49AF-6FE3-4B3B-B1EF-A8D7C39C12D6}" type="presOf" srcId="{38048D74-6030-43B0-866B-CFB5441CCAEB}" destId="{0AA6B653-C8FD-4A50-BFA8-EAADBA1F1D96}" srcOrd="0" destOrd="0" presId="urn:microsoft.com/office/officeart/2005/8/layout/chevron2"/>
    <dgm:cxn modelId="{0E91BAA1-14F1-48B0-81A9-2642912E90EE}" type="presOf" srcId="{9FD2D245-F376-408B-819B-D36A969FDD31}" destId="{68E299EF-045F-44DF-BE75-BE554693742D}" srcOrd="0" destOrd="0" presId="urn:microsoft.com/office/officeart/2005/8/layout/chevron2"/>
    <dgm:cxn modelId="{71AFEEA0-07E7-40C6-8DCF-2576BCC8FB93}" srcId="{8A18E76F-C6C0-4A0B-8971-CB0AD7E98563}" destId="{908A9D3E-C3F1-4D2F-8EFF-ED39E0C94489}" srcOrd="3" destOrd="0" parTransId="{5FDA6CE7-8227-470A-A653-E83FA1D8B08D}" sibTransId="{86B09346-21C6-43A9-8B00-D03F85E12D8D}"/>
    <dgm:cxn modelId="{ABD82027-62DC-49EB-B983-1F4565EB8B24}" type="presOf" srcId="{8FC56D9B-EEAE-44BC-826D-FB9507C875C2}" destId="{94639266-446B-48EF-86E4-AEAC5BE70F26}" srcOrd="0" destOrd="0" presId="urn:microsoft.com/office/officeart/2005/8/layout/chevron2"/>
    <dgm:cxn modelId="{90B87BF2-97DC-42E1-8D53-E9027BC32D21}" srcId="{8A18E76F-C6C0-4A0B-8971-CB0AD7E98563}" destId="{F0F5D305-6F6D-4011-911D-03A17298C57E}" srcOrd="2" destOrd="0" parTransId="{EA281F61-690A-4A34-B0B7-B10D2EC1F5D1}" sibTransId="{E883F867-4760-4D16-82CF-45A8975775EB}"/>
    <dgm:cxn modelId="{D34D528C-806D-48CC-AE43-7589A27430DD}" type="presOf" srcId="{96714E92-E762-4DBA-A447-58509F87E69D}" destId="{3BCC8FA1-021C-4168-8415-DF51B428255F}" srcOrd="0" destOrd="0" presId="urn:microsoft.com/office/officeart/2005/8/layout/chevron2"/>
    <dgm:cxn modelId="{BA44D45F-70B9-4C9A-9FEC-1E56816EF830}" srcId="{8A18E76F-C6C0-4A0B-8971-CB0AD7E98563}" destId="{96714E92-E762-4DBA-A447-58509F87E69D}" srcOrd="0" destOrd="0" parTransId="{4568593F-8E10-4EA6-8062-9C69CF60074B}" sibTransId="{D6AE5FFD-1452-4233-95D1-0B0C798D058F}"/>
    <dgm:cxn modelId="{C043B040-F461-4F54-982E-7B370DA1B6CD}" type="presParOf" srcId="{B678819D-2DC4-4EBE-87FF-74E3024B5CB3}" destId="{BC6CFD83-D4B5-4C5F-BA9D-9B6F5D306E98}" srcOrd="0" destOrd="0" presId="urn:microsoft.com/office/officeart/2005/8/layout/chevron2"/>
    <dgm:cxn modelId="{259AF55A-C8D0-4A57-B0E1-6ED329439EE4}" type="presParOf" srcId="{BC6CFD83-D4B5-4C5F-BA9D-9B6F5D306E98}" destId="{3BCC8FA1-021C-4168-8415-DF51B428255F}" srcOrd="0" destOrd="0" presId="urn:microsoft.com/office/officeart/2005/8/layout/chevron2"/>
    <dgm:cxn modelId="{656007B8-BC3A-44B5-9D3E-18EBF1E0C4FE}" type="presParOf" srcId="{BC6CFD83-D4B5-4C5F-BA9D-9B6F5D306E98}" destId="{BBB6B2A7-CCF7-45E9-8980-C8F575DE1B6F}" srcOrd="1" destOrd="0" presId="urn:microsoft.com/office/officeart/2005/8/layout/chevron2"/>
    <dgm:cxn modelId="{7FFA48ED-4B0E-4D89-9531-0A6117168F0A}" type="presParOf" srcId="{B678819D-2DC4-4EBE-87FF-74E3024B5CB3}" destId="{9FE085CC-63F5-45AF-A680-BE00C7D5B8E2}" srcOrd="1" destOrd="0" presId="urn:microsoft.com/office/officeart/2005/8/layout/chevron2"/>
    <dgm:cxn modelId="{D626A930-792F-4B9D-BBE2-07C63E66C9E6}" type="presParOf" srcId="{B678819D-2DC4-4EBE-87FF-74E3024B5CB3}" destId="{F5379D30-6D5F-4F7B-B760-439091EEEBB6}" srcOrd="2" destOrd="0" presId="urn:microsoft.com/office/officeart/2005/8/layout/chevron2"/>
    <dgm:cxn modelId="{43FEEC4D-FE21-49EC-B640-B9AB61A7870D}" type="presParOf" srcId="{F5379D30-6D5F-4F7B-B760-439091EEEBB6}" destId="{68E299EF-045F-44DF-BE75-BE554693742D}" srcOrd="0" destOrd="0" presId="urn:microsoft.com/office/officeart/2005/8/layout/chevron2"/>
    <dgm:cxn modelId="{5A64202E-B2C3-4F9F-87BD-37ECC28CE8EC}" type="presParOf" srcId="{F5379D30-6D5F-4F7B-B760-439091EEEBB6}" destId="{F40295C5-13C7-4D43-A5B9-466A481BE012}" srcOrd="1" destOrd="0" presId="urn:microsoft.com/office/officeart/2005/8/layout/chevron2"/>
    <dgm:cxn modelId="{B2DB2304-92EC-4C7B-89B5-5C10407CF536}" type="presParOf" srcId="{B678819D-2DC4-4EBE-87FF-74E3024B5CB3}" destId="{EE24BE42-0BA8-4F96-975B-BCB0CB8A10F3}" srcOrd="3" destOrd="0" presId="urn:microsoft.com/office/officeart/2005/8/layout/chevron2"/>
    <dgm:cxn modelId="{B2E590C7-F80E-4350-8C36-CCB249F0EDEA}" type="presParOf" srcId="{B678819D-2DC4-4EBE-87FF-74E3024B5CB3}" destId="{7BBADA0E-DDE5-4EE3-AD89-99C126B219C4}" srcOrd="4" destOrd="0" presId="urn:microsoft.com/office/officeart/2005/8/layout/chevron2"/>
    <dgm:cxn modelId="{51293CDA-64FF-49A6-9107-D7F07A53075A}" type="presParOf" srcId="{7BBADA0E-DDE5-4EE3-AD89-99C126B219C4}" destId="{BF9B4A66-1D96-4D77-A883-061A3FA737C5}" srcOrd="0" destOrd="0" presId="urn:microsoft.com/office/officeart/2005/8/layout/chevron2"/>
    <dgm:cxn modelId="{4D67231F-FDAD-4833-BB8D-601FC672E0B9}" type="presParOf" srcId="{7BBADA0E-DDE5-4EE3-AD89-99C126B219C4}" destId="{B6FD4AB7-B0E7-4084-9C6C-32A44BC8B9B2}" srcOrd="1" destOrd="0" presId="urn:microsoft.com/office/officeart/2005/8/layout/chevron2"/>
    <dgm:cxn modelId="{BF35210C-6905-4C2E-A3A0-F52A5D33CB99}" type="presParOf" srcId="{B678819D-2DC4-4EBE-87FF-74E3024B5CB3}" destId="{E6E57858-2D5D-47F9-A2AB-BF761A2C5898}" srcOrd="5" destOrd="0" presId="urn:microsoft.com/office/officeart/2005/8/layout/chevron2"/>
    <dgm:cxn modelId="{C33DA218-848D-4977-A260-4E507D943097}" type="presParOf" srcId="{B678819D-2DC4-4EBE-87FF-74E3024B5CB3}" destId="{89BB3349-630C-4366-9FB5-98BBFEF1D1A1}" srcOrd="6" destOrd="0" presId="urn:microsoft.com/office/officeart/2005/8/layout/chevron2"/>
    <dgm:cxn modelId="{E9FA36EA-5514-4FB7-97FA-2D3C08BE937D}" type="presParOf" srcId="{89BB3349-630C-4366-9FB5-98BBFEF1D1A1}" destId="{31853A3B-3A07-4995-8200-705299CF30B6}" srcOrd="0" destOrd="0" presId="urn:microsoft.com/office/officeart/2005/8/layout/chevron2"/>
    <dgm:cxn modelId="{76F9A934-274B-4CAF-8A51-68A5D55143E1}" type="presParOf" srcId="{89BB3349-630C-4366-9FB5-98BBFEF1D1A1}" destId="{7C819D4E-F370-4321-8099-0E1E46F4FEFC}" srcOrd="1" destOrd="0" presId="urn:microsoft.com/office/officeart/2005/8/layout/chevron2"/>
    <dgm:cxn modelId="{75225091-101A-4BC4-883F-511E961BBFC3}" type="presParOf" srcId="{B678819D-2DC4-4EBE-87FF-74E3024B5CB3}" destId="{B35F7FCD-A73B-4569-A96E-50936BA67BEE}" srcOrd="7" destOrd="0" presId="urn:microsoft.com/office/officeart/2005/8/layout/chevron2"/>
    <dgm:cxn modelId="{4486CE29-17B1-4797-B908-D213F5ECDD47}" type="presParOf" srcId="{B678819D-2DC4-4EBE-87FF-74E3024B5CB3}" destId="{8A558163-04C2-4210-B42A-D5EAF4B6E5D4}" srcOrd="8" destOrd="0" presId="urn:microsoft.com/office/officeart/2005/8/layout/chevron2"/>
    <dgm:cxn modelId="{9CAD4C58-6A5C-4086-83AC-16D5978E1D28}" type="presParOf" srcId="{8A558163-04C2-4210-B42A-D5EAF4B6E5D4}" destId="{84784DB1-3F8C-415C-A0F9-C627934CCD45}" srcOrd="0" destOrd="0" presId="urn:microsoft.com/office/officeart/2005/8/layout/chevron2"/>
    <dgm:cxn modelId="{8FF279F9-1C64-4DCD-95FE-05CE659B5169}" type="presParOf" srcId="{8A558163-04C2-4210-B42A-D5EAF4B6E5D4}" destId="{9E080379-25F3-479E-8334-E563E85983C2}" srcOrd="1" destOrd="0" presId="urn:microsoft.com/office/officeart/2005/8/layout/chevron2"/>
    <dgm:cxn modelId="{7FCCD139-A3BD-4521-8CEA-117F7A0781EB}" type="presParOf" srcId="{B678819D-2DC4-4EBE-87FF-74E3024B5CB3}" destId="{A7A7C0AC-2644-4BDC-ACFE-A6F974353B47}" srcOrd="9" destOrd="0" presId="urn:microsoft.com/office/officeart/2005/8/layout/chevron2"/>
    <dgm:cxn modelId="{DDAFB85C-9834-48E6-9247-A5C85B262AF9}" type="presParOf" srcId="{B678819D-2DC4-4EBE-87FF-74E3024B5CB3}" destId="{AC7F26CD-8101-46C2-8A70-843F6247B508}" srcOrd="10" destOrd="0" presId="urn:microsoft.com/office/officeart/2005/8/layout/chevron2"/>
    <dgm:cxn modelId="{CDFCE600-C572-43D0-A9E2-7B445747E6AF}" type="presParOf" srcId="{AC7F26CD-8101-46C2-8A70-843F6247B508}" destId="{916B7F40-3BF7-4ABB-B02C-C49C1632ACBE}" srcOrd="0" destOrd="0" presId="urn:microsoft.com/office/officeart/2005/8/layout/chevron2"/>
    <dgm:cxn modelId="{AF7395FD-8A06-46E4-A0AD-CAEEC476042A}" type="presParOf" srcId="{AC7F26CD-8101-46C2-8A70-843F6247B508}" destId="{05F9F81D-A22B-49E3-981D-E77DC73A96FF}" srcOrd="1" destOrd="0" presId="urn:microsoft.com/office/officeart/2005/8/layout/chevron2"/>
    <dgm:cxn modelId="{6A131A98-11EC-4975-A893-519DFC9A157E}" type="presParOf" srcId="{B678819D-2DC4-4EBE-87FF-74E3024B5CB3}" destId="{CDB984CD-FBCA-4D0A-829C-08FFBE540D68}" srcOrd="11" destOrd="0" presId="urn:microsoft.com/office/officeart/2005/8/layout/chevron2"/>
    <dgm:cxn modelId="{BDAA44BF-52EF-410F-8125-1324EA008F86}" type="presParOf" srcId="{B678819D-2DC4-4EBE-87FF-74E3024B5CB3}" destId="{939346ED-31DC-4759-AF5A-10E64B908855}" srcOrd="12" destOrd="0" presId="urn:microsoft.com/office/officeart/2005/8/layout/chevron2"/>
    <dgm:cxn modelId="{F4770F6A-AF71-4DB3-9D20-FBDACCB43BD4}" type="presParOf" srcId="{939346ED-31DC-4759-AF5A-10E64B908855}" destId="{0AA6B653-C8FD-4A50-BFA8-EAADBA1F1D96}" srcOrd="0" destOrd="0" presId="urn:microsoft.com/office/officeart/2005/8/layout/chevron2"/>
    <dgm:cxn modelId="{A85E4384-38F2-4F26-8670-39F23DBEE192}" type="presParOf" srcId="{939346ED-31DC-4759-AF5A-10E64B908855}" destId="{BE844961-263F-43D4-A642-0FD25B0D87BB}" srcOrd="1" destOrd="0" presId="urn:microsoft.com/office/officeart/2005/8/layout/chevron2"/>
    <dgm:cxn modelId="{48610329-77EF-4FEE-A14F-EA3F73D54F4E}" type="presParOf" srcId="{B678819D-2DC4-4EBE-87FF-74E3024B5CB3}" destId="{DAFD90E3-BBE5-4182-B63D-27B11A67DFA2}" srcOrd="13" destOrd="0" presId="urn:microsoft.com/office/officeart/2005/8/layout/chevron2"/>
    <dgm:cxn modelId="{1E76F8C3-F759-4925-A63F-343D0A3DFBCE}" type="presParOf" srcId="{B678819D-2DC4-4EBE-87FF-74E3024B5CB3}" destId="{8A754CEF-9556-4D93-A509-3D0006DA54A9}" srcOrd="14" destOrd="0" presId="urn:microsoft.com/office/officeart/2005/8/layout/chevron2"/>
    <dgm:cxn modelId="{685CA9DE-6DC9-42A9-8AFF-AA6EB5848AC4}" type="presParOf" srcId="{8A754CEF-9556-4D93-A509-3D0006DA54A9}" destId="{60971C03-3692-4543-9FA1-1E4CBADE8FB4}" srcOrd="0" destOrd="0" presId="urn:microsoft.com/office/officeart/2005/8/layout/chevron2"/>
    <dgm:cxn modelId="{C5672D16-63C8-4B6E-BBCF-00B965AA349C}" type="presParOf" srcId="{8A754CEF-9556-4D93-A509-3D0006DA54A9}" destId="{94639266-446B-48EF-86E4-AEAC5BE70F26}" srcOrd="1" destOrd="0" presId="urn:microsoft.com/office/officeart/2005/8/layout/chevron2"/>
    <dgm:cxn modelId="{71FE3010-A032-4EDE-8F18-8F5B24D57009}" type="presParOf" srcId="{B678819D-2DC4-4EBE-87FF-74E3024B5CB3}" destId="{58F51D1E-E0B2-4CC7-AA8E-85E25F73E7CA}" srcOrd="15" destOrd="0" presId="urn:microsoft.com/office/officeart/2005/8/layout/chevron2"/>
    <dgm:cxn modelId="{FAA76F6B-A656-46A5-9081-EF6137AFE4EA}" type="presParOf" srcId="{B678819D-2DC4-4EBE-87FF-74E3024B5CB3}" destId="{5756A66E-DC6C-4C87-8ECF-44530F49BEE9}" srcOrd="16" destOrd="0" presId="urn:microsoft.com/office/officeart/2005/8/layout/chevron2"/>
    <dgm:cxn modelId="{7B41503C-F8C3-43FC-8216-2FCB65B8F304}" type="presParOf" srcId="{5756A66E-DC6C-4C87-8ECF-44530F49BEE9}" destId="{85FFDAA7-132F-4D53-8307-40213BA1B6E8}" srcOrd="0" destOrd="0" presId="urn:microsoft.com/office/officeart/2005/8/layout/chevron2"/>
    <dgm:cxn modelId="{2C240587-5C4A-464C-B04C-18681FF2574F}" type="presParOf" srcId="{5756A66E-DC6C-4C87-8ECF-44530F49BEE9}" destId="{CA417DE4-4FC4-4EE1-A651-1C2B00ABAC35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18E76F-C6C0-4A0B-8971-CB0AD7E9856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6714E92-E762-4DBA-A447-58509F87E69D}">
      <dgm:prSet phldrT="[Text]"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IN" b="1" dirty="0" smtClean="0">
              <a:solidFill>
                <a:schemeClr val="tx1"/>
              </a:solidFill>
              <a:latin typeface="Cambria" pitchFamily="18" charset="0"/>
            </a:rPr>
            <a:t>1871</a:t>
          </a:r>
          <a:endParaRPr lang="en-IN" b="1" dirty="0">
            <a:solidFill>
              <a:schemeClr val="tx1"/>
            </a:solidFill>
            <a:latin typeface="Cambria" pitchFamily="18" charset="0"/>
          </a:endParaRPr>
        </a:p>
      </dgm:t>
    </dgm:pt>
    <dgm:pt modelId="{4568593F-8E10-4EA6-8062-9C69CF60074B}" type="parTrans" cxnId="{BA44D45F-70B9-4C9A-9FEC-1E56816EF830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D6AE5FFD-1452-4233-95D1-0B0C798D058F}" type="sibTrans" cxnId="{BA44D45F-70B9-4C9A-9FEC-1E56816EF830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565E9509-BC7B-4B4E-BB3F-9850C14717FF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IN" sz="1400" dirty="0" smtClean="0">
              <a:solidFill>
                <a:schemeClr val="tx1"/>
              </a:solidFill>
              <a:latin typeface="Cambria" pitchFamily="18" charset="0"/>
              <a:cs typeface="Arial" pitchFamily="34" charset="0"/>
            </a:rPr>
            <a:t>Nokia founded by Fredrik </a:t>
          </a:r>
          <a:r>
            <a:rPr lang="en-IN" sz="1400" dirty="0" err="1" smtClean="0">
              <a:solidFill>
                <a:schemeClr val="tx1"/>
              </a:solidFill>
              <a:latin typeface="Cambria" pitchFamily="18" charset="0"/>
              <a:cs typeface="Arial" pitchFamily="34" charset="0"/>
            </a:rPr>
            <a:t>Idestam</a:t>
          </a:r>
          <a:r>
            <a:rPr lang="en-IN" sz="1400" dirty="0" smtClean="0">
              <a:solidFill>
                <a:schemeClr val="tx1"/>
              </a:solidFill>
              <a:latin typeface="Cambria" pitchFamily="18" charset="0"/>
              <a:cs typeface="Arial" pitchFamily="34" charset="0"/>
            </a:rPr>
            <a:t> as a wood-pulp mill.</a:t>
          </a:r>
          <a:endParaRPr lang="en-IN" sz="1400" dirty="0">
            <a:solidFill>
              <a:schemeClr val="tx1"/>
            </a:solidFill>
            <a:latin typeface="Cambria" pitchFamily="18" charset="0"/>
          </a:endParaRPr>
        </a:p>
      </dgm:t>
    </dgm:pt>
    <dgm:pt modelId="{454D5195-1921-41BE-928F-5C5F5765EDB2}" type="parTrans" cxnId="{A613D556-44F5-4740-ABBD-322C20319B21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2CA84AD1-6645-4AB3-BC80-442AA3A243CA}" type="sibTrans" cxnId="{A613D556-44F5-4740-ABBD-322C20319B21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9FD2D245-F376-408B-819B-D36A969FDD31}">
      <dgm:prSet phldrT="[Text]"/>
      <dgm:spPr>
        <a:solidFill>
          <a:schemeClr val="accent3">
            <a:lumMod val="50000"/>
          </a:schemeClr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IN" b="1" dirty="0" smtClean="0">
              <a:solidFill>
                <a:schemeClr val="tx1"/>
              </a:solidFill>
              <a:latin typeface="Cambria" pitchFamily="18" charset="0"/>
            </a:rPr>
            <a:t>1963</a:t>
          </a:r>
          <a:endParaRPr lang="en-IN" b="1" dirty="0">
            <a:solidFill>
              <a:schemeClr val="tx1"/>
            </a:solidFill>
            <a:latin typeface="Cambria" pitchFamily="18" charset="0"/>
          </a:endParaRPr>
        </a:p>
      </dgm:t>
    </dgm:pt>
    <dgm:pt modelId="{0488D7B6-52D5-4D50-A3CE-DD9D52839523}" type="parTrans" cxnId="{05C6F08E-C439-448F-8ECD-7494815132C3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3342A411-C296-49D0-8BFD-088246A0A3F9}" type="sibTrans" cxnId="{05C6F08E-C439-448F-8ECD-7494815132C3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CE23C300-4024-4B00-B864-3E7CC5AA775A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IN" sz="1400" dirty="0" smtClean="0">
              <a:solidFill>
                <a:schemeClr val="tx1"/>
              </a:solidFill>
              <a:latin typeface="Cambria" pitchFamily="18" charset="0"/>
              <a:cs typeface="Arial" pitchFamily="34" charset="0"/>
            </a:rPr>
            <a:t>Enters into the telecommunication market with radio telephones.</a:t>
          </a:r>
          <a:endParaRPr lang="en-IN" sz="1400" dirty="0">
            <a:solidFill>
              <a:schemeClr val="tx1"/>
            </a:solidFill>
            <a:latin typeface="Cambria" pitchFamily="18" charset="0"/>
          </a:endParaRPr>
        </a:p>
      </dgm:t>
    </dgm:pt>
    <dgm:pt modelId="{DBE34DF7-41F2-491A-B6BB-A30BC71CC348}" type="parTrans" cxnId="{44BCF9A6-0571-487A-9B1E-D584A1357125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755709DE-3DFD-496F-9E4A-B12510A32FEF}" type="sibTrans" cxnId="{44BCF9A6-0571-487A-9B1E-D584A1357125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F0F5D305-6F6D-4011-911D-03A17298C57E}">
      <dgm:prSet phldrT="[Text]"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IN" b="1" dirty="0" smtClean="0">
              <a:solidFill>
                <a:schemeClr val="tx1"/>
              </a:solidFill>
              <a:latin typeface="Cambria" pitchFamily="18" charset="0"/>
            </a:rPr>
            <a:t>1987</a:t>
          </a:r>
          <a:endParaRPr lang="en-IN" b="1" dirty="0">
            <a:solidFill>
              <a:schemeClr val="tx1"/>
            </a:solidFill>
            <a:latin typeface="Cambria" pitchFamily="18" charset="0"/>
          </a:endParaRPr>
        </a:p>
      </dgm:t>
    </dgm:pt>
    <dgm:pt modelId="{EA281F61-690A-4A34-B0B7-B10D2EC1F5D1}" type="parTrans" cxnId="{90B87BF2-97DC-42E1-8D53-E9027BC32D21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E883F867-4760-4D16-82CF-45A8975775EB}" type="sibTrans" cxnId="{90B87BF2-97DC-42E1-8D53-E9027BC32D21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AC1DFE9C-C1A8-4128-BA4C-56A294EE8E51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IN" sz="1400" dirty="0" smtClean="0">
              <a:solidFill>
                <a:schemeClr val="tx1"/>
              </a:solidFill>
              <a:latin typeface="Cambria" pitchFamily="18" charset="0"/>
            </a:rPr>
            <a:t>Launches its first handheld mobile phone, the </a:t>
          </a:r>
          <a:r>
            <a:rPr lang="en-IN" sz="1400" dirty="0" err="1" smtClean="0">
              <a:solidFill>
                <a:schemeClr val="tx1"/>
              </a:solidFill>
              <a:latin typeface="Cambria" pitchFamily="18" charset="0"/>
            </a:rPr>
            <a:t>Mobira</a:t>
          </a:r>
          <a:r>
            <a:rPr lang="en-IN" sz="1400" dirty="0" smtClean="0">
              <a:solidFill>
                <a:schemeClr val="tx1"/>
              </a:solidFill>
              <a:latin typeface="Cambria" pitchFamily="18" charset="0"/>
            </a:rPr>
            <a:t> </a:t>
          </a:r>
          <a:r>
            <a:rPr lang="en-IN" sz="1400" dirty="0" err="1" smtClean="0">
              <a:solidFill>
                <a:schemeClr val="tx1"/>
              </a:solidFill>
              <a:latin typeface="Cambria" pitchFamily="18" charset="0"/>
            </a:rPr>
            <a:t>Cityman</a:t>
          </a:r>
          <a:r>
            <a:rPr lang="en-IN" sz="1400" dirty="0" smtClean="0">
              <a:solidFill>
                <a:schemeClr val="tx1"/>
              </a:solidFill>
              <a:latin typeface="Cambria" pitchFamily="18" charset="0"/>
            </a:rPr>
            <a:t>.</a:t>
          </a:r>
          <a:endParaRPr lang="en-IN" sz="1400" dirty="0">
            <a:solidFill>
              <a:schemeClr val="tx1"/>
            </a:solidFill>
            <a:latin typeface="Cambria" pitchFamily="18" charset="0"/>
          </a:endParaRPr>
        </a:p>
      </dgm:t>
    </dgm:pt>
    <dgm:pt modelId="{8668668F-A0EB-4686-898E-69B8278EEE86}" type="parTrans" cxnId="{07C63A87-46FB-4721-811F-2FCA3817BF09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65113D73-62DE-4891-894C-F485E773F72D}" type="sibTrans" cxnId="{07C63A87-46FB-4721-811F-2FCA3817BF09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908A9D3E-C3F1-4D2F-8EFF-ED39E0C94489}">
      <dgm:prSet phldrT="[Text]"/>
      <dgm:spPr>
        <a:solidFill>
          <a:schemeClr val="accent3">
            <a:lumMod val="50000"/>
          </a:schemeClr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IN" b="1" dirty="0" smtClean="0">
              <a:solidFill>
                <a:schemeClr val="tx1"/>
              </a:solidFill>
              <a:latin typeface="Cambria" pitchFamily="18" charset="0"/>
            </a:rPr>
            <a:t>1999</a:t>
          </a:r>
          <a:endParaRPr lang="en-IN" b="1" dirty="0">
            <a:solidFill>
              <a:schemeClr val="tx1"/>
            </a:solidFill>
            <a:latin typeface="Cambria" pitchFamily="18" charset="0"/>
          </a:endParaRPr>
        </a:p>
      </dgm:t>
    </dgm:pt>
    <dgm:pt modelId="{5FDA6CE7-8227-470A-A653-E83FA1D8B08D}" type="parTrans" cxnId="{71AFEEA0-07E7-40C6-8DCF-2576BCC8FB93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86B09346-21C6-43A9-8B00-D03F85E12D8D}" type="sibTrans" cxnId="{71AFEEA0-07E7-40C6-8DCF-2576BCC8FB93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C4F73304-3D24-4BFC-B9D9-B3E487B5EC26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IN" sz="1400" dirty="0" smtClean="0">
              <a:solidFill>
                <a:schemeClr val="tx1"/>
              </a:solidFill>
              <a:latin typeface="Cambria" pitchFamily="18" charset="0"/>
            </a:rPr>
            <a:t>Nokia releases 3210, one of the most successful phones, 160 Million units sold.</a:t>
          </a:r>
          <a:endParaRPr lang="en-IN" sz="1400" dirty="0">
            <a:solidFill>
              <a:schemeClr val="tx1"/>
            </a:solidFill>
            <a:latin typeface="Cambria" pitchFamily="18" charset="0"/>
          </a:endParaRPr>
        </a:p>
      </dgm:t>
    </dgm:pt>
    <dgm:pt modelId="{167B899C-7DDF-42DE-8771-DD9CFD40EF9D}" type="parTrans" cxnId="{4E22E2AA-350C-4DB9-95E1-B6D9F49DBFF7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0D8761BE-F0B1-445F-AA7A-0903255ED893}" type="sibTrans" cxnId="{4E22E2AA-350C-4DB9-95E1-B6D9F49DBFF7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B9484EAE-86D4-4929-851E-502975860EB1}">
      <dgm:prSet phldrT="[Text]"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IN" b="1" dirty="0" smtClean="0">
              <a:solidFill>
                <a:schemeClr val="tx1"/>
              </a:solidFill>
              <a:latin typeface="Cambria" pitchFamily="18" charset="0"/>
            </a:rPr>
            <a:t>2003</a:t>
          </a:r>
          <a:endParaRPr lang="en-IN" b="1" dirty="0">
            <a:solidFill>
              <a:schemeClr val="tx1"/>
            </a:solidFill>
            <a:latin typeface="Cambria" pitchFamily="18" charset="0"/>
          </a:endParaRPr>
        </a:p>
      </dgm:t>
    </dgm:pt>
    <dgm:pt modelId="{848EC536-A4B4-4F44-A20A-45E7E4BC1AF0}" type="parTrans" cxnId="{60883D24-DF23-46BA-961B-0E3DE8260416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5ECD5930-25CD-4D90-8D98-812CBF4D53A0}" type="sibTrans" cxnId="{60883D24-DF23-46BA-961B-0E3DE8260416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4F29519D-16FB-4264-9771-0AA29D4B7FFC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IN" sz="1400" dirty="0" smtClean="0">
              <a:solidFill>
                <a:schemeClr val="tx1"/>
              </a:solidFill>
              <a:latin typeface="Cambria" pitchFamily="18" charset="0"/>
            </a:rPr>
            <a:t>Nokia releases 1100, the best-selling mobile phone ever, 200 Million units sold.</a:t>
          </a:r>
          <a:endParaRPr lang="en-IN" sz="1400" dirty="0">
            <a:solidFill>
              <a:schemeClr val="tx1"/>
            </a:solidFill>
            <a:latin typeface="Cambria" pitchFamily="18" charset="0"/>
          </a:endParaRPr>
        </a:p>
      </dgm:t>
    </dgm:pt>
    <dgm:pt modelId="{438542C6-99E6-4512-B7B3-E67AC4D25863}" type="parTrans" cxnId="{1BBBD3E6-51A2-449C-851F-ACDDDC238686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0E4DBDA3-AC14-4317-8FE8-75C62BD3235A}" type="sibTrans" cxnId="{1BBBD3E6-51A2-449C-851F-ACDDDC238686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94869904-1AAA-48D2-B555-A09D986590F9}">
      <dgm:prSet phldrT="[Text]"/>
      <dgm:spPr>
        <a:solidFill>
          <a:schemeClr val="accent3">
            <a:lumMod val="50000"/>
          </a:schemeClr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IN" b="1" dirty="0" smtClean="0">
              <a:solidFill>
                <a:schemeClr val="tx1"/>
              </a:solidFill>
              <a:latin typeface="Cambria" pitchFamily="18" charset="0"/>
            </a:rPr>
            <a:t>2005</a:t>
          </a:r>
          <a:endParaRPr lang="en-IN" b="1" dirty="0">
            <a:solidFill>
              <a:schemeClr val="tx1"/>
            </a:solidFill>
            <a:latin typeface="Cambria" pitchFamily="18" charset="0"/>
          </a:endParaRPr>
        </a:p>
      </dgm:t>
    </dgm:pt>
    <dgm:pt modelId="{2647E6BC-04DC-4B23-AA7A-F892C3C5C8E9}" type="parTrans" cxnId="{DB460DC6-14A8-41F9-BC7C-B30AA8759B03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20F6FE68-20A6-4E06-BF0D-9D55BED5DACD}" type="sibTrans" cxnId="{DB460DC6-14A8-41F9-BC7C-B30AA8759B03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5F7A1663-FEEC-4DE2-A612-AC76B9365094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IN" sz="1400" dirty="0" smtClean="0">
              <a:solidFill>
                <a:schemeClr val="tx1"/>
              </a:solidFill>
              <a:latin typeface="Cambria" pitchFamily="18" charset="0"/>
            </a:rPr>
            <a:t>Nokia introduces N series smart phones on </a:t>
          </a:r>
          <a:r>
            <a:rPr lang="en-IN" sz="1400" dirty="0" err="1" smtClean="0">
              <a:solidFill>
                <a:schemeClr val="tx1"/>
              </a:solidFill>
              <a:latin typeface="Cambria" pitchFamily="18" charset="0"/>
            </a:rPr>
            <a:t>Symbian</a:t>
          </a:r>
          <a:r>
            <a:rPr lang="en-IN" sz="1400" dirty="0" smtClean="0">
              <a:solidFill>
                <a:schemeClr val="tx1"/>
              </a:solidFill>
              <a:latin typeface="Cambria" pitchFamily="18" charset="0"/>
            </a:rPr>
            <a:t> platform.</a:t>
          </a:r>
          <a:endParaRPr lang="en-IN" sz="1400" dirty="0">
            <a:solidFill>
              <a:schemeClr val="tx1"/>
            </a:solidFill>
            <a:latin typeface="Cambria" pitchFamily="18" charset="0"/>
          </a:endParaRPr>
        </a:p>
      </dgm:t>
    </dgm:pt>
    <dgm:pt modelId="{44267E92-24E2-47B5-BD24-F596BE44C0A7}" type="parTrans" cxnId="{71FF1877-AC52-43C0-A2D4-5F2A8F487E69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9A91066D-8C58-4BCA-9F86-93F66882FD87}" type="sibTrans" cxnId="{71FF1877-AC52-43C0-A2D4-5F2A8F487E69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38048D74-6030-43B0-866B-CFB5441CCAEB}">
      <dgm:prSet phldrT="[Text]"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IN" b="1" dirty="0" smtClean="0">
              <a:solidFill>
                <a:schemeClr val="tx1"/>
              </a:solidFill>
              <a:latin typeface="Cambria" pitchFamily="18" charset="0"/>
            </a:rPr>
            <a:t>2010</a:t>
          </a:r>
          <a:endParaRPr lang="en-IN" b="1" dirty="0">
            <a:solidFill>
              <a:schemeClr val="tx1"/>
            </a:solidFill>
            <a:latin typeface="Cambria" pitchFamily="18" charset="0"/>
          </a:endParaRPr>
        </a:p>
      </dgm:t>
    </dgm:pt>
    <dgm:pt modelId="{C6568ED0-12BB-46E8-9629-46D49B3482BC}" type="parTrans" cxnId="{EE6BDA7C-7F4C-4D9B-B71D-2B2E964A11A5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D8BB1C4F-FA78-4C65-B38C-344C7E961255}" type="sibTrans" cxnId="{EE6BDA7C-7F4C-4D9B-B71D-2B2E964A11A5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981A8951-446D-41A9-8AB7-C5749042B7E7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IN" sz="1400" dirty="0" smtClean="0">
              <a:solidFill>
                <a:schemeClr val="tx1"/>
              </a:solidFill>
              <a:latin typeface="Cambria" pitchFamily="18" charset="0"/>
            </a:rPr>
            <a:t>Partnership with Intel and announcement of </a:t>
          </a:r>
          <a:r>
            <a:rPr lang="en-IN" sz="1400" dirty="0" err="1" smtClean="0">
              <a:solidFill>
                <a:schemeClr val="tx1"/>
              </a:solidFill>
              <a:latin typeface="Cambria" pitchFamily="18" charset="0"/>
            </a:rPr>
            <a:t>Meego</a:t>
          </a:r>
          <a:r>
            <a:rPr lang="en-IN" sz="1400" dirty="0" smtClean="0">
              <a:solidFill>
                <a:schemeClr val="tx1"/>
              </a:solidFill>
              <a:latin typeface="Cambria" pitchFamily="18" charset="0"/>
            </a:rPr>
            <a:t> initiative.</a:t>
          </a:r>
          <a:endParaRPr lang="en-IN" sz="1400" dirty="0">
            <a:solidFill>
              <a:schemeClr val="tx1"/>
            </a:solidFill>
            <a:latin typeface="Cambria" pitchFamily="18" charset="0"/>
          </a:endParaRPr>
        </a:p>
      </dgm:t>
    </dgm:pt>
    <dgm:pt modelId="{D42BD368-0293-42F9-B36C-ED0FF5D70001}" type="parTrans" cxnId="{6F42F582-2DD8-4F09-B3C3-2C97122D4F5D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EE27C365-0840-4368-B8DE-D0E956A0300A}" type="sibTrans" cxnId="{6F42F582-2DD8-4F09-B3C3-2C97122D4F5D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AC26E69C-BF2B-4703-A2CD-3E6BE7E6511D}">
      <dgm:prSet phldrT="[Text]"/>
      <dgm:spPr>
        <a:solidFill>
          <a:schemeClr val="accent3">
            <a:lumMod val="50000"/>
          </a:schemeClr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IN" b="1" dirty="0" smtClean="0">
              <a:solidFill>
                <a:schemeClr val="tx1"/>
              </a:solidFill>
              <a:latin typeface="Cambria" pitchFamily="18" charset="0"/>
            </a:rPr>
            <a:t>2011</a:t>
          </a:r>
          <a:endParaRPr lang="en-IN" b="1" dirty="0">
            <a:solidFill>
              <a:schemeClr val="tx1"/>
            </a:solidFill>
            <a:latin typeface="Cambria" pitchFamily="18" charset="0"/>
          </a:endParaRPr>
        </a:p>
      </dgm:t>
    </dgm:pt>
    <dgm:pt modelId="{A2606DA4-7BB7-4F4A-B19F-23D072308AE9}" type="parTrans" cxnId="{B420C52F-EE86-4EB5-A9B0-25FA1B876E5D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B189E47C-F315-4CCE-A0DC-870ACA4447F1}" type="sibTrans" cxnId="{B420C52F-EE86-4EB5-A9B0-25FA1B876E5D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8FC56D9B-EEAE-44BC-826D-FB9507C875C2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IN" sz="1400" dirty="0" smtClean="0">
              <a:solidFill>
                <a:schemeClr val="tx1"/>
              </a:solidFill>
              <a:latin typeface="Cambria" pitchFamily="18" charset="0"/>
            </a:rPr>
            <a:t>Strategic partnership with Microsoft. </a:t>
          </a:r>
          <a:endParaRPr lang="en-IN" sz="1400" dirty="0">
            <a:solidFill>
              <a:schemeClr val="tx1"/>
            </a:solidFill>
            <a:latin typeface="Cambria" pitchFamily="18" charset="0"/>
          </a:endParaRPr>
        </a:p>
      </dgm:t>
    </dgm:pt>
    <dgm:pt modelId="{901DB5A3-92A9-481B-B5DA-6CBD226AC6AE}" type="parTrans" cxnId="{5B393171-1F31-4DC0-845D-C580B39749B1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05500538-F1A7-4107-B4B9-CA8829B86414}" type="sibTrans" cxnId="{5B393171-1F31-4DC0-845D-C580B39749B1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6185EBD1-5131-4D18-874F-6CD6701CCBE8}">
      <dgm:prSet phldrT="[Text]"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IN" b="1" dirty="0" smtClean="0">
              <a:solidFill>
                <a:schemeClr val="tx1"/>
              </a:solidFill>
              <a:latin typeface="Cambria" pitchFamily="18" charset="0"/>
            </a:rPr>
            <a:t>2012</a:t>
          </a:r>
          <a:endParaRPr lang="en-IN" b="1" dirty="0">
            <a:solidFill>
              <a:schemeClr val="tx1"/>
            </a:solidFill>
            <a:latin typeface="Cambria" pitchFamily="18" charset="0"/>
          </a:endParaRPr>
        </a:p>
      </dgm:t>
    </dgm:pt>
    <dgm:pt modelId="{FC99399D-372E-484D-AF01-A0BC008A6899}" type="parTrans" cxnId="{A37FAD2E-E6C0-4FC4-95EC-2B0865996CC8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8C4580FB-2B00-4D99-A225-BB3E8023A41D}" type="sibTrans" cxnId="{A37FAD2E-E6C0-4FC4-95EC-2B0865996CC8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FA50DA59-BC44-43E7-814C-A1DBAF985488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IN" sz="1400" dirty="0" smtClean="0">
              <a:solidFill>
                <a:schemeClr val="tx1"/>
              </a:solidFill>
              <a:latin typeface="Cambria" pitchFamily="18" charset="0"/>
            </a:rPr>
            <a:t>Samsung overtakes Nokia as the world's largest maker of mobile phones.</a:t>
          </a:r>
          <a:endParaRPr lang="en-IN" sz="1400" dirty="0">
            <a:solidFill>
              <a:schemeClr val="tx1"/>
            </a:solidFill>
            <a:latin typeface="Cambria" pitchFamily="18" charset="0"/>
          </a:endParaRPr>
        </a:p>
      </dgm:t>
    </dgm:pt>
    <dgm:pt modelId="{FD8C2D94-E6F5-46D4-B11E-CD28DF353114}" type="parTrans" cxnId="{758A5110-6659-4F19-BD02-21FDAF62FC34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3BC3006E-1F47-463B-8B62-9F7072C58E4D}" type="sibTrans" cxnId="{758A5110-6659-4F19-BD02-21FDAF62FC34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46379CC9-5F8E-414D-9E22-0C5C51182648}">
      <dgm:prSet phldrT="[Text]" custT="1"/>
      <dgm:spPr>
        <a:solidFill>
          <a:schemeClr val="accent3">
            <a:lumMod val="50000"/>
          </a:schemeClr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IN" sz="1100" b="1" dirty="0" smtClean="0">
              <a:solidFill>
                <a:schemeClr val="tx1"/>
              </a:solidFill>
              <a:latin typeface="Cambria" pitchFamily="18" charset="0"/>
            </a:rPr>
            <a:t>2013</a:t>
          </a:r>
          <a:endParaRPr lang="en-IN" sz="1100" dirty="0">
            <a:solidFill>
              <a:schemeClr val="tx1"/>
            </a:solidFill>
            <a:latin typeface="Cambria" pitchFamily="18" charset="0"/>
          </a:endParaRPr>
        </a:p>
      </dgm:t>
    </dgm:pt>
    <dgm:pt modelId="{7240D503-FFB6-4E35-9DEE-30E310CF79CA}" type="parTrans" cxnId="{BE896E13-F7FC-4B48-BA37-F5018B2BA2A7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79E462B1-E8B4-4D12-99E8-55FC92600084}" type="sibTrans" cxnId="{BE896E13-F7FC-4B48-BA37-F5018B2BA2A7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56F86121-A726-41BE-A794-66090E926CFF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IN" sz="1400" dirty="0" smtClean="0">
              <a:solidFill>
                <a:schemeClr val="tx1"/>
              </a:solidFill>
              <a:latin typeface="Cambria" pitchFamily="18" charset="0"/>
            </a:rPr>
            <a:t>Microsoft acquires Nokia’s devices and services business.</a:t>
          </a:r>
          <a:endParaRPr lang="en-IN" sz="1400" dirty="0">
            <a:solidFill>
              <a:schemeClr val="tx1"/>
            </a:solidFill>
            <a:latin typeface="Cambria" pitchFamily="18" charset="0"/>
          </a:endParaRPr>
        </a:p>
      </dgm:t>
    </dgm:pt>
    <dgm:pt modelId="{69F4F180-B049-42FA-A4D6-75F50EBCA758}" type="parTrans" cxnId="{19B0F9A5-CEDA-45D6-8431-F719E8791A87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A0DEF0B2-D077-495C-B8A2-596833F867BF}" type="sibTrans" cxnId="{19B0F9A5-CEDA-45D6-8431-F719E8791A87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696B541E-E692-4178-B551-DD5474ED9AB6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IN" sz="1400" dirty="0" smtClean="0">
              <a:solidFill>
                <a:schemeClr val="tx1"/>
              </a:solidFill>
              <a:latin typeface="Cambria" pitchFamily="18" charset="0"/>
            </a:rPr>
            <a:t>Celebrated sales of 1 billion devices.</a:t>
          </a:r>
          <a:endParaRPr lang="en-IN" sz="1400" dirty="0">
            <a:solidFill>
              <a:schemeClr val="tx1"/>
            </a:solidFill>
            <a:latin typeface="Cambria" pitchFamily="18" charset="0"/>
          </a:endParaRPr>
        </a:p>
      </dgm:t>
    </dgm:pt>
    <dgm:pt modelId="{739F3380-0DD4-4FF0-B86F-72BF253763B1}" type="parTrans" cxnId="{9BEA92B5-B053-408D-88A2-F64A6BE2C06A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372325F5-1EA3-4F16-803B-F288BC5875A7}" type="sibTrans" cxnId="{9BEA92B5-B053-408D-88A2-F64A6BE2C06A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ADFBEC98-A04B-444A-9602-2D64BE4C4DAE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IN" sz="1400" dirty="0" smtClean="0">
              <a:solidFill>
                <a:schemeClr val="tx1"/>
              </a:solidFill>
              <a:latin typeface="Cambria" pitchFamily="18" charset="0"/>
            </a:rPr>
            <a:t>Nokia hires former Microsoft executive Stephen </a:t>
          </a:r>
          <a:r>
            <a:rPr lang="en-IN" sz="1400" dirty="0" err="1" smtClean="0">
              <a:solidFill>
                <a:schemeClr val="tx1"/>
              </a:solidFill>
              <a:latin typeface="Cambria" pitchFamily="18" charset="0"/>
            </a:rPr>
            <a:t>Elop</a:t>
          </a:r>
          <a:r>
            <a:rPr lang="en-IN" sz="1400" dirty="0" smtClean="0">
              <a:solidFill>
                <a:schemeClr val="tx1"/>
              </a:solidFill>
              <a:latin typeface="Cambria" pitchFamily="18" charset="0"/>
            </a:rPr>
            <a:t> as chief executive.</a:t>
          </a:r>
          <a:endParaRPr lang="en-IN" sz="1400" dirty="0">
            <a:solidFill>
              <a:schemeClr val="tx1"/>
            </a:solidFill>
            <a:latin typeface="Cambria" pitchFamily="18" charset="0"/>
          </a:endParaRPr>
        </a:p>
      </dgm:t>
    </dgm:pt>
    <dgm:pt modelId="{592CCB84-D4AF-4B04-8529-3D8D029020F3}" type="parTrans" cxnId="{A6776FC9-9928-4E6D-B86C-97E99B2A50EA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79EAA469-C452-41CD-B1F9-18F6CBFDE42A}" type="sibTrans" cxnId="{A6776FC9-9928-4E6D-B86C-97E99B2A50EA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21CEC431-815B-4546-8B6A-7E8DA2D9F36E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IN" sz="1400" dirty="0" smtClean="0">
              <a:solidFill>
                <a:schemeClr val="tx1"/>
              </a:solidFill>
              <a:latin typeface="Cambria" pitchFamily="18" charset="0"/>
            </a:rPr>
            <a:t>Decision to gradually phase-out of </a:t>
          </a:r>
          <a:r>
            <a:rPr lang="en-IN" sz="1400" dirty="0" err="1" smtClean="0">
              <a:solidFill>
                <a:schemeClr val="tx1"/>
              </a:solidFill>
              <a:latin typeface="Cambria" pitchFamily="18" charset="0"/>
            </a:rPr>
            <a:t>Symbian</a:t>
          </a:r>
          <a:r>
            <a:rPr lang="en-IN" sz="1400" dirty="0" smtClean="0">
              <a:solidFill>
                <a:schemeClr val="tx1"/>
              </a:solidFill>
              <a:latin typeface="Cambria" pitchFamily="18" charset="0"/>
            </a:rPr>
            <a:t> and </a:t>
          </a:r>
          <a:r>
            <a:rPr lang="en-IN" sz="1400" dirty="0" err="1" smtClean="0">
              <a:solidFill>
                <a:schemeClr val="tx1"/>
              </a:solidFill>
              <a:latin typeface="Cambria" pitchFamily="18" charset="0"/>
            </a:rPr>
            <a:t>Mego</a:t>
          </a:r>
          <a:r>
            <a:rPr lang="en-IN" sz="1400" dirty="0" smtClean="0">
              <a:solidFill>
                <a:schemeClr val="tx1"/>
              </a:solidFill>
              <a:latin typeface="Cambria" pitchFamily="18" charset="0"/>
            </a:rPr>
            <a:t>.</a:t>
          </a:r>
          <a:endParaRPr lang="en-IN" sz="1400" dirty="0">
            <a:solidFill>
              <a:schemeClr val="tx1"/>
            </a:solidFill>
            <a:latin typeface="Cambria" pitchFamily="18" charset="0"/>
          </a:endParaRPr>
        </a:p>
      </dgm:t>
    </dgm:pt>
    <dgm:pt modelId="{14B481DC-4C4E-4B6E-B5C9-2A49B02EBA45}" type="parTrans" cxnId="{F98144DA-D0FA-4490-BD24-443B9CCE82E9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0832861A-FDE0-418E-961B-6B542ACD710B}" type="sibTrans" cxnId="{F98144DA-D0FA-4490-BD24-443B9CCE82E9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B678819D-2DC4-4EBE-87FF-74E3024B5CB3}" type="pres">
      <dgm:prSet presAssocID="{8A18E76F-C6C0-4A0B-8971-CB0AD7E9856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6CFD83-D4B5-4C5F-BA9D-9B6F5D306E98}" type="pres">
      <dgm:prSet presAssocID="{96714E92-E762-4DBA-A447-58509F87E69D}" presName="composite" presStyleCnt="0"/>
      <dgm:spPr/>
    </dgm:pt>
    <dgm:pt modelId="{3BCC8FA1-021C-4168-8415-DF51B428255F}" type="pres">
      <dgm:prSet presAssocID="{96714E92-E762-4DBA-A447-58509F87E69D}" presName="parentText" presStyleLbl="alignNode1" presStyleIdx="0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BB6B2A7-CCF7-45E9-8980-C8F575DE1B6F}" type="pres">
      <dgm:prSet presAssocID="{96714E92-E762-4DBA-A447-58509F87E69D}" presName="descendantText" presStyleLbl="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FE085CC-63F5-45AF-A680-BE00C7D5B8E2}" type="pres">
      <dgm:prSet presAssocID="{D6AE5FFD-1452-4233-95D1-0B0C798D058F}" presName="sp" presStyleCnt="0"/>
      <dgm:spPr/>
    </dgm:pt>
    <dgm:pt modelId="{F5379D30-6D5F-4F7B-B760-439091EEEBB6}" type="pres">
      <dgm:prSet presAssocID="{9FD2D245-F376-408B-819B-D36A969FDD31}" presName="composite" presStyleCnt="0"/>
      <dgm:spPr/>
    </dgm:pt>
    <dgm:pt modelId="{68E299EF-045F-44DF-BE75-BE554693742D}" type="pres">
      <dgm:prSet presAssocID="{9FD2D245-F376-408B-819B-D36A969FDD31}" presName="parentText" presStyleLbl="alignNode1" presStyleIdx="1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40295C5-13C7-4D43-A5B9-466A481BE012}" type="pres">
      <dgm:prSet presAssocID="{9FD2D245-F376-408B-819B-D36A969FDD31}" presName="descendantText" presStyleLbl="alignAcc1" presStyleIdx="1" presStyleCnt="10" custLinFactNeighborY="231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E24BE42-0BA8-4F96-975B-BCB0CB8A10F3}" type="pres">
      <dgm:prSet presAssocID="{3342A411-C296-49D0-8BFD-088246A0A3F9}" presName="sp" presStyleCnt="0"/>
      <dgm:spPr/>
    </dgm:pt>
    <dgm:pt modelId="{7BBADA0E-DDE5-4EE3-AD89-99C126B219C4}" type="pres">
      <dgm:prSet presAssocID="{F0F5D305-6F6D-4011-911D-03A17298C57E}" presName="composite" presStyleCnt="0"/>
      <dgm:spPr/>
    </dgm:pt>
    <dgm:pt modelId="{BF9B4A66-1D96-4D77-A883-061A3FA737C5}" type="pres">
      <dgm:prSet presAssocID="{F0F5D305-6F6D-4011-911D-03A17298C57E}" presName="parentText" presStyleLbl="alignNode1" presStyleIdx="2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6FD4AB7-B0E7-4084-9C6C-32A44BC8B9B2}" type="pres">
      <dgm:prSet presAssocID="{F0F5D305-6F6D-4011-911D-03A17298C57E}" presName="descendantText" presStyleLbl="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E57858-2D5D-47F9-A2AB-BF761A2C5898}" type="pres">
      <dgm:prSet presAssocID="{E883F867-4760-4D16-82CF-45A8975775EB}" presName="sp" presStyleCnt="0"/>
      <dgm:spPr/>
    </dgm:pt>
    <dgm:pt modelId="{89BB3349-630C-4366-9FB5-98BBFEF1D1A1}" type="pres">
      <dgm:prSet presAssocID="{908A9D3E-C3F1-4D2F-8EFF-ED39E0C94489}" presName="composite" presStyleCnt="0"/>
      <dgm:spPr/>
    </dgm:pt>
    <dgm:pt modelId="{31853A3B-3A07-4995-8200-705299CF30B6}" type="pres">
      <dgm:prSet presAssocID="{908A9D3E-C3F1-4D2F-8EFF-ED39E0C94489}" presName="parentText" presStyleLbl="alignNode1" presStyleIdx="3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C819D4E-F370-4321-8099-0E1E46F4FEFC}" type="pres">
      <dgm:prSet presAssocID="{908A9D3E-C3F1-4D2F-8EFF-ED39E0C94489}" presName="descendantText" presStyleLbl="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35F7FCD-A73B-4569-A96E-50936BA67BEE}" type="pres">
      <dgm:prSet presAssocID="{86B09346-21C6-43A9-8B00-D03F85E12D8D}" presName="sp" presStyleCnt="0"/>
      <dgm:spPr/>
    </dgm:pt>
    <dgm:pt modelId="{8A558163-04C2-4210-B42A-D5EAF4B6E5D4}" type="pres">
      <dgm:prSet presAssocID="{B9484EAE-86D4-4929-851E-502975860EB1}" presName="composite" presStyleCnt="0"/>
      <dgm:spPr/>
    </dgm:pt>
    <dgm:pt modelId="{84784DB1-3F8C-415C-A0F9-C627934CCD45}" type="pres">
      <dgm:prSet presAssocID="{B9484EAE-86D4-4929-851E-502975860EB1}" presName="parentText" presStyleLbl="alignNode1" presStyleIdx="4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E080379-25F3-479E-8334-E563E85983C2}" type="pres">
      <dgm:prSet presAssocID="{B9484EAE-86D4-4929-851E-502975860EB1}" presName="descendantText" presStyleLbl="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7A7C0AC-2644-4BDC-ACFE-A6F974353B47}" type="pres">
      <dgm:prSet presAssocID="{5ECD5930-25CD-4D90-8D98-812CBF4D53A0}" presName="sp" presStyleCnt="0"/>
      <dgm:spPr/>
    </dgm:pt>
    <dgm:pt modelId="{AC7F26CD-8101-46C2-8A70-843F6247B508}" type="pres">
      <dgm:prSet presAssocID="{94869904-1AAA-48D2-B555-A09D986590F9}" presName="composite" presStyleCnt="0"/>
      <dgm:spPr/>
    </dgm:pt>
    <dgm:pt modelId="{916B7F40-3BF7-4ABB-B02C-C49C1632ACBE}" type="pres">
      <dgm:prSet presAssocID="{94869904-1AAA-48D2-B555-A09D986590F9}" presName="parentText" presStyleLbl="alignNode1" presStyleIdx="5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5F9F81D-A22B-49E3-981D-E77DC73A96FF}" type="pres">
      <dgm:prSet presAssocID="{94869904-1AAA-48D2-B555-A09D986590F9}" presName="descendantText" presStyleLbl="alignAcc1" presStyleIdx="5" presStyleCnt="10" custScaleY="12320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DB984CD-FBCA-4D0A-829C-08FFBE540D68}" type="pres">
      <dgm:prSet presAssocID="{20F6FE68-20A6-4E06-BF0D-9D55BED5DACD}" presName="sp" presStyleCnt="0"/>
      <dgm:spPr/>
    </dgm:pt>
    <dgm:pt modelId="{939346ED-31DC-4759-AF5A-10E64B908855}" type="pres">
      <dgm:prSet presAssocID="{38048D74-6030-43B0-866B-CFB5441CCAEB}" presName="composite" presStyleCnt="0"/>
      <dgm:spPr/>
    </dgm:pt>
    <dgm:pt modelId="{0AA6B653-C8FD-4A50-BFA8-EAADBA1F1D96}" type="pres">
      <dgm:prSet presAssocID="{38048D74-6030-43B0-866B-CFB5441CCAEB}" presName="parentText" presStyleLbl="alignNode1" presStyleIdx="6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E844961-263F-43D4-A642-0FD25B0D87BB}" type="pres">
      <dgm:prSet presAssocID="{38048D74-6030-43B0-866B-CFB5441CCAEB}" presName="descendantText" presStyleLbl="alignAcc1" presStyleIdx="6" presStyleCnt="10" custScaleY="11888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AFD90E3-BBE5-4182-B63D-27B11A67DFA2}" type="pres">
      <dgm:prSet presAssocID="{D8BB1C4F-FA78-4C65-B38C-344C7E961255}" presName="sp" presStyleCnt="0"/>
      <dgm:spPr/>
    </dgm:pt>
    <dgm:pt modelId="{8A754CEF-9556-4D93-A509-3D0006DA54A9}" type="pres">
      <dgm:prSet presAssocID="{AC26E69C-BF2B-4703-A2CD-3E6BE7E6511D}" presName="composite" presStyleCnt="0"/>
      <dgm:spPr/>
    </dgm:pt>
    <dgm:pt modelId="{60971C03-3692-4543-9FA1-1E4CBADE8FB4}" type="pres">
      <dgm:prSet presAssocID="{AC26E69C-BF2B-4703-A2CD-3E6BE7E6511D}" presName="parentText" presStyleLbl="alignNode1" presStyleIdx="7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4639266-446B-48EF-86E4-AEAC5BE70F26}" type="pres">
      <dgm:prSet presAssocID="{AC26E69C-BF2B-4703-A2CD-3E6BE7E6511D}" presName="descendantText" presStyleLbl="alignAcc1" presStyleIdx="7" presStyleCnt="10" custScaleY="12352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8F51D1E-E0B2-4CC7-AA8E-85E25F73E7CA}" type="pres">
      <dgm:prSet presAssocID="{B189E47C-F315-4CCE-A0DC-870ACA4447F1}" presName="sp" presStyleCnt="0"/>
      <dgm:spPr/>
    </dgm:pt>
    <dgm:pt modelId="{5756A66E-DC6C-4C87-8ECF-44530F49BEE9}" type="pres">
      <dgm:prSet presAssocID="{6185EBD1-5131-4D18-874F-6CD6701CCBE8}" presName="composite" presStyleCnt="0"/>
      <dgm:spPr/>
    </dgm:pt>
    <dgm:pt modelId="{85FFDAA7-132F-4D53-8307-40213BA1B6E8}" type="pres">
      <dgm:prSet presAssocID="{6185EBD1-5131-4D18-874F-6CD6701CCBE8}" presName="parentText" presStyleLbl="alignNode1" presStyleIdx="8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A417DE4-4FC4-4EE1-A651-1C2B00ABAC35}" type="pres">
      <dgm:prSet presAssocID="{6185EBD1-5131-4D18-874F-6CD6701CCBE8}" presName="descendantText" presStyleLbl="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45BD8BC-8382-43A4-A957-58C45FB860DE}" type="pres">
      <dgm:prSet presAssocID="{8C4580FB-2B00-4D99-A225-BB3E8023A41D}" presName="sp" presStyleCnt="0"/>
      <dgm:spPr/>
    </dgm:pt>
    <dgm:pt modelId="{C003CF9E-F1B5-4E14-B981-F0A425E03313}" type="pres">
      <dgm:prSet presAssocID="{46379CC9-5F8E-414D-9E22-0C5C51182648}" presName="composite" presStyleCnt="0"/>
      <dgm:spPr/>
    </dgm:pt>
    <dgm:pt modelId="{96F74D70-8415-4520-AF01-B935A8D01DFF}" type="pres">
      <dgm:prSet presAssocID="{46379CC9-5F8E-414D-9E22-0C5C51182648}" presName="parentText" presStyleLbl="alignNode1" presStyleIdx="9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4673A26-8D08-46CD-B09C-96148E3873B1}" type="pres">
      <dgm:prSet presAssocID="{46379CC9-5F8E-414D-9E22-0C5C51182648}" presName="descendantText" presStyleLbl="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321B842-6D28-4663-BE86-44294492F1FC}" type="presOf" srcId="{6185EBD1-5131-4D18-874F-6CD6701CCBE8}" destId="{85FFDAA7-132F-4D53-8307-40213BA1B6E8}" srcOrd="0" destOrd="0" presId="urn:microsoft.com/office/officeart/2005/8/layout/chevron2"/>
    <dgm:cxn modelId="{44BCF9A6-0571-487A-9B1E-D584A1357125}" srcId="{9FD2D245-F376-408B-819B-D36A969FDD31}" destId="{CE23C300-4024-4B00-B864-3E7CC5AA775A}" srcOrd="0" destOrd="0" parTransId="{DBE34DF7-41F2-491A-B6BB-A30BC71CC348}" sibTransId="{755709DE-3DFD-496F-9E4A-B12510A32FEF}"/>
    <dgm:cxn modelId="{81C0CB86-444A-4707-949F-9B2E40269778}" type="presOf" srcId="{46379CC9-5F8E-414D-9E22-0C5C51182648}" destId="{96F74D70-8415-4520-AF01-B935A8D01DFF}" srcOrd="0" destOrd="0" presId="urn:microsoft.com/office/officeart/2005/8/layout/chevron2"/>
    <dgm:cxn modelId="{4E22E2AA-350C-4DB9-95E1-B6D9F49DBFF7}" srcId="{908A9D3E-C3F1-4D2F-8EFF-ED39E0C94489}" destId="{C4F73304-3D24-4BFC-B9D9-B3E487B5EC26}" srcOrd="0" destOrd="0" parTransId="{167B899C-7DDF-42DE-8771-DD9CFD40EF9D}" sibTransId="{0D8761BE-F0B1-445F-AA7A-0903255ED893}"/>
    <dgm:cxn modelId="{BE896E13-F7FC-4B48-BA37-F5018B2BA2A7}" srcId="{8A18E76F-C6C0-4A0B-8971-CB0AD7E98563}" destId="{46379CC9-5F8E-414D-9E22-0C5C51182648}" srcOrd="9" destOrd="0" parTransId="{7240D503-FFB6-4E35-9DEE-30E310CF79CA}" sibTransId="{79E462B1-E8B4-4D12-99E8-55FC92600084}"/>
    <dgm:cxn modelId="{05DC5D66-A38A-4047-AC42-88A17E9D2F19}" type="presOf" srcId="{94869904-1AAA-48D2-B555-A09D986590F9}" destId="{916B7F40-3BF7-4ABB-B02C-C49C1632ACBE}" srcOrd="0" destOrd="0" presId="urn:microsoft.com/office/officeart/2005/8/layout/chevron2"/>
    <dgm:cxn modelId="{01E10CB3-40AC-453A-8F4A-9B7521EBD47F}" type="presOf" srcId="{CE23C300-4024-4B00-B864-3E7CC5AA775A}" destId="{F40295C5-13C7-4D43-A5B9-466A481BE012}" srcOrd="0" destOrd="0" presId="urn:microsoft.com/office/officeart/2005/8/layout/chevron2"/>
    <dgm:cxn modelId="{A91C947E-6A2F-46B8-9D45-5CF12A9D06E7}" type="presOf" srcId="{FA50DA59-BC44-43E7-814C-A1DBAF985488}" destId="{CA417DE4-4FC4-4EE1-A651-1C2B00ABAC35}" srcOrd="0" destOrd="0" presId="urn:microsoft.com/office/officeart/2005/8/layout/chevron2"/>
    <dgm:cxn modelId="{07C63A87-46FB-4721-811F-2FCA3817BF09}" srcId="{F0F5D305-6F6D-4011-911D-03A17298C57E}" destId="{AC1DFE9C-C1A8-4128-BA4C-56A294EE8E51}" srcOrd="0" destOrd="0" parTransId="{8668668F-A0EB-4686-898E-69B8278EEE86}" sibTransId="{65113D73-62DE-4891-894C-F485E773F72D}"/>
    <dgm:cxn modelId="{AC5A7740-384D-45DC-AE53-9C0B00F25BF2}" type="presOf" srcId="{B9484EAE-86D4-4929-851E-502975860EB1}" destId="{84784DB1-3F8C-415C-A0F9-C627934CCD45}" srcOrd="0" destOrd="0" presId="urn:microsoft.com/office/officeart/2005/8/layout/chevron2"/>
    <dgm:cxn modelId="{9BEA92B5-B053-408D-88A2-F64A6BE2C06A}" srcId="{94869904-1AAA-48D2-B555-A09D986590F9}" destId="{696B541E-E692-4178-B551-DD5474ED9AB6}" srcOrd="1" destOrd="0" parTransId="{739F3380-0DD4-4FF0-B86F-72BF253763B1}" sibTransId="{372325F5-1EA3-4F16-803B-F288BC5875A7}"/>
    <dgm:cxn modelId="{B420C52F-EE86-4EB5-A9B0-25FA1B876E5D}" srcId="{8A18E76F-C6C0-4A0B-8971-CB0AD7E98563}" destId="{AC26E69C-BF2B-4703-A2CD-3E6BE7E6511D}" srcOrd="7" destOrd="0" parTransId="{A2606DA4-7BB7-4F4A-B19F-23D072308AE9}" sibTransId="{B189E47C-F315-4CCE-A0DC-870ACA4447F1}"/>
    <dgm:cxn modelId="{1BBBD3E6-51A2-449C-851F-ACDDDC238686}" srcId="{B9484EAE-86D4-4929-851E-502975860EB1}" destId="{4F29519D-16FB-4264-9771-0AA29D4B7FFC}" srcOrd="0" destOrd="0" parTransId="{438542C6-99E6-4512-B7B3-E67AC4D25863}" sibTransId="{0E4DBDA3-AC14-4317-8FE8-75C62BD3235A}"/>
    <dgm:cxn modelId="{0563E5DF-81DE-45AB-A506-431600A1E19D}" type="presOf" srcId="{F0F5D305-6F6D-4011-911D-03A17298C57E}" destId="{BF9B4A66-1D96-4D77-A883-061A3FA737C5}" srcOrd="0" destOrd="0" presId="urn:microsoft.com/office/officeart/2005/8/layout/chevron2"/>
    <dgm:cxn modelId="{05C6F08E-C439-448F-8ECD-7494815132C3}" srcId="{8A18E76F-C6C0-4A0B-8971-CB0AD7E98563}" destId="{9FD2D245-F376-408B-819B-D36A969FDD31}" srcOrd="1" destOrd="0" parTransId="{0488D7B6-52D5-4D50-A3CE-DD9D52839523}" sibTransId="{3342A411-C296-49D0-8BFD-088246A0A3F9}"/>
    <dgm:cxn modelId="{F98144DA-D0FA-4490-BD24-443B9CCE82E9}" srcId="{AC26E69C-BF2B-4703-A2CD-3E6BE7E6511D}" destId="{21CEC431-815B-4546-8B6A-7E8DA2D9F36E}" srcOrd="1" destOrd="0" parTransId="{14B481DC-4C4E-4B6E-B5C9-2A49B02EBA45}" sibTransId="{0832861A-FDE0-418E-961B-6B542ACD710B}"/>
    <dgm:cxn modelId="{E21C1A19-A781-4EE0-966B-F7E027002923}" type="presOf" srcId="{C4F73304-3D24-4BFC-B9D9-B3E487B5EC26}" destId="{7C819D4E-F370-4321-8099-0E1E46F4FEFC}" srcOrd="0" destOrd="0" presId="urn:microsoft.com/office/officeart/2005/8/layout/chevron2"/>
    <dgm:cxn modelId="{6541FAFF-252C-49E6-A12C-09E0B20FD0FC}" type="presOf" srcId="{908A9D3E-C3F1-4D2F-8EFF-ED39E0C94489}" destId="{31853A3B-3A07-4995-8200-705299CF30B6}" srcOrd="0" destOrd="0" presId="urn:microsoft.com/office/officeart/2005/8/layout/chevron2"/>
    <dgm:cxn modelId="{3E6A68F3-D856-49D9-8D39-B4E063FA0BF6}" type="presOf" srcId="{56F86121-A726-41BE-A794-66090E926CFF}" destId="{24673A26-8D08-46CD-B09C-96148E3873B1}" srcOrd="0" destOrd="0" presId="urn:microsoft.com/office/officeart/2005/8/layout/chevron2"/>
    <dgm:cxn modelId="{6F42F582-2DD8-4F09-B3C3-2C97122D4F5D}" srcId="{38048D74-6030-43B0-866B-CFB5441CCAEB}" destId="{981A8951-446D-41A9-8AB7-C5749042B7E7}" srcOrd="0" destOrd="0" parTransId="{D42BD368-0293-42F9-B36C-ED0FF5D70001}" sibTransId="{EE27C365-0840-4368-B8DE-D0E956A0300A}"/>
    <dgm:cxn modelId="{71FF1877-AC52-43C0-A2D4-5F2A8F487E69}" srcId="{94869904-1AAA-48D2-B555-A09D986590F9}" destId="{5F7A1663-FEEC-4DE2-A612-AC76B9365094}" srcOrd="0" destOrd="0" parTransId="{44267E92-24E2-47B5-BD24-F596BE44C0A7}" sibTransId="{9A91066D-8C58-4BCA-9F86-93F66882FD87}"/>
    <dgm:cxn modelId="{0B5D9BFD-9264-4123-B2EF-3C0E4648F82B}" type="presOf" srcId="{4F29519D-16FB-4264-9771-0AA29D4B7FFC}" destId="{9E080379-25F3-479E-8334-E563E85983C2}" srcOrd="0" destOrd="0" presId="urn:microsoft.com/office/officeart/2005/8/layout/chevron2"/>
    <dgm:cxn modelId="{758A5110-6659-4F19-BD02-21FDAF62FC34}" srcId="{6185EBD1-5131-4D18-874F-6CD6701CCBE8}" destId="{FA50DA59-BC44-43E7-814C-A1DBAF985488}" srcOrd="0" destOrd="0" parTransId="{FD8C2D94-E6F5-46D4-B11E-CD28DF353114}" sibTransId="{3BC3006E-1F47-463B-8B62-9F7072C58E4D}"/>
    <dgm:cxn modelId="{5B393171-1F31-4DC0-845D-C580B39749B1}" srcId="{AC26E69C-BF2B-4703-A2CD-3E6BE7E6511D}" destId="{8FC56D9B-EEAE-44BC-826D-FB9507C875C2}" srcOrd="0" destOrd="0" parTransId="{901DB5A3-92A9-481B-B5DA-6CBD226AC6AE}" sibTransId="{05500538-F1A7-4107-B4B9-CA8829B86414}"/>
    <dgm:cxn modelId="{60883D24-DF23-46BA-961B-0E3DE8260416}" srcId="{8A18E76F-C6C0-4A0B-8971-CB0AD7E98563}" destId="{B9484EAE-86D4-4929-851E-502975860EB1}" srcOrd="4" destOrd="0" parTransId="{848EC536-A4B4-4F44-A20A-45E7E4BC1AF0}" sibTransId="{5ECD5930-25CD-4D90-8D98-812CBF4D53A0}"/>
    <dgm:cxn modelId="{A6776FC9-9928-4E6D-B86C-97E99B2A50EA}" srcId="{38048D74-6030-43B0-866B-CFB5441CCAEB}" destId="{ADFBEC98-A04B-444A-9602-2D64BE4C4DAE}" srcOrd="1" destOrd="0" parTransId="{592CCB84-D4AF-4B04-8529-3D8D029020F3}" sibTransId="{79EAA469-C452-41CD-B1F9-18F6CBFDE42A}"/>
    <dgm:cxn modelId="{A37FAD2E-E6C0-4FC4-95EC-2B0865996CC8}" srcId="{8A18E76F-C6C0-4A0B-8971-CB0AD7E98563}" destId="{6185EBD1-5131-4D18-874F-6CD6701CCBE8}" srcOrd="8" destOrd="0" parTransId="{FC99399D-372E-484D-AF01-A0BC008A6899}" sibTransId="{8C4580FB-2B00-4D99-A225-BB3E8023A41D}"/>
    <dgm:cxn modelId="{BD2BD349-FC1B-43D9-B6D4-6316F52CE91D}" type="presOf" srcId="{96714E92-E762-4DBA-A447-58509F87E69D}" destId="{3BCC8FA1-021C-4168-8415-DF51B428255F}" srcOrd="0" destOrd="0" presId="urn:microsoft.com/office/officeart/2005/8/layout/chevron2"/>
    <dgm:cxn modelId="{DB460DC6-14A8-41F9-BC7C-B30AA8759B03}" srcId="{8A18E76F-C6C0-4A0B-8971-CB0AD7E98563}" destId="{94869904-1AAA-48D2-B555-A09D986590F9}" srcOrd="5" destOrd="0" parTransId="{2647E6BC-04DC-4B23-AA7A-F892C3C5C8E9}" sibTransId="{20F6FE68-20A6-4E06-BF0D-9D55BED5DACD}"/>
    <dgm:cxn modelId="{A613D556-44F5-4740-ABBD-322C20319B21}" srcId="{96714E92-E762-4DBA-A447-58509F87E69D}" destId="{565E9509-BC7B-4B4E-BB3F-9850C14717FF}" srcOrd="0" destOrd="0" parTransId="{454D5195-1921-41BE-928F-5C5F5765EDB2}" sibTransId="{2CA84AD1-6645-4AB3-BC80-442AA3A243CA}"/>
    <dgm:cxn modelId="{912EBE78-74D2-432A-98CE-525459387D89}" type="presOf" srcId="{21CEC431-815B-4546-8B6A-7E8DA2D9F36E}" destId="{94639266-446B-48EF-86E4-AEAC5BE70F26}" srcOrd="0" destOrd="1" presId="urn:microsoft.com/office/officeart/2005/8/layout/chevron2"/>
    <dgm:cxn modelId="{8FCA7DE9-5E9C-43FF-AE8C-72D4F05CEB8A}" type="presOf" srcId="{AC26E69C-BF2B-4703-A2CD-3E6BE7E6511D}" destId="{60971C03-3692-4543-9FA1-1E4CBADE8FB4}" srcOrd="0" destOrd="0" presId="urn:microsoft.com/office/officeart/2005/8/layout/chevron2"/>
    <dgm:cxn modelId="{4064B3A5-20D3-4714-83F0-EB9400F09CDB}" type="presOf" srcId="{5F7A1663-FEEC-4DE2-A612-AC76B9365094}" destId="{05F9F81D-A22B-49E3-981D-E77DC73A96FF}" srcOrd="0" destOrd="0" presId="urn:microsoft.com/office/officeart/2005/8/layout/chevron2"/>
    <dgm:cxn modelId="{EE6BDA7C-7F4C-4D9B-B71D-2B2E964A11A5}" srcId="{8A18E76F-C6C0-4A0B-8971-CB0AD7E98563}" destId="{38048D74-6030-43B0-866B-CFB5441CCAEB}" srcOrd="6" destOrd="0" parTransId="{C6568ED0-12BB-46E8-9629-46D49B3482BC}" sibTransId="{D8BB1C4F-FA78-4C65-B38C-344C7E961255}"/>
    <dgm:cxn modelId="{5963B532-007A-4770-A28F-24E6CD52485C}" type="presOf" srcId="{565E9509-BC7B-4B4E-BB3F-9850C14717FF}" destId="{BBB6B2A7-CCF7-45E9-8980-C8F575DE1B6F}" srcOrd="0" destOrd="0" presId="urn:microsoft.com/office/officeart/2005/8/layout/chevron2"/>
    <dgm:cxn modelId="{19B0F9A5-CEDA-45D6-8431-F719E8791A87}" srcId="{46379CC9-5F8E-414D-9E22-0C5C51182648}" destId="{56F86121-A726-41BE-A794-66090E926CFF}" srcOrd="0" destOrd="0" parTransId="{69F4F180-B049-42FA-A4D6-75F50EBCA758}" sibTransId="{A0DEF0B2-D077-495C-B8A2-596833F867BF}"/>
    <dgm:cxn modelId="{A277B471-A371-4F91-9ADB-5FA81066A3A9}" type="presOf" srcId="{8A18E76F-C6C0-4A0B-8971-CB0AD7E98563}" destId="{B678819D-2DC4-4EBE-87FF-74E3024B5CB3}" srcOrd="0" destOrd="0" presId="urn:microsoft.com/office/officeart/2005/8/layout/chevron2"/>
    <dgm:cxn modelId="{0571A2BD-0802-408E-B168-F4CACDA86753}" type="presOf" srcId="{AC1DFE9C-C1A8-4128-BA4C-56A294EE8E51}" destId="{B6FD4AB7-B0E7-4084-9C6C-32A44BC8B9B2}" srcOrd="0" destOrd="0" presId="urn:microsoft.com/office/officeart/2005/8/layout/chevron2"/>
    <dgm:cxn modelId="{774123C7-E2B0-4E8D-B3C1-6EE33A4D7D70}" type="presOf" srcId="{981A8951-446D-41A9-8AB7-C5749042B7E7}" destId="{BE844961-263F-43D4-A642-0FD25B0D87BB}" srcOrd="0" destOrd="0" presId="urn:microsoft.com/office/officeart/2005/8/layout/chevron2"/>
    <dgm:cxn modelId="{F4B29FC4-1AE4-49BD-AD55-F61DA1441214}" type="presOf" srcId="{8FC56D9B-EEAE-44BC-826D-FB9507C875C2}" destId="{94639266-446B-48EF-86E4-AEAC5BE70F26}" srcOrd="0" destOrd="0" presId="urn:microsoft.com/office/officeart/2005/8/layout/chevron2"/>
    <dgm:cxn modelId="{71AFEEA0-07E7-40C6-8DCF-2576BCC8FB93}" srcId="{8A18E76F-C6C0-4A0B-8971-CB0AD7E98563}" destId="{908A9D3E-C3F1-4D2F-8EFF-ED39E0C94489}" srcOrd="3" destOrd="0" parTransId="{5FDA6CE7-8227-470A-A653-E83FA1D8B08D}" sibTransId="{86B09346-21C6-43A9-8B00-D03F85E12D8D}"/>
    <dgm:cxn modelId="{90B87BF2-97DC-42E1-8D53-E9027BC32D21}" srcId="{8A18E76F-C6C0-4A0B-8971-CB0AD7E98563}" destId="{F0F5D305-6F6D-4011-911D-03A17298C57E}" srcOrd="2" destOrd="0" parTransId="{EA281F61-690A-4A34-B0B7-B10D2EC1F5D1}" sibTransId="{E883F867-4760-4D16-82CF-45A8975775EB}"/>
    <dgm:cxn modelId="{1033C2A3-6A6D-4707-AFB4-B11E2CDB0DB1}" type="presOf" srcId="{9FD2D245-F376-408B-819B-D36A969FDD31}" destId="{68E299EF-045F-44DF-BE75-BE554693742D}" srcOrd="0" destOrd="0" presId="urn:microsoft.com/office/officeart/2005/8/layout/chevron2"/>
    <dgm:cxn modelId="{33B58ED9-75E1-4836-B59E-7D50DA747102}" type="presOf" srcId="{38048D74-6030-43B0-866B-CFB5441CCAEB}" destId="{0AA6B653-C8FD-4A50-BFA8-EAADBA1F1D96}" srcOrd="0" destOrd="0" presId="urn:microsoft.com/office/officeart/2005/8/layout/chevron2"/>
    <dgm:cxn modelId="{BA44D45F-70B9-4C9A-9FEC-1E56816EF830}" srcId="{8A18E76F-C6C0-4A0B-8971-CB0AD7E98563}" destId="{96714E92-E762-4DBA-A447-58509F87E69D}" srcOrd="0" destOrd="0" parTransId="{4568593F-8E10-4EA6-8062-9C69CF60074B}" sibTransId="{D6AE5FFD-1452-4233-95D1-0B0C798D058F}"/>
    <dgm:cxn modelId="{BF088CCD-795D-4A39-BBFD-4F35CA8D494F}" type="presOf" srcId="{696B541E-E692-4178-B551-DD5474ED9AB6}" destId="{05F9F81D-A22B-49E3-981D-E77DC73A96FF}" srcOrd="0" destOrd="1" presId="urn:microsoft.com/office/officeart/2005/8/layout/chevron2"/>
    <dgm:cxn modelId="{5577A5CC-E878-402F-865C-C8F935F55084}" type="presOf" srcId="{ADFBEC98-A04B-444A-9602-2D64BE4C4DAE}" destId="{BE844961-263F-43D4-A642-0FD25B0D87BB}" srcOrd="0" destOrd="1" presId="urn:microsoft.com/office/officeart/2005/8/layout/chevron2"/>
    <dgm:cxn modelId="{4B9124FE-9BB4-478C-B7C9-80C4CB732E6C}" type="presParOf" srcId="{B678819D-2DC4-4EBE-87FF-74E3024B5CB3}" destId="{BC6CFD83-D4B5-4C5F-BA9D-9B6F5D306E98}" srcOrd="0" destOrd="0" presId="urn:microsoft.com/office/officeart/2005/8/layout/chevron2"/>
    <dgm:cxn modelId="{3EC837D1-653F-40CE-B886-BDBA29430785}" type="presParOf" srcId="{BC6CFD83-D4B5-4C5F-BA9D-9B6F5D306E98}" destId="{3BCC8FA1-021C-4168-8415-DF51B428255F}" srcOrd="0" destOrd="0" presId="urn:microsoft.com/office/officeart/2005/8/layout/chevron2"/>
    <dgm:cxn modelId="{B12706FA-6C9E-40C4-9475-3F6E7B68D296}" type="presParOf" srcId="{BC6CFD83-D4B5-4C5F-BA9D-9B6F5D306E98}" destId="{BBB6B2A7-CCF7-45E9-8980-C8F575DE1B6F}" srcOrd="1" destOrd="0" presId="urn:microsoft.com/office/officeart/2005/8/layout/chevron2"/>
    <dgm:cxn modelId="{C424206C-4BA4-49AE-90E9-441B313981EA}" type="presParOf" srcId="{B678819D-2DC4-4EBE-87FF-74E3024B5CB3}" destId="{9FE085CC-63F5-45AF-A680-BE00C7D5B8E2}" srcOrd="1" destOrd="0" presId="urn:microsoft.com/office/officeart/2005/8/layout/chevron2"/>
    <dgm:cxn modelId="{D2A543E0-A710-4B89-8B78-68575E93189E}" type="presParOf" srcId="{B678819D-2DC4-4EBE-87FF-74E3024B5CB3}" destId="{F5379D30-6D5F-4F7B-B760-439091EEEBB6}" srcOrd="2" destOrd="0" presId="urn:microsoft.com/office/officeart/2005/8/layout/chevron2"/>
    <dgm:cxn modelId="{3135E000-4F3D-4517-AF31-25C68C6689F9}" type="presParOf" srcId="{F5379D30-6D5F-4F7B-B760-439091EEEBB6}" destId="{68E299EF-045F-44DF-BE75-BE554693742D}" srcOrd="0" destOrd="0" presId="urn:microsoft.com/office/officeart/2005/8/layout/chevron2"/>
    <dgm:cxn modelId="{21527098-11BF-4230-BB58-EA204088509A}" type="presParOf" srcId="{F5379D30-6D5F-4F7B-B760-439091EEEBB6}" destId="{F40295C5-13C7-4D43-A5B9-466A481BE012}" srcOrd="1" destOrd="0" presId="urn:microsoft.com/office/officeart/2005/8/layout/chevron2"/>
    <dgm:cxn modelId="{405ECFF6-EA3B-4984-99AD-3E884B111169}" type="presParOf" srcId="{B678819D-2DC4-4EBE-87FF-74E3024B5CB3}" destId="{EE24BE42-0BA8-4F96-975B-BCB0CB8A10F3}" srcOrd="3" destOrd="0" presId="urn:microsoft.com/office/officeart/2005/8/layout/chevron2"/>
    <dgm:cxn modelId="{599E352D-AD50-47F9-91E3-C30980248872}" type="presParOf" srcId="{B678819D-2DC4-4EBE-87FF-74E3024B5CB3}" destId="{7BBADA0E-DDE5-4EE3-AD89-99C126B219C4}" srcOrd="4" destOrd="0" presId="urn:microsoft.com/office/officeart/2005/8/layout/chevron2"/>
    <dgm:cxn modelId="{65E22DFD-7FC0-4126-825F-794E071CB930}" type="presParOf" srcId="{7BBADA0E-DDE5-4EE3-AD89-99C126B219C4}" destId="{BF9B4A66-1D96-4D77-A883-061A3FA737C5}" srcOrd="0" destOrd="0" presId="urn:microsoft.com/office/officeart/2005/8/layout/chevron2"/>
    <dgm:cxn modelId="{4E4F8393-E140-45E9-8671-23C9BB54EB63}" type="presParOf" srcId="{7BBADA0E-DDE5-4EE3-AD89-99C126B219C4}" destId="{B6FD4AB7-B0E7-4084-9C6C-32A44BC8B9B2}" srcOrd="1" destOrd="0" presId="urn:microsoft.com/office/officeart/2005/8/layout/chevron2"/>
    <dgm:cxn modelId="{DF0CE88F-4269-4279-B286-CAB23DD19717}" type="presParOf" srcId="{B678819D-2DC4-4EBE-87FF-74E3024B5CB3}" destId="{E6E57858-2D5D-47F9-A2AB-BF761A2C5898}" srcOrd="5" destOrd="0" presId="urn:microsoft.com/office/officeart/2005/8/layout/chevron2"/>
    <dgm:cxn modelId="{D81DD8F4-01E7-465A-A726-C3BCDF2B0BC2}" type="presParOf" srcId="{B678819D-2DC4-4EBE-87FF-74E3024B5CB3}" destId="{89BB3349-630C-4366-9FB5-98BBFEF1D1A1}" srcOrd="6" destOrd="0" presId="urn:microsoft.com/office/officeart/2005/8/layout/chevron2"/>
    <dgm:cxn modelId="{03342A89-B2AE-4110-92DA-3B583A56F024}" type="presParOf" srcId="{89BB3349-630C-4366-9FB5-98BBFEF1D1A1}" destId="{31853A3B-3A07-4995-8200-705299CF30B6}" srcOrd="0" destOrd="0" presId="urn:microsoft.com/office/officeart/2005/8/layout/chevron2"/>
    <dgm:cxn modelId="{FA9ED592-0F03-4880-B2F7-053C791D0E3D}" type="presParOf" srcId="{89BB3349-630C-4366-9FB5-98BBFEF1D1A1}" destId="{7C819D4E-F370-4321-8099-0E1E46F4FEFC}" srcOrd="1" destOrd="0" presId="urn:microsoft.com/office/officeart/2005/8/layout/chevron2"/>
    <dgm:cxn modelId="{D30F8E87-E99C-48D6-962E-692429C428A8}" type="presParOf" srcId="{B678819D-2DC4-4EBE-87FF-74E3024B5CB3}" destId="{B35F7FCD-A73B-4569-A96E-50936BA67BEE}" srcOrd="7" destOrd="0" presId="urn:microsoft.com/office/officeart/2005/8/layout/chevron2"/>
    <dgm:cxn modelId="{3BB7358F-BE28-46EB-9B07-7CD8E446EF70}" type="presParOf" srcId="{B678819D-2DC4-4EBE-87FF-74E3024B5CB3}" destId="{8A558163-04C2-4210-B42A-D5EAF4B6E5D4}" srcOrd="8" destOrd="0" presId="urn:microsoft.com/office/officeart/2005/8/layout/chevron2"/>
    <dgm:cxn modelId="{DEE60573-F622-44E7-9864-1BD83B96EEE8}" type="presParOf" srcId="{8A558163-04C2-4210-B42A-D5EAF4B6E5D4}" destId="{84784DB1-3F8C-415C-A0F9-C627934CCD45}" srcOrd="0" destOrd="0" presId="urn:microsoft.com/office/officeart/2005/8/layout/chevron2"/>
    <dgm:cxn modelId="{D9688205-EA1D-45DD-87D9-BDD70AF2990A}" type="presParOf" srcId="{8A558163-04C2-4210-B42A-D5EAF4B6E5D4}" destId="{9E080379-25F3-479E-8334-E563E85983C2}" srcOrd="1" destOrd="0" presId="urn:microsoft.com/office/officeart/2005/8/layout/chevron2"/>
    <dgm:cxn modelId="{07AF2818-41C8-49B1-8C71-7F9DDEDCD8AA}" type="presParOf" srcId="{B678819D-2DC4-4EBE-87FF-74E3024B5CB3}" destId="{A7A7C0AC-2644-4BDC-ACFE-A6F974353B47}" srcOrd="9" destOrd="0" presId="urn:microsoft.com/office/officeart/2005/8/layout/chevron2"/>
    <dgm:cxn modelId="{9510D3BA-96B1-4EAA-9274-D2A0A7E2FAC6}" type="presParOf" srcId="{B678819D-2DC4-4EBE-87FF-74E3024B5CB3}" destId="{AC7F26CD-8101-46C2-8A70-843F6247B508}" srcOrd="10" destOrd="0" presId="urn:microsoft.com/office/officeart/2005/8/layout/chevron2"/>
    <dgm:cxn modelId="{85B7FBAC-6B8D-4E58-8B6A-6993116D8281}" type="presParOf" srcId="{AC7F26CD-8101-46C2-8A70-843F6247B508}" destId="{916B7F40-3BF7-4ABB-B02C-C49C1632ACBE}" srcOrd="0" destOrd="0" presId="urn:microsoft.com/office/officeart/2005/8/layout/chevron2"/>
    <dgm:cxn modelId="{ADF78824-B514-4C51-9EA7-72B7CEF00ACD}" type="presParOf" srcId="{AC7F26CD-8101-46C2-8A70-843F6247B508}" destId="{05F9F81D-A22B-49E3-981D-E77DC73A96FF}" srcOrd="1" destOrd="0" presId="urn:microsoft.com/office/officeart/2005/8/layout/chevron2"/>
    <dgm:cxn modelId="{EDC5F856-35D8-40D7-9CA6-0EAE6A944223}" type="presParOf" srcId="{B678819D-2DC4-4EBE-87FF-74E3024B5CB3}" destId="{CDB984CD-FBCA-4D0A-829C-08FFBE540D68}" srcOrd="11" destOrd="0" presId="urn:microsoft.com/office/officeart/2005/8/layout/chevron2"/>
    <dgm:cxn modelId="{9ACE18AE-2EEA-4077-9E94-6BEB85DC2FE5}" type="presParOf" srcId="{B678819D-2DC4-4EBE-87FF-74E3024B5CB3}" destId="{939346ED-31DC-4759-AF5A-10E64B908855}" srcOrd="12" destOrd="0" presId="urn:microsoft.com/office/officeart/2005/8/layout/chevron2"/>
    <dgm:cxn modelId="{AC0F24D6-601F-4184-BC9E-EB5D4B3C875A}" type="presParOf" srcId="{939346ED-31DC-4759-AF5A-10E64B908855}" destId="{0AA6B653-C8FD-4A50-BFA8-EAADBA1F1D96}" srcOrd="0" destOrd="0" presId="urn:microsoft.com/office/officeart/2005/8/layout/chevron2"/>
    <dgm:cxn modelId="{664BD9D1-CDA1-4EE8-8874-CF8AC16471B7}" type="presParOf" srcId="{939346ED-31DC-4759-AF5A-10E64B908855}" destId="{BE844961-263F-43D4-A642-0FD25B0D87BB}" srcOrd="1" destOrd="0" presId="urn:microsoft.com/office/officeart/2005/8/layout/chevron2"/>
    <dgm:cxn modelId="{19A021EF-484D-48EF-BE1C-A74FB0CF2E64}" type="presParOf" srcId="{B678819D-2DC4-4EBE-87FF-74E3024B5CB3}" destId="{DAFD90E3-BBE5-4182-B63D-27B11A67DFA2}" srcOrd="13" destOrd="0" presId="urn:microsoft.com/office/officeart/2005/8/layout/chevron2"/>
    <dgm:cxn modelId="{4CB7D27E-9AED-4429-8252-919786C0D22C}" type="presParOf" srcId="{B678819D-2DC4-4EBE-87FF-74E3024B5CB3}" destId="{8A754CEF-9556-4D93-A509-3D0006DA54A9}" srcOrd="14" destOrd="0" presId="urn:microsoft.com/office/officeart/2005/8/layout/chevron2"/>
    <dgm:cxn modelId="{8FF6DF97-47B7-4C20-A7C6-08ADC2EC95BA}" type="presParOf" srcId="{8A754CEF-9556-4D93-A509-3D0006DA54A9}" destId="{60971C03-3692-4543-9FA1-1E4CBADE8FB4}" srcOrd="0" destOrd="0" presId="urn:microsoft.com/office/officeart/2005/8/layout/chevron2"/>
    <dgm:cxn modelId="{C859AB7E-1EB9-44E5-ACAA-BB48CCF4E6E6}" type="presParOf" srcId="{8A754CEF-9556-4D93-A509-3D0006DA54A9}" destId="{94639266-446B-48EF-86E4-AEAC5BE70F26}" srcOrd="1" destOrd="0" presId="urn:microsoft.com/office/officeart/2005/8/layout/chevron2"/>
    <dgm:cxn modelId="{F139D8E6-4A3E-4C2A-B218-86B8304FC32E}" type="presParOf" srcId="{B678819D-2DC4-4EBE-87FF-74E3024B5CB3}" destId="{58F51D1E-E0B2-4CC7-AA8E-85E25F73E7CA}" srcOrd="15" destOrd="0" presId="urn:microsoft.com/office/officeart/2005/8/layout/chevron2"/>
    <dgm:cxn modelId="{DE996D39-34E4-4BB2-8FC3-6C0B5FE895FF}" type="presParOf" srcId="{B678819D-2DC4-4EBE-87FF-74E3024B5CB3}" destId="{5756A66E-DC6C-4C87-8ECF-44530F49BEE9}" srcOrd="16" destOrd="0" presId="urn:microsoft.com/office/officeart/2005/8/layout/chevron2"/>
    <dgm:cxn modelId="{07456795-0BE0-46C4-B8E5-84BD7E417E33}" type="presParOf" srcId="{5756A66E-DC6C-4C87-8ECF-44530F49BEE9}" destId="{85FFDAA7-132F-4D53-8307-40213BA1B6E8}" srcOrd="0" destOrd="0" presId="urn:microsoft.com/office/officeart/2005/8/layout/chevron2"/>
    <dgm:cxn modelId="{5056F002-613A-4D30-A98E-3CA4051B0DC5}" type="presParOf" srcId="{5756A66E-DC6C-4C87-8ECF-44530F49BEE9}" destId="{CA417DE4-4FC4-4EE1-A651-1C2B00ABAC35}" srcOrd="1" destOrd="0" presId="urn:microsoft.com/office/officeart/2005/8/layout/chevron2"/>
    <dgm:cxn modelId="{0CB09042-CB0F-4338-8C23-F47FD814DC9C}" type="presParOf" srcId="{B678819D-2DC4-4EBE-87FF-74E3024B5CB3}" destId="{A45BD8BC-8382-43A4-A957-58C45FB860DE}" srcOrd="17" destOrd="0" presId="urn:microsoft.com/office/officeart/2005/8/layout/chevron2"/>
    <dgm:cxn modelId="{A915B5B6-C14C-41C4-AF93-8BB0C8D43085}" type="presParOf" srcId="{B678819D-2DC4-4EBE-87FF-74E3024B5CB3}" destId="{C003CF9E-F1B5-4E14-B981-F0A425E03313}" srcOrd="18" destOrd="0" presId="urn:microsoft.com/office/officeart/2005/8/layout/chevron2"/>
    <dgm:cxn modelId="{3E7D758F-15F3-40F0-931B-EDD6472E2C6B}" type="presParOf" srcId="{C003CF9E-F1B5-4E14-B981-F0A425E03313}" destId="{96F74D70-8415-4520-AF01-B935A8D01DFF}" srcOrd="0" destOrd="0" presId="urn:microsoft.com/office/officeart/2005/8/layout/chevron2"/>
    <dgm:cxn modelId="{6EE1D002-F6EF-4B5A-8AA8-4EA2C3AE1674}" type="presParOf" srcId="{C003CF9E-F1B5-4E14-B981-F0A425E03313}" destId="{24673A26-8D08-46CD-B09C-96148E3873B1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CC8FA1-021C-4168-8415-DF51B428255F}">
      <dsp:nvSpPr>
        <dsp:cNvPr id="0" name=""/>
        <dsp:cNvSpPr/>
      </dsp:nvSpPr>
      <dsp:spPr>
        <a:xfrm rot="5400000">
          <a:off x="-95067" y="95922"/>
          <a:ext cx="633784" cy="443649"/>
        </a:xfrm>
        <a:prstGeom prst="chevron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>
              <a:solidFill>
                <a:schemeClr val="tx1"/>
              </a:solidFill>
              <a:latin typeface="Cambria" pitchFamily="18" charset="0"/>
            </a:rPr>
            <a:t>1975</a:t>
          </a:r>
          <a:endParaRPr lang="en-IN" sz="1200" b="1" kern="1200" dirty="0">
            <a:solidFill>
              <a:schemeClr val="tx1"/>
            </a:solidFill>
            <a:latin typeface="Cambria" pitchFamily="18" charset="0"/>
          </a:endParaRPr>
        </a:p>
      </dsp:txBody>
      <dsp:txXfrm rot="5400000">
        <a:off x="-95067" y="95922"/>
        <a:ext cx="633784" cy="443649"/>
      </dsp:txXfrm>
    </dsp:sp>
    <dsp:sp modelId="{BBB6B2A7-CCF7-45E9-8980-C8F575DE1B6F}">
      <dsp:nvSpPr>
        <dsp:cNvPr id="0" name=""/>
        <dsp:cNvSpPr/>
      </dsp:nvSpPr>
      <dsp:spPr>
        <a:xfrm rot="5400000">
          <a:off x="3521044" y="-3076540"/>
          <a:ext cx="411959" cy="6566750"/>
        </a:xfrm>
        <a:prstGeom prst="round2Same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>
              <a:solidFill>
                <a:schemeClr val="tx1"/>
              </a:solidFill>
              <a:latin typeface="Cambria" pitchFamily="18" charset="0"/>
            </a:rPr>
            <a:t>Microsoft is founded by Bill Gates and Paul Allen.</a:t>
          </a:r>
          <a:endParaRPr lang="en-IN" sz="1400" kern="1200" dirty="0">
            <a:solidFill>
              <a:schemeClr val="tx1"/>
            </a:solidFill>
            <a:latin typeface="Cambria" pitchFamily="18" charset="0"/>
          </a:endParaRPr>
        </a:p>
      </dsp:txBody>
      <dsp:txXfrm rot="5400000">
        <a:off x="3521044" y="-3076540"/>
        <a:ext cx="411959" cy="6566750"/>
      </dsp:txXfrm>
    </dsp:sp>
    <dsp:sp modelId="{68E299EF-045F-44DF-BE75-BE554693742D}">
      <dsp:nvSpPr>
        <dsp:cNvPr id="0" name=""/>
        <dsp:cNvSpPr/>
      </dsp:nvSpPr>
      <dsp:spPr>
        <a:xfrm rot="5400000">
          <a:off x="-95067" y="664185"/>
          <a:ext cx="633784" cy="443649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>
              <a:solidFill>
                <a:schemeClr val="tx1"/>
              </a:solidFill>
              <a:latin typeface="Cambria" pitchFamily="18" charset="0"/>
            </a:rPr>
            <a:t>1978</a:t>
          </a:r>
          <a:endParaRPr lang="en-IN" sz="1200" b="1" kern="1200" dirty="0">
            <a:solidFill>
              <a:schemeClr val="tx1"/>
            </a:solidFill>
            <a:latin typeface="Cambria" pitchFamily="18" charset="0"/>
          </a:endParaRPr>
        </a:p>
      </dsp:txBody>
      <dsp:txXfrm rot="5400000">
        <a:off x="-95067" y="664185"/>
        <a:ext cx="633784" cy="443649"/>
      </dsp:txXfrm>
    </dsp:sp>
    <dsp:sp modelId="{F40295C5-13C7-4D43-A5B9-466A481BE012}">
      <dsp:nvSpPr>
        <dsp:cNvPr id="0" name=""/>
        <dsp:cNvSpPr/>
      </dsp:nvSpPr>
      <dsp:spPr>
        <a:xfrm rot="5400000">
          <a:off x="3521044" y="-2498756"/>
          <a:ext cx="411959" cy="6566750"/>
        </a:xfrm>
        <a:prstGeom prst="round2Same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>
              <a:solidFill>
                <a:schemeClr val="tx1"/>
              </a:solidFill>
              <a:latin typeface="Cambria" pitchFamily="18" charset="0"/>
            </a:rPr>
            <a:t>Microsoft becomes global with its first overseas office in Japan.</a:t>
          </a:r>
          <a:endParaRPr lang="en-IN" sz="1400" kern="1200" dirty="0">
            <a:solidFill>
              <a:schemeClr val="tx1"/>
            </a:solidFill>
            <a:latin typeface="Cambria" pitchFamily="18" charset="0"/>
          </a:endParaRPr>
        </a:p>
      </dsp:txBody>
      <dsp:txXfrm rot="5400000">
        <a:off x="3521044" y="-2498756"/>
        <a:ext cx="411959" cy="6566750"/>
      </dsp:txXfrm>
    </dsp:sp>
    <dsp:sp modelId="{BF9B4A66-1D96-4D77-A883-061A3FA737C5}">
      <dsp:nvSpPr>
        <dsp:cNvPr id="0" name=""/>
        <dsp:cNvSpPr/>
      </dsp:nvSpPr>
      <dsp:spPr>
        <a:xfrm rot="5400000">
          <a:off x="-95067" y="1232449"/>
          <a:ext cx="633784" cy="443649"/>
        </a:xfrm>
        <a:prstGeom prst="chevron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>
              <a:solidFill>
                <a:schemeClr val="tx1"/>
              </a:solidFill>
              <a:latin typeface="Cambria" pitchFamily="18" charset="0"/>
            </a:rPr>
            <a:t>1985</a:t>
          </a:r>
          <a:endParaRPr lang="en-IN" sz="1200" b="1" kern="1200" dirty="0">
            <a:solidFill>
              <a:schemeClr val="tx1"/>
            </a:solidFill>
            <a:latin typeface="Cambria" pitchFamily="18" charset="0"/>
          </a:endParaRPr>
        </a:p>
      </dsp:txBody>
      <dsp:txXfrm rot="5400000">
        <a:off x="-95067" y="1232449"/>
        <a:ext cx="633784" cy="443649"/>
      </dsp:txXfrm>
    </dsp:sp>
    <dsp:sp modelId="{B6FD4AB7-B0E7-4084-9C6C-32A44BC8B9B2}">
      <dsp:nvSpPr>
        <dsp:cNvPr id="0" name=""/>
        <dsp:cNvSpPr/>
      </dsp:nvSpPr>
      <dsp:spPr>
        <a:xfrm rot="5400000">
          <a:off x="3521044" y="-1940014"/>
          <a:ext cx="411959" cy="6566750"/>
        </a:xfrm>
        <a:prstGeom prst="round2Same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>
              <a:solidFill>
                <a:schemeClr val="tx1"/>
              </a:solidFill>
              <a:latin typeface="Cambria" pitchFamily="18" charset="0"/>
            </a:rPr>
            <a:t>The first version of Windows OS is launched.</a:t>
          </a:r>
          <a:endParaRPr lang="en-IN" sz="1400" kern="1200" dirty="0">
            <a:solidFill>
              <a:schemeClr val="tx1"/>
            </a:solidFill>
            <a:latin typeface="Cambria" pitchFamily="18" charset="0"/>
          </a:endParaRPr>
        </a:p>
      </dsp:txBody>
      <dsp:txXfrm rot="5400000">
        <a:off x="3521044" y="-1940014"/>
        <a:ext cx="411959" cy="6566750"/>
      </dsp:txXfrm>
    </dsp:sp>
    <dsp:sp modelId="{31853A3B-3A07-4995-8200-705299CF30B6}">
      <dsp:nvSpPr>
        <dsp:cNvPr id="0" name=""/>
        <dsp:cNvSpPr/>
      </dsp:nvSpPr>
      <dsp:spPr>
        <a:xfrm rot="5400000">
          <a:off x="-95067" y="1800712"/>
          <a:ext cx="633784" cy="443649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>
              <a:solidFill>
                <a:schemeClr val="tx1"/>
              </a:solidFill>
              <a:latin typeface="Cambria" pitchFamily="18" charset="0"/>
            </a:rPr>
            <a:t>1989</a:t>
          </a:r>
          <a:endParaRPr lang="en-IN" sz="1200" b="1" kern="1200" dirty="0">
            <a:solidFill>
              <a:schemeClr val="tx1"/>
            </a:solidFill>
            <a:latin typeface="Cambria" pitchFamily="18" charset="0"/>
          </a:endParaRPr>
        </a:p>
      </dsp:txBody>
      <dsp:txXfrm rot="5400000">
        <a:off x="-95067" y="1800712"/>
        <a:ext cx="633784" cy="443649"/>
      </dsp:txXfrm>
    </dsp:sp>
    <dsp:sp modelId="{7C819D4E-F370-4321-8099-0E1E46F4FEFC}">
      <dsp:nvSpPr>
        <dsp:cNvPr id="0" name=""/>
        <dsp:cNvSpPr/>
      </dsp:nvSpPr>
      <dsp:spPr>
        <a:xfrm rot="5400000">
          <a:off x="3521044" y="-1371750"/>
          <a:ext cx="411959" cy="6566750"/>
        </a:xfrm>
        <a:prstGeom prst="round2Same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>
              <a:solidFill>
                <a:schemeClr val="tx1"/>
              </a:solidFill>
              <a:latin typeface="Cambria" pitchFamily="18" charset="0"/>
            </a:rPr>
            <a:t>Introduction of the earliest version of office suite.</a:t>
          </a:r>
          <a:endParaRPr lang="en-IN" sz="1400" kern="1200" dirty="0">
            <a:solidFill>
              <a:schemeClr val="tx1"/>
            </a:solidFill>
            <a:latin typeface="Cambria" pitchFamily="18" charset="0"/>
          </a:endParaRPr>
        </a:p>
      </dsp:txBody>
      <dsp:txXfrm rot="5400000">
        <a:off x="3521044" y="-1371750"/>
        <a:ext cx="411959" cy="6566750"/>
      </dsp:txXfrm>
    </dsp:sp>
    <dsp:sp modelId="{84784DB1-3F8C-415C-A0F9-C627934CCD45}">
      <dsp:nvSpPr>
        <dsp:cNvPr id="0" name=""/>
        <dsp:cNvSpPr/>
      </dsp:nvSpPr>
      <dsp:spPr>
        <a:xfrm rot="5400000">
          <a:off x="-95067" y="2368975"/>
          <a:ext cx="633784" cy="443649"/>
        </a:xfrm>
        <a:prstGeom prst="chevron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>
              <a:solidFill>
                <a:schemeClr val="tx1"/>
              </a:solidFill>
              <a:latin typeface="Cambria" pitchFamily="18" charset="0"/>
            </a:rPr>
            <a:t>2000</a:t>
          </a:r>
          <a:endParaRPr lang="en-IN" sz="1200" b="1" kern="1200" dirty="0">
            <a:solidFill>
              <a:schemeClr val="tx1"/>
            </a:solidFill>
            <a:latin typeface="Cambria" pitchFamily="18" charset="0"/>
          </a:endParaRPr>
        </a:p>
      </dsp:txBody>
      <dsp:txXfrm rot="5400000">
        <a:off x="-95067" y="2368975"/>
        <a:ext cx="633784" cy="443649"/>
      </dsp:txXfrm>
    </dsp:sp>
    <dsp:sp modelId="{9E080379-25F3-479E-8334-E563E85983C2}">
      <dsp:nvSpPr>
        <dsp:cNvPr id="0" name=""/>
        <dsp:cNvSpPr/>
      </dsp:nvSpPr>
      <dsp:spPr>
        <a:xfrm rot="5400000">
          <a:off x="3521044" y="-803487"/>
          <a:ext cx="411959" cy="6566750"/>
        </a:xfrm>
        <a:prstGeom prst="round2Same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>
              <a:solidFill>
                <a:schemeClr val="tx1"/>
              </a:solidFill>
              <a:latin typeface="Cambria" pitchFamily="18" charset="0"/>
            </a:rPr>
            <a:t>Bill Gates steps down and Steve Ballmer named the President and CEO.</a:t>
          </a:r>
          <a:endParaRPr lang="en-IN" sz="1400" kern="1200" dirty="0">
            <a:solidFill>
              <a:schemeClr val="tx1"/>
            </a:solidFill>
            <a:latin typeface="Cambria" pitchFamily="18" charset="0"/>
          </a:endParaRPr>
        </a:p>
      </dsp:txBody>
      <dsp:txXfrm rot="5400000">
        <a:off x="3521044" y="-803487"/>
        <a:ext cx="411959" cy="6566750"/>
      </dsp:txXfrm>
    </dsp:sp>
    <dsp:sp modelId="{916B7F40-3BF7-4ABB-B02C-C49C1632ACBE}">
      <dsp:nvSpPr>
        <dsp:cNvPr id="0" name=""/>
        <dsp:cNvSpPr/>
      </dsp:nvSpPr>
      <dsp:spPr>
        <a:xfrm rot="5400000">
          <a:off x="-95067" y="2937238"/>
          <a:ext cx="633784" cy="443649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>
              <a:solidFill>
                <a:schemeClr val="tx1"/>
              </a:solidFill>
              <a:latin typeface="Cambria" pitchFamily="18" charset="0"/>
            </a:rPr>
            <a:t>2001</a:t>
          </a:r>
          <a:endParaRPr lang="en-IN" sz="1200" b="1" kern="1200" dirty="0">
            <a:solidFill>
              <a:schemeClr val="tx1"/>
            </a:solidFill>
            <a:latin typeface="Cambria" pitchFamily="18" charset="0"/>
          </a:endParaRPr>
        </a:p>
      </dsp:txBody>
      <dsp:txXfrm rot="5400000">
        <a:off x="-95067" y="2937238"/>
        <a:ext cx="633784" cy="443649"/>
      </dsp:txXfrm>
    </dsp:sp>
    <dsp:sp modelId="{05F9F81D-A22B-49E3-981D-E77DC73A96FF}">
      <dsp:nvSpPr>
        <dsp:cNvPr id="0" name=""/>
        <dsp:cNvSpPr/>
      </dsp:nvSpPr>
      <dsp:spPr>
        <a:xfrm rot="5400000">
          <a:off x="3521044" y="-235224"/>
          <a:ext cx="411959" cy="6566750"/>
        </a:xfrm>
        <a:prstGeom prst="round2Same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>
              <a:solidFill>
                <a:schemeClr val="tx1"/>
              </a:solidFill>
              <a:latin typeface="Cambria" pitchFamily="18" charset="0"/>
            </a:rPr>
            <a:t>Introduction of the first gaming console, Xbox.</a:t>
          </a:r>
          <a:endParaRPr lang="en-IN" sz="1400" kern="1200" dirty="0">
            <a:solidFill>
              <a:schemeClr val="tx1"/>
            </a:solidFill>
            <a:latin typeface="Cambria" pitchFamily="18" charset="0"/>
          </a:endParaRPr>
        </a:p>
      </dsp:txBody>
      <dsp:txXfrm rot="5400000">
        <a:off x="3521044" y="-235224"/>
        <a:ext cx="411959" cy="6566750"/>
      </dsp:txXfrm>
    </dsp:sp>
    <dsp:sp modelId="{0AA6B653-C8FD-4A50-BFA8-EAADBA1F1D96}">
      <dsp:nvSpPr>
        <dsp:cNvPr id="0" name=""/>
        <dsp:cNvSpPr/>
      </dsp:nvSpPr>
      <dsp:spPr>
        <a:xfrm rot="5400000">
          <a:off x="-95067" y="3505501"/>
          <a:ext cx="633784" cy="443649"/>
        </a:xfrm>
        <a:prstGeom prst="chevron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>
              <a:solidFill>
                <a:schemeClr val="tx1"/>
              </a:solidFill>
              <a:latin typeface="Cambria" pitchFamily="18" charset="0"/>
            </a:rPr>
            <a:t>2012</a:t>
          </a:r>
          <a:endParaRPr lang="en-IN" sz="1200" b="1" kern="1200" dirty="0">
            <a:solidFill>
              <a:schemeClr val="tx1"/>
            </a:solidFill>
            <a:latin typeface="Cambria" pitchFamily="18" charset="0"/>
          </a:endParaRPr>
        </a:p>
      </dsp:txBody>
      <dsp:txXfrm rot="5400000">
        <a:off x="-95067" y="3505501"/>
        <a:ext cx="633784" cy="443649"/>
      </dsp:txXfrm>
    </dsp:sp>
    <dsp:sp modelId="{BE844961-263F-43D4-A642-0FD25B0D87BB}">
      <dsp:nvSpPr>
        <dsp:cNvPr id="0" name=""/>
        <dsp:cNvSpPr/>
      </dsp:nvSpPr>
      <dsp:spPr>
        <a:xfrm rot="5400000">
          <a:off x="3521044" y="333038"/>
          <a:ext cx="411959" cy="6566750"/>
        </a:xfrm>
        <a:prstGeom prst="round2Same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>
              <a:solidFill>
                <a:schemeClr val="tx1"/>
              </a:solidFill>
              <a:latin typeface="Cambria" pitchFamily="18" charset="0"/>
            </a:rPr>
            <a:t>Microsoft launches Surface.</a:t>
          </a:r>
          <a:endParaRPr lang="en-IN" sz="1400" kern="1200" dirty="0">
            <a:solidFill>
              <a:schemeClr val="tx1"/>
            </a:solidFill>
            <a:latin typeface="Cambria" pitchFamily="18" charset="0"/>
          </a:endParaRPr>
        </a:p>
      </dsp:txBody>
      <dsp:txXfrm rot="5400000">
        <a:off x="3521044" y="333038"/>
        <a:ext cx="411959" cy="6566750"/>
      </dsp:txXfrm>
    </dsp:sp>
    <dsp:sp modelId="{60971C03-3692-4543-9FA1-1E4CBADE8FB4}">
      <dsp:nvSpPr>
        <dsp:cNvPr id="0" name=""/>
        <dsp:cNvSpPr/>
      </dsp:nvSpPr>
      <dsp:spPr>
        <a:xfrm rot="5400000">
          <a:off x="-95067" y="4073764"/>
          <a:ext cx="633784" cy="443649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>
              <a:solidFill>
                <a:schemeClr val="tx1"/>
              </a:solidFill>
              <a:latin typeface="Cambria" pitchFamily="18" charset="0"/>
            </a:rPr>
            <a:t>2013</a:t>
          </a:r>
          <a:endParaRPr lang="en-IN" sz="1200" b="1" kern="1200" dirty="0">
            <a:solidFill>
              <a:schemeClr val="tx1"/>
            </a:solidFill>
            <a:latin typeface="Cambria" pitchFamily="18" charset="0"/>
          </a:endParaRPr>
        </a:p>
      </dsp:txBody>
      <dsp:txXfrm rot="5400000">
        <a:off x="-95067" y="4073764"/>
        <a:ext cx="633784" cy="443649"/>
      </dsp:txXfrm>
    </dsp:sp>
    <dsp:sp modelId="{94639266-446B-48EF-86E4-AEAC5BE70F26}">
      <dsp:nvSpPr>
        <dsp:cNvPr id="0" name=""/>
        <dsp:cNvSpPr/>
      </dsp:nvSpPr>
      <dsp:spPr>
        <a:xfrm rot="5400000">
          <a:off x="3521044" y="901301"/>
          <a:ext cx="411959" cy="6566750"/>
        </a:xfrm>
        <a:prstGeom prst="round2Same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>
              <a:solidFill>
                <a:schemeClr val="tx1"/>
              </a:solidFill>
              <a:latin typeface="Cambria" pitchFamily="18" charset="0"/>
            </a:rPr>
            <a:t>Microsoft acquires Nokia’s devices and services business.</a:t>
          </a:r>
          <a:endParaRPr lang="en-IN" sz="1400" kern="1200" dirty="0">
            <a:solidFill>
              <a:schemeClr val="tx1"/>
            </a:solidFill>
            <a:latin typeface="Cambria" pitchFamily="18" charset="0"/>
          </a:endParaRPr>
        </a:p>
      </dsp:txBody>
      <dsp:txXfrm rot="5400000">
        <a:off x="3521044" y="901301"/>
        <a:ext cx="411959" cy="6566750"/>
      </dsp:txXfrm>
    </dsp:sp>
    <dsp:sp modelId="{85FFDAA7-132F-4D53-8307-40213BA1B6E8}">
      <dsp:nvSpPr>
        <dsp:cNvPr id="0" name=""/>
        <dsp:cNvSpPr/>
      </dsp:nvSpPr>
      <dsp:spPr>
        <a:xfrm rot="5400000">
          <a:off x="-95067" y="4642028"/>
          <a:ext cx="633784" cy="443649"/>
        </a:xfrm>
        <a:prstGeom prst="chevron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>
              <a:solidFill>
                <a:schemeClr val="tx1"/>
              </a:solidFill>
              <a:latin typeface="Cambria" pitchFamily="18" charset="0"/>
            </a:rPr>
            <a:t>2014</a:t>
          </a:r>
          <a:endParaRPr lang="en-IN" sz="1200" b="1" kern="1200" dirty="0">
            <a:solidFill>
              <a:schemeClr val="tx1"/>
            </a:solidFill>
            <a:latin typeface="Cambria" pitchFamily="18" charset="0"/>
          </a:endParaRPr>
        </a:p>
      </dsp:txBody>
      <dsp:txXfrm rot="5400000">
        <a:off x="-95067" y="4642028"/>
        <a:ext cx="633784" cy="443649"/>
      </dsp:txXfrm>
    </dsp:sp>
    <dsp:sp modelId="{CA417DE4-4FC4-4EE1-A651-1C2B00ABAC35}">
      <dsp:nvSpPr>
        <dsp:cNvPr id="0" name=""/>
        <dsp:cNvSpPr/>
      </dsp:nvSpPr>
      <dsp:spPr>
        <a:xfrm rot="5400000">
          <a:off x="3521044" y="1469564"/>
          <a:ext cx="411959" cy="6566750"/>
        </a:xfrm>
        <a:prstGeom prst="round2Same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>
              <a:solidFill>
                <a:schemeClr val="tx1"/>
              </a:solidFill>
              <a:latin typeface="Cambria" pitchFamily="18" charset="0"/>
            </a:rPr>
            <a:t>Steve Ballmer steps down and </a:t>
          </a:r>
          <a:r>
            <a:rPr lang="en-IN" sz="1400" kern="1200" dirty="0" err="1" smtClean="0">
              <a:solidFill>
                <a:schemeClr val="tx1"/>
              </a:solidFill>
              <a:latin typeface="Cambria" pitchFamily="18" charset="0"/>
            </a:rPr>
            <a:t>Satya</a:t>
          </a:r>
          <a:r>
            <a:rPr lang="en-IN" sz="1400" kern="1200" dirty="0" smtClean="0">
              <a:solidFill>
                <a:schemeClr val="tx1"/>
              </a:solidFill>
              <a:latin typeface="Cambria" pitchFamily="18" charset="0"/>
            </a:rPr>
            <a:t> </a:t>
          </a:r>
          <a:r>
            <a:rPr lang="en-IN" sz="1400" kern="1200" dirty="0" err="1" smtClean="0">
              <a:solidFill>
                <a:schemeClr val="tx1"/>
              </a:solidFill>
              <a:latin typeface="Cambria" pitchFamily="18" charset="0"/>
            </a:rPr>
            <a:t>Nadella</a:t>
          </a:r>
          <a:r>
            <a:rPr lang="en-IN" sz="1400" kern="1200" dirty="0" smtClean="0">
              <a:solidFill>
                <a:schemeClr val="tx1"/>
              </a:solidFill>
              <a:latin typeface="Cambria" pitchFamily="18" charset="0"/>
            </a:rPr>
            <a:t> named the CEO.</a:t>
          </a:r>
          <a:endParaRPr lang="en-IN" sz="1400" kern="1200" dirty="0">
            <a:solidFill>
              <a:schemeClr val="tx1"/>
            </a:solidFill>
            <a:latin typeface="Cambria" pitchFamily="18" charset="0"/>
          </a:endParaRPr>
        </a:p>
      </dsp:txBody>
      <dsp:txXfrm rot="5400000">
        <a:off x="3521044" y="1469564"/>
        <a:ext cx="411959" cy="65667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CC8FA1-021C-4168-8415-DF51B428255F}">
      <dsp:nvSpPr>
        <dsp:cNvPr id="0" name=""/>
        <dsp:cNvSpPr/>
      </dsp:nvSpPr>
      <dsp:spPr>
        <a:xfrm rot="5400000">
          <a:off x="-86596" y="100832"/>
          <a:ext cx="577307" cy="404115"/>
        </a:xfrm>
        <a:prstGeom prst="chevron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dirty="0" smtClean="0">
              <a:solidFill>
                <a:schemeClr val="tx1"/>
              </a:solidFill>
              <a:latin typeface="Cambria" pitchFamily="18" charset="0"/>
            </a:rPr>
            <a:t>1871</a:t>
          </a:r>
          <a:endParaRPr lang="en-IN" sz="1100" b="1" kern="1200" dirty="0">
            <a:solidFill>
              <a:schemeClr val="tx1"/>
            </a:solidFill>
            <a:latin typeface="Cambria" pitchFamily="18" charset="0"/>
          </a:endParaRPr>
        </a:p>
      </dsp:txBody>
      <dsp:txXfrm rot="5400000">
        <a:off x="-86596" y="100832"/>
        <a:ext cx="577307" cy="404115"/>
      </dsp:txXfrm>
    </dsp:sp>
    <dsp:sp modelId="{BBB6B2A7-CCF7-45E9-8980-C8F575DE1B6F}">
      <dsp:nvSpPr>
        <dsp:cNvPr id="0" name=""/>
        <dsp:cNvSpPr/>
      </dsp:nvSpPr>
      <dsp:spPr>
        <a:xfrm rot="5400000">
          <a:off x="3519632" y="-3101281"/>
          <a:ext cx="375249" cy="6606284"/>
        </a:xfrm>
        <a:prstGeom prst="round2Same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>
              <a:solidFill>
                <a:schemeClr val="tx1"/>
              </a:solidFill>
              <a:latin typeface="Cambria" pitchFamily="18" charset="0"/>
              <a:cs typeface="Arial" pitchFamily="34" charset="0"/>
            </a:rPr>
            <a:t>Nokia founded by Fredrik </a:t>
          </a:r>
          <a:r>
            <a:rPr lang="en-IN" sz="1400" kern="1200" dirty="0" err="1" smtClean="0">
              <a:solidFill>
                <a:schemeClr val="tx1"/>
              </a:solidFill>
              <a:latin typeface="Cambria" pitchFamily="18" charset="0"/>
              <a:cs typeface="Arial" pitchFamily="34" charset="0"/>
            </a:rPr>
            <a:t>Idestam</a:t>
          </a:r>
          <a:r>
            <a:rPr lang="en-IN" sz="1400" kern="1200" dirty="0" smtClean="0">
              <a:solidFill>
                <a:schemeClr val="tx1"/>
              </a:solidFill>
              <a:latin typeface="Cambria" pitchFamily="18" charset="0"/>
              <a:cs typeface="Arial" pitchFamily="34" charset="0"/>
            </a:rPr>
            <a:t> as a wood-pulp mill.</a:t>
          </a:r>
          <a:endParaRPr lang="en-IN" sz="1400" kern="1200" dirty="0">
            <a:solidFill>
              <a:schemeClr val="tx1"/>
            </a:solidFill>
            <a:latin typeface="Cambria" pitchFamily="18" charset="0"/>
          </a:endParaRPr>
        </a:p>
      </dsp:txBody>
      <dsp:txXfrm rot="5400000">
        <a:off x="3519632" y="-3101281"/>
        <a:ext cx="375249" cy="6606284"/>
      </dsp:txXfrm>
    </dsp:sp>
    <dsp:sp modelId="{68E299EF-045F-44DF-BE75-BE554693742D}">
      <dsp:nvSpPr>
        <dsp:cNvPr id="0" name=""/>
        <dsp:cNvSpPr/>
      </dsp:nvSpPr>
      <dsp:spPr>
        <a:xfrm rot="5400000">
          <a:off x="-86596" y="620978"/>
          <a:ext cx="577307" cy="404115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dirty="0" smtClean="0">
              <a:solidFill>
                <a:schemeClr val="tx1"/>
              </a:solidFill>
              <a:latin typeface="Cambria" pitchFamily="18" charset="0"/>
            </a:rPr>
            <a:t>1963</a:t>
          </a:r>
          <a:endParaRPr lang="en-IN" sz="1100" b="1" kern="1200" dirty="0">
            <a:solidFill>
              <a:schemeClr val="tx1"/>
            </a:solidFill>
            <a:latin typeface="Cambria" pitchFamily="18" charset="0"/>
          </a:endParaRPr>
        </a:p>
      </dsp:txBody>
      <dsp:txXfrm rot="5400000">
        <a:off x="-86596" y="620978"/>
        <a:ext cx="577307" cy="404115"/>
      </dsp:txXfrm>
    </dsp:sp>
    <dsp:sp modelId="{F40295C5-13C7-4D43-A5B9-466A481BE012}">
      <dsp:nvSpPr>
        <dsp:cNvPr id="0" name=""/>
        <dsp:cNvSpPr/>
      </dsp:nvSpPr>
      <dsp:spPr>
        <a:xfrm rot="5400000">
          <a:off x="3519632" y="-2572463"/>
          <a:ext cx="375249" cy="6606284"/>
        </a:xfrm>
        <a:prstGeom prst="round2Same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>
              <a:solidFill>
                <a:schemeClr val="tx1"/>
              </a:solidFill>
              <a:latin typeface="Cambria" pitchFamily="18" charset="0"/>
              <a:cs typeface="Arial" pitchFamily="34" charset="0"/>
            </a:rPr>
            <a:t>Enters into the telecommunication market with radio telephones.</a:t>
          </a:r>
          <a:endParaRPr lang="en-IN" sz="1400" kern="1200" dirty="0">
            <a:solidFill>
              <a:schemeClr val="tx1"/>
            </a:solidFill>
            <a:latin typeface="Cambria" pitchFamily="18" charset="0"/>
          </a:endParaRPr>
        </a:p>
      </dsp:txBody>
      <dsp:txXfrm rot="5400000">
        <a:off x="3519632" y="-2572463"/>
        <a:ext cx="375249" cy="6606284"/>
      </dsp:txXfrm>
    </dsp:sp>
    <dsp:sp modelId="{BF9B4A66-1D96-4D77-A883-061A3FA737C5}">
      <dsp:nvSpPr>
        <dsp:cNvPr id="0" name=""/>
        <dsp:cNvSpPr/>
      </dsp:nvSpPr>
      <dsp:spPr>
        <a:xfrm rot="5400000">
          <a:off x="-86596" y="1141124"/>
          <a:ext cx="577307" cy="404115"/>
        </a:xfrm>
        <a:prstGeom prst="chevron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dirty="0" smtClean="0">
              <a:solidFill>
                <a:schemeClr val="tx1"/>
              </a:solidFill>
              <a:latin typeface="Cambria" pitchFamily="18" charset="0"/>
            </a:rPr>
            <a:t>1987</a:t>
          </a:r>
          <a:endParaRPr lang="en-IN" sz="1100" b="1" kern="1200" dirty="0">
            <a:solidFill>
              <a:schemeClr val="tx1"/>
            </a:solidFill>
            <a:latin typeface="Cambria" pitchFamily="18" charset="0"/>
          </a:endParaRPr>
        </a:p>
      </dsp:txBody>
      <dsp:txXfrm rot="5400000">
        <a:off x="-86596" y="1141124"/>
        <a:ext cx="577307" cy="404115"/>
      </dsp:txXfrm>
    </dsp:sp>
    <dsp:sp modelId="{B6FD4AB7-B0E7-4084-9C6C-32A44BC8B9B2}">
      <dsp:nvSpPr>
        <dsp:cNvPr id="0" name=""/>
        <dsp:cNvSpPr/>
      </dsp:nvSpPr>
      <dsp:spPr>
        <a:xfrm rot="5400000">
          <a:off x="3519632" y="-2060988"/>
          <a:ext cx="375249" cy="6606284"/>
        </a:xfrm>
        <a:prstGeom prst="round2Same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>
              <a:solidFill>
                <a:schemeClr val="tx1"/>
              </a:solidFill>
              <a:latin typeface="Cambria" pitchFamily="18" charset="0"/>
            </a:rPr>
            <a:t>Launches its first handheld mobile phone, the </a:t>
          </a:r>
          <a:r>
            <a:rPr lang="en-IN" sz="1400" kern="1200" dirty="0" err="1" smtClean="0">
              <a:solidFill>
                <a:schemeClr val="tx1"/>
              </a:solidFill>
              <a:latin typeface="Cambria" pitchFamily="18" charset="0"/>
            </a:rPr>
            <a:t>Mobira</a:t>
          </a:r>
          <a:r>
            <a:rPr lang="en-IN" sz="1400" kern="1200" dirty="0" smtClean="0">
              <a:solidFill>
                <a:schemeClr val="tx1"/>
              </a:solidFill>
              <a:latin typeface="Cambria" pitchFamily="18" charset="0"/>
            </a:rPr>
            <a:t> </a:t>
          </a:r>
          <a:r>
            <a:rPr lang="en-IN" sz="1400" kern="1200" dirty="0" err="1" smtClean="0">
              <a:solidFill>
                <a:schemeClr val="tx1"/>
              </a:solidFill>
              <a:latin typeface="Cambria" pitchFamily="18" charset="0"/>
            </a:rPr>
            <a:t>Cityman</a:t>
          </a:r>
          <a:r>
            <a:rPr lang="en-IN" sz="1400" kern="1200" dirty="0" smtClean="0">
              <a:solidFill>
                <a:schemeClr val="tx1"/>
              </a:solidFill>
              <a:latin typeface="Cambria" pitchFamily="18" charset="0"/>
            </a:rPr>
            <a:t>.</a:t>
          </a:r>
          <a:endParaRPr lang="en-IN" sz="1400" kern="1200" dirty="0">
            <a:solidFill>
              <a:schemeClr val="tx1"/>
            </a:solidFill>
            <a:latin typeface="Cambria" pitchFamily="18" charset="0"/>
          </a:endParaRPr>
        </a:p>
      </dsp:txBody>
      <dsp:txXfrm rot="5400000">
        <a:off x="3519632" y="-2060988"/>
        <a:ext cx="375249" cy="6606284"/>
      </dsp:txXfrm>
    </dsp:sp>
    <dsp:sp modelId="{31853A3B-3A07-4995-8200-705299CF30B6}">
      <dsp:nvSpPr>
        <dsp:cNvPr id="0" name=""/>
        <dsp:cNvSpPr/>
      </dsp:nvSpPr>
      <dsp:spPr>
        <a:xfrm rot="5400000">
          <a:off x="-86596" y="1661271"/>
          <a:ext cx="577307" cy="404115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dirty="0" smtClean="0">
              <a:solidFill>
                <a:schemeClr val="tx1"/>
              </a:solidFill>
              <a:latin typeface="Cambria" pitchFamily="18" charset="0"/>
            </a:rPr>
            <a:t>1999</a:t>
          </a:r>
          <a:endParaRPr lang="en-IN" sz="1100" b="1" kern="1200" dirty="0">
            <a:solidFill>
              <a:schemeClr val="tx1"/>
            </a:solidFill>
            <a:latin typeface="Cambria" pitchFamily="18" charset="0"/>
          </a:endParaRPr>
        </a:p>
      </dsp:txBody>
      <dsp:txXfrm rot="5400000">
        <a:off x="-86596" y="1661271"/>
        <a:ext cx="577307" cy="404115"/>
      </dsp:txXfrm>
    </dsp:sp>
    <dsp:sp modelId="{7C819D4E-F370-4321-8099-0E1E46F4FEFC}">
      <dsp:nvSpPr>
        <dsp:cNvPr id="0" name=""/>
        <dsp:cNvSpPr/>
      </dsp:nvSpPr>
      <dsp:spPr>
        <a:xfrm rot="5400000">
          <a:off x="3519632" y="-1540842"/>
          <a:ext cx="375249" cy="6606284"/>
        </a:xfrm>
        <a:prstGeom prst="round2Same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>
              <a:solidFill>
                <a:schemeClr val="tx1"/>
              </a:solidFill>
              <a:latin typeface="Cambria" pitchFamily="18" charset="0"/>
            </a:rPr>
            <a:t>Nokia releases 3210, one of the most successful phones, 160 Million units sold.</a:t>
          </a:r>
          <a:endParaRPr lang="en-IN" sz="1400" kern="1200" dirty="0">
            <a:solidFill>
              <a:schemeClr val="tx1"/>
            </a:solidFill>
            <a:latin typeface="Cambria" pitchFamily="18" charset="0"/>
          </a:endParaRPr>
        </a:p>
      </dsp:txBody>
      <dsp:txXfrm rot="5400000">
        <a:off x="3519632" y="-1540842"/>
        <a:ext cx="375249" cy="6606284"/>
      </dsp:txXfrm>
    </dsp:sp>
    <dsp:sp modelId="{84784DB1-3F8C-415C-A0F9-C627934CCD45}">
      <dsp:nvSpPr>
        <dsp:cNvPr id="0" name=""/>
        <dsp:cNvSpPr/>
      </dsp:nvSpPr>
      <dsp:spPr>
        <a:xfrm rot="5400000">
          <a:off x="-86596" y="2181417"/>
          <a:ext cx="577307" cy="404115"/>
        </a:xfrm>
        <a:prstGeom prst="chevron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dirty="0" smtClean="0">
              <a:solidFill>
                <a:schemeClr val="tx1"/>
              </a:solidFill>
              <a:latin typeface="Cambria" pitchFamily="18" charset="0"/>
            </a:rPr>
            <a:t>2003</a:t>
          </a:r>
          <a:endParaRPr lang="en-IN" sz="1100" b="1" kern="1200" dirty="0">
            <a:solidFill>
              <a:schemeClr val="tx1"/>
            </a:solidFill>
            <a:latin typeface="Cambria" pitchFamily="18" charset="0"/>
          </a:endParaRPr>
        </a:p>
      </dsp:txBody>
      <dsp:txXfrm rot="5400000">
        <a:off x="-86596" y="2181417"/>
        <a:ext cx="577307" cy="404115"/>
      </dsp:txXfrm>
    </dsp:sp>
    <dsp:sp modelId="{9E080379-25F3-479E-8334-E563E85983C2}">
      <dsp:nvSpPr>
        <dsp:cNvPr id="0" name=""/>
        <dsp:cNvSpPr/>
      </dsp:nvSpPr>
      <dsp:spPr>
        <a:xfrm rot="5400000">
          <a:off x="3519632" y="-1020695"/>
          <a:ext cx="375249" cy="6606284"/>
        </a:xfrm>
        <a:prstGeom prst="round2Same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>
              <a:solidFill>
                <a:schemeClr val="tx1"/>
              </a:solidFill>
              <a:latin typeface="Cambria" pitchFamily="18" charset="0"/>
            </a:rPr>
            <a:t>Nokia releases 1100, the best-selling mobile phone ever, 200 Million units sold.</a:t>
          </a:r>
          <a:endParaRPr lang="en-IN" sz="1400" kern="1200" dirty="0">
            <a:solidFill>
              <a:schemeClr val="tx1"/>
            </a:solidFill>
            <a:latin typeface="Cambria" pitchFamily="18" charset="0"/>
          </a:endParaRPr>
        </a:p>
      </dsp:txBody>
      <dsp:txXfrm rot="5400000">
        <a:off x="3519632" y="-1020695"/>
        <a:ext cx="375249" cy="6606284"/>
      </dsp:txXfrm>
    </dsp:sp>
    <dsp:sp modelId="{916B7F40-3BF7-4ABB-B02C-C49C1632ACBE}">
      <dsp:nvSpPr>
        <dsp:cNvPr id="0" name=""/>
        <dsp:cNvSpPr/>
      </dsp:nvSpPr>
      <dsp:spPr>
        <a:xfrm rot="5400000">
          <a:off x="-86596" y="2745097"/>
          <a:ext cx="577307" cy="404115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dirty="0" smtClean="0">
              <a:solidFill>
                <a:schemeClr val="tx1"/>
              </a:solidFill>
              <a:latin typeface="Cambria" pitchFamily="18" charset="0"/>
            </a:rPr>
            <a:t>2005</a:t>
          </a:r>
          <a:endParaRPr lang="en-IN" sz="1100" b="1" kern="1200" dirty="0">
            <a:solidFill>
              <a:schemeClr val="tx1"/>
            </a:solidFill>
            <a:latin typeface="Cambria" pitchFamily="18" charset="0"/>
          </a:endParaRPr>
        </a:p>
      </dsp:txBody>
      <dsp:txXfrm rot="5400000">
        <a:off x="-86596" y="2745097"/>
        <a:ext cx="577307" cy="404115"/>
      </dsp:txXfrm>
    </dsp:sp>
    <dsp:sp modelId="{05F9F81D-A22B-49E3-981D-E77DC73A96FF}">
      <dsp:nvSpPr>
        <dsp:cNvPr id="0" name=""/>
        <dsp:cNvSpPr/>
      </dsp:nvSpPr>
      <dsp:spPr>
        <a:xfrm rot="5400000">
          <a:off x="3476099" y="-457016"/>
          <a:ext cx="462315" cy="6606284"/>
        </a:xfrm>
        <a:prstGeom prst="round2Same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>
              <a:solidFill>
                <a:schemeClr val="tx1"/>
              </a:solidFill>
              <a:latin typeface="Cambria" pitchFamily="18" charset="0"/>
            </a:rPr>
            <a:t>Nokia introduces N series smart phones on </a:t>
          </a:r>
          <a:r>
            <a:rPr lang="en-IN" sz="1400" kern="1200" dirty="0" err="1" smtClean="0">
              <a:solidFill>
                <a:schemeClr val="tx1"/>
              </a:solidFill>
              <a:latin typeface="Cambria" pitchFamily="18" charset="0"/>
            </a:rPr>
            <a:t>Symbian</a:t>
          </a:r>
          <a:r>
            <a:rPr lang="en-IN" sz="1400" kern="1200" dirty="0" smtClean="0">
              <a:solidFill>
                <a:schemeClr val="tx1"/>
              </a:solidFill>
              <a:latin typeface="Cambria" pitchFamily="18" charset="0"/>
            </a:rPr>
            <a:t> platform.</a:t>
          </a:r>
          <a:endParaRPr lang="en-IN" sz="1400" kern="1200" dirty="0">
            <a:solidFill>
              <a:schemeClr val="tx1"/>
            </a:solidFill>
            <a:latin typeface="Cambria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>
              <a:solidFill>
                <a:schemeClr val="tx1"/>
              </a:solidFill>
              <a:latin typeface="Cambria" pitchFamily="18" charset="0"/>
            </a:rPr>
            <a:t>Celebrated sales of 1 billion devices.</a:t>
          </a:r>
          <a:endParaRPr lang="en-IN" sz="1400" kern="1200" dirty="0">
            <a:solidFill>
              <a:schemeClr val="tx1"/>
            </a:solidFill>
            <a:latin typeface="Cambria" pitchFamily="18" charset="0"/>
          </a:endParaRPr>
        </a:p>
      </dsp:txBody>
      <dsp:txXfrm rot="5400000">
        <a:off x="3476099" y="-457016"/>
        <a:ext cx="462315" cy="6606284"/>
      </dsp:txXfrm>
    </dsp:sp>
    <dsp:sp modelId="{0AA6B653-C8FD-4A50-BFA8-EAADBA1F1D96}">
      <dsp:nvSpPr>
        <dsp:cNvPr id="0" name=""/>
        <dsp:cNvSpPr/>
      </dsp:nvSpPr>
      <dsp:spPr>
        <a:xfrm rot="5400000">
          <a:off x="-86596" y="3300667"/>
          <a:ext cx="577307" cy="404115"/>
        </a:xfrm>
        <a:prstGeom prst="chevron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dirty="0" smtClean="0">
              <a:solidFill>
                <a:schemeClr val="tx1"/>
              </a:solidFill>
              <a:latin typeface="Cambria" pitchFamily="18" charset="0"/>
            </a:rPr>
            <a:t>2010</a:t>
          </a:r>
          <a:endParaRPr lang="en-IN" sz="1100" b="1" kern="1200" dirty="0">
            <a:solidFill>
              <a:schemeClr val="tx1"/>
            </a:solidFill>
            <a:latin typeface="Cambria" pitchFamily="18" charset="0"/>
          </a:endParaRPr>
        </a:p>
      </dsp:txBody>
      <dsp:txXfrm rot="5400000">
        <a:off x="-86596" y="3300667"/>
        <a:ext cx="577307" cy="404115"/>
      </dsp:txXfrm>
    </dsp:sp>
    <dsp:sp modelId="{BE844961-263F-43D4-A642-0FD25B0D87BB}">
      <dsp:nvSpPr>
        <dsp:cNvPr id="0" name=""/>
        <dsp:cNvSpPr/>
      </dsp:nvSpPr>
      <dsp:spPr>
        <a:xfrm rot="5400000">
          <a:off x="3484209" y="98553"/>
          <a:ext cx="446096" cy="6606284"/>
        </a:xfrm>
        <a:prstGeom prst="round2Same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>
              <a:solidFill>
                <a:schemeClr val="tx1"/>
              </a:solidFill>
              <a:latin typeface="Cambria" pitchFamily="18" charset="0"/>
            </a:rPr>
            <a:t>Partnership with Intel and announcement of </a:t>
          </a:r>
          <a:r>
            <a:rPr lang="en-IN" sz="1400" kern="1200" dirty="0" err="1" smtClean="0">
              <a:solidFill>
                <a:schemeClr val="tx1"/>
              </a:solidFill>
              <a:latin typeface="Cambria" pitchFamily="18" charset="0"/>
            </a:rPr>
            <a:t>Meego</a:t>
          </a:r>
          <a:r>
            <a:rPr lang="en-IN" sz="1400" kern="1200" dirty="0" smtClean="0">
              <a:solidFill>
                <a:schemeClr val="tx1"/>
              </a:solidFill>
              <a:latin typeface="Cambria" pitchFamily="18" charset="0"/>
            </a:rPr>
            <a:t> initiative.</a:t>
          </a:r>
          <a:endParaRPr lang="en-IN" sz="1400" kern="1200" dirty="0">
            <a:solidFill>
              <a:schemeClr val="tx1"/>
            </a:solidFill>
            <a:latin typeface="Cambria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>
              <a:solidFill>
                <a:schemeClr val="tx1"/>
              </a:solidFill>
              <a:latin typeface="Cambria" pitchFamily="18" charset="0"/>
            </a:rPr>
            <a:t>Nokia hires former Microsoft executive Stephen </a:t>
          </a:r>
          <a:r>
            <a:rPr lang="en-IN" sz="1400" kern="1200" dirty="0" err="1" smtClean="0">
              <a:solidFill>
                <a:schemeClr val="tx1"/>
              </a:solidFill>
              <a:latin typeface="Cambria" pitchFamily="18" charset="0"/>
            </a:rPr>
            <a:t>Elop</a:t>
          </a:r>
          <a:r>
            <a:rPr lang="en-IN" sz="1400" kern="1200" dirty="0" smtClean="0">
              <a:solidFill>
                <a:schemeClr val="tx1"/>
              </a:solidFill>
              <a:latin typeface="Cambria" pitchFamily="18" charset="0"/>
            </a:rPr>
            <a:t> as chief executive.</a:t>
          </a:r>
          <a:endParaRPr lang="en-IN" sz="1400" kern="1200" dirty="0">
            <a:solidFill>
              <a:schemeClr val="tx1"/>
            </a:solidFill>
            <a:latin typeface="Cambria" pitchFamily="18" charset="0"/>
          </a:endParaRPr>
        </a:p>
      </dsp:txBody>
      <dsp:txXfrm rot="5400000">
        <a:off x="3484209" y="98553"/>
        <a:ext cx="446096" cy="6606284"/>
      </dsp:txXfrm>
    </dsp:sp>
    <dsp:sp modelId="{60971C03-3692-4543-9FA1-1E4CBADE8FB4}">
      <dsp:nvSpPr>
        <dsp:cNvPr id="0" name=""/>
        <dsp:cNvSpPr/>
      </dsp:nvSpPr>
      <dsp:spPr>
        <a:xfrm rot="5400000">
          <a:off x="-86596" y="3864959"/>
          <a:ext cx="577307" cy="404115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dirty="0" smtClean="0">
              <a:solidFill>
                <a:schemeClr val="tx1"/>
              </a:solidFill>
              <a:latin typeface="Cambria" pitchFamily="18" charset="0"/>
            </a:rPr>
            <a:t>2011</a:t>
          </a:r>
          <a:endParaRPr lang="en-IN" sz="1100" b="1" kern="1200" dirty="0">
            <a:solidFill>
              <a:schemeClr val="tx1"/>
            </a:solidFill>
            <a:latin typeface="Cambria" pitchFamily="18" charset="0"/>
          </a:endParaRPr>
        </a:p>
      </dsp:txBody>
      <dsp:txXfrm rot="5400000">
        <a:off x="-86596" y="3864959"/>
        <a:ext cx="577307" cy="404115"/>
      </dsp:txXfrm>
    </dsp:sp>
    <dsp:sp modelId="{94639266-446B-48EF-86E4-AEAC5BE70F26}">
      <dsp:nvSpPr>
        <dsp:cNvPr id="0" name=""/>
        <dsp:cNvSpPr/>
      </dsp:nvSpPr>
      <dsp:spPr>
        <a:xfrm rot="5400000">
          <a:off x="3475486" y="662846"/>
          <a:ext cx="463542" cy="6606284"/>
        </a:xfrm>
        <a:prstGeom prst="round2Same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>
              <a:solidFill>
                <a:schemeClr val="tx1"/>
              </a:solidFill>
              <a:latin typeface="Cambria" pitchFamily="18" charset="0"/>
            </a:rPr>
            <a:t>Strategic partnership with Microsoft. </a:t>
          </a:r>
          <a:endParaRPr lang="en-IN" sz="1400" kern="1200" dirty="0">
            <a:solidFill>
              <a:schemeClr val="tx1"/>
            </a:solidFill>
            <a:latin typeface="Cambria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>
              <a:solidFill>
                <a:schemeClr val="tx1"/>
              </a:solidFill>
              <a:latin typeface="Cambria" pitchFamily="18" charset="0"/>
            </a:rPr>
            <a:t>Decision to gradually phase-out of </a:t>
          </a:r>
          <a:r>
            <a:rPr lang="en-IN" sz="1400" kern="1200" dirty="0" err="1" smtClean="0">
              <a:solidFill>
                <a:schemeClr val="tx1"/>
              </a:solidFill>
              <a:latin typeface="Cambria" pitchFamily="18" charset="0"/>
            </a:rPr>
            <a:t>Symbian</a:t>
          </a:r>
          <a:r>
            <a:rPr lang="en-IN" sz="1400" kern="1200" dirty="0" smtClean="0">
              <a:solidFill>
                <a:schemeClr val="tx1"/>
              </a:solidFill>
              <a:latin typeface="Cambria" pitchFamily="18" charset="0"/>
            </a:rPr>
            <a:t> and </a:t>
          </a:r>
          <a:r>
            <a:rPr lang="en-IN" sz="1400" kern="1200" dirty="0" err="1" smtClean="0">
              <a:solidFill>
                <a:schemeClr val="tx1"/>
              </a:solidFill>
              <a:latin typeface="Cambria" pitchFamily="18" charset="0"/>
            </a:rPr>
            <a:t>Mego</a:t>
          </a:r>
          <a:r>
            <a:rPr lang="en-IN" sz="1400" kern="1200" dirty="0" smtClean="0">
              <a:solidFill>
                <a:schemeClr val="tx1"/>
              </a:solidFill>
              <a:latin typeface="Cambria" pitchFamily="18" charset="0"/>
            </a:rPr>
            <a:t>.</a:t>
          </a:r>
          <a:endParaRPr lang="en-IN" sz="1400" kern="1200" dirty="0">
            <a:solidFill>
              <a:schemeClr val="tx1"/>
            </a:solidFill>
            <a:latin typeface="Cambria" pitchFamily="18" charset="0"/>
          </a:endParaRPr>
        </a:p>
      </dsp:txBody>
      <dsp:txXfrm rot="5400000">
        <a:off x="3475486" y="662846"/>
        <a:ext cx="463542" cy="6606284"/>
      </dsp:txXfrm>
    </dsp:sp>
    <dsp:sp modelId="{85FFDAA7-132F-4D53-8307-40213BA1B6E8}">
      <dsp:nvSpPr>
        <dsp:cNvPr id="0" name=""/>
        <dsp:cNvSpPr/>
      </dsp:nvSpPr>
      <dsp:spPr>
        <a:xfrm rot="5400000">
          <a:off x="-86596" y="4385106"/>
          <a:ext cx="577307" cy="404115"/>
        </a:xfrm>
        <a:prstGeom prst="chevron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dirty="0" smtClean="0">
              <a:solidFill>
                <a:schemeClr val="tx1"/>
              </a:solidFill>
              <a:latin typeface="Cambria" pitchFamily="18" charset="0"/>
            </a:rPr>
            <a:t>2012</a:t>
          </a:r>
          <a:endParaRPr lang="en-IN" sz="1100" b="1" kern="1200" dirty="0">
            <a:solidFill>
              <a:schemeClr val="tx1"/>
            </a:solidFill>
            <a:latin typeface="Cambria" pitchFamily="18" charset="0"/>
          </a:endParaRPr>
        </a:p>
      </dsp:txBody>
      <dsp:txXfrm rot="5400000">
        <a:off x="-86596" y="4385106"/>
        <a:ext cx="577307" cy="404115"/>
      </dsp:txXfrm>
    </dsp:sp>
    <dsp:sp modelId="{CA417DE4-4FC4-4EE1-A651-1C2B00ABAC35}">
      <dsp:nvSpPr>
        <dsp:cNvPr id="0" name=""/>
        <dsp:cNvSpPr/>
      </dsp:nvSpPr>
      <dsp:spPr>
        <a:xfrm rot="5400000">
          <a:off x="3519632" y="1182992"/>
          <a:ext cx="375249" cy="6606284"/>
        </a:xfrm>
        <a:prstGeom prst="round2Same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>
              <a:solidFill>
                <a:schemeClr val="tx1"/>
              </a:solidFill>
              <a:latin typeface="Cambria" pitchFamily="18" charset="0"/>
            </a:rPr>
            <a:t>Samsung overtakes Nokia as the world's largest maker of mobile phones.</a:t>
          </a:r>
          <a:endParaRPr lang="en-IN" sz="1400" kern="1200" dirty="0">
            <a:solidFill>
              <a:schemeClr val="tx1"/>
            </a:solidFill>
            <a:latin typeface="Cambria" pitchFamily="18" charset="0"/>
          </a:endParaRPr>
        </a:p>
      </dsp:txBody>
      <dsp:txXfrm rot="5400000">
        <a:off x="3519632" y="1182992"/>
        <a:ext cx="375249" cy="6606284"/>
      </dsp:txXfrm>
    </dsp:sp>
    <dsp:sp modelId="{96F74D70-8415-4520-AF01-B935A8D01DFF}">
      <dsp:nvSpPr>
        <dsp:cNvPr id="0" name=""/>
        <dsp:cNvSpPr/>
      </dsp:nvSpPr>
      <dsp:spPr>
        <a:xfrm rot="5400000">
          <a:off x="-86596" y="4905252"/>
          <a:ext cx="577307" cy="404115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dirty="0" smtClean="0">
              <a:solidFill>
                <a:schemeClr val="tx1"/>
              </a:solidFill>
              <a:latin typeface="Cambria" pitchFamily="18" charset="0"/>
            </a:rPr>
            <a:t>2013</a:t>
          </a:r>
          <a:endParaRPr lang="en-IN" sz="1100" kern="1200" dirty="0">
            <a:solidFill>
              <a:schemeClr val="tx1"/>
            </a:solidFill>
            <a:latin typeface="Cambria" pitchFamily="18" charset="0"/>
          </a:endParaRPr>
        </a:p>
      </dsp:txBody>
      <dsp:txXfrm rot="5400000">
        <a:off x="-86596" y="4905252"/>
        <a:ext cx="577307" cy="404115"/>
      </dsp:txXfrm>
    </dsp:sp>
    <dsp:sp modelId="{24673A26-8D08-46CD-B09C-96148E3873B1}">
      <dsp:nvSpPr>
        <dsp:cNvPr id="0" name=""/>
        <dsp:cNvSpPr/>
      </dsp:nvSpPr>
      <dsp:spPr>
        <a:xfrm rot="5400000">
          <a:off x="3519632" y="1703139"/>
          <a:ext cx="375249" cy="6606284"/>
        </a:xfrm>
        <a:prstGeom prst="round2Same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>
              <a:solidFill>
                <a:schemeClr val="tx1"/>
              </a:solidFill>
              <a:latin typeface="Cambria" pitchFamily="18" charset="0"/>
            </a:rPr>
            <a:t>Microsoft acquires Nokia’s devices and services business.</a:t>
          </a:r>
          <a:endParaRPr lang="en-IN" sz="1400" kern="1200" dirty="0">
            <a:solidFill>
              <a:schemeClr val="tx1"/>
            </a:solidFill>
            <a:latin typeface="Cambria" pitchFamily="18" charset="0"/>
          </a:endParaRPr>
        </a:p>
      </dsp:txBody>
      <dsp:txXfrm rot="5400000">
        <a:off x="3519632" y="1703139"/>
        <a:ext cx="375249" cy="6606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EC817-96B6-48F5-AA36-68B130A2BEAF}" type="datetimeFigureOut">
              <a:rPr lang="en-IN" smtClean="0"/>
              <a:pPr/>
              <a:t>17-07-2015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685EF-BC0D-4A04-BB5F-42FD63924EAB}" type="slidenum">
              <a:rPr lang="en-IN" smtClean="0"/>
              <a:pPr/>
              <a:t>‹Nr.›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35646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685EF-BC0D-4A04-BB5F-42FD63924EAB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238463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legraph.co.uk/technology/nokia/10282657/Nokia-a-timeline-in-picture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76400"/>
            <a:ext cx="8153400" cy="1222375"/>
          </a:xfrm>
        </p:spPr>
        <p:txBody>
          <a:bodyPr>
            <a:normAutofit/>
          </a:bodyPr>
          <a:lstStyle/>
          <a:p>
            <a:r>
              <a:rPr lang="en-IN" sz="3600" b="1" cap="none" dirty="0" smtClean="0">
                <a:latin typeface="Cambria" pitchFamily="18" charset="0"/>
              </a:rPr>
              <a:t>Microsoft – New Wine in an Old Bottle</a:t>
            </a:r>
            <a:endParaRPr lang="en-IN" sz="3600" b="1" cap="none" dirty="0">
              <a:latin typeface="Cambria" pitchFamily="18" charset="0"/>
            </a:endParaRPr>
          </a:p>
        </p:txBody>
      </p:sp>
      <p:pic>
        <p:nvPicPr>
          <p:cNvPr id="1026" name="Picture 2" descr="E:\MBA\2nd Semester\Cross Culture Management\Microsoft - Nokia Mer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71950"/>
            <a:ext cx="3581400" cy="268605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8458200" cy="1981200"/>
          </a:xfrm>
        </p:spPr>
        <p:txBody>
          <a:bodyPr>
            <a:normAutofit/>
          </a:bodyPr>
          <a:lstStyle/>
          <a:p>
            <a:pPr lvl="8" algn="l"/>
            <a:r>
              <a:rPr lang="en-IN" sz="2400" dirty="0" err="1" smtClean="0">
                <a:solidFill>
                  <a:schemeClr val="tx1"/>
                </a:solidFill>
                <a:latin typeface="Cambria" pitchFamily="18" charset="0"/>
              </a:rPr>
              <a:t>Soumyashree</a:t>
            </a:r>
            <a:r>
              <a:rPr lang="en-IN" sz="24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Cambria" pitchFamily="18" charset="0"/>
              </a:rPr>
              <a:t>Sarangi</a:t>
            </a:r>
            <a:endParaRPr lang="en-IN" sz="2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lvl="8" algn="l"/>
            <a:r>
              <a:rPr lang="en-IN" sz="2400" dirty="0" err="1" smtClean="0">
                <a:solidFill>
                  <a:schemeClr val="tx1"/>
                </a:solidFill>
                <a:latin typeface="Cambria" pitchFamily="18" charset="0"/>
              </a:rPr>
              <a:t>Nirmal</a:t>
            </a:r>
            <a:r>
              <a:rPr lang="en-IN" sz="2400" dirty="0" smtClean="0">
                <a:solidFill>
                  <a:schemeClr val="tx1"/>
                </a:solidFill>
                <a:latin typeface="Cambria" pitchFamily="18" charset="0"/>
              </a:rPr>
              <a:t> Joseph</a:t>
            </a:r>
          </a:p>
          <a:p>
            <a:pPr lvl="8" algn="l"/>
            <a:r>
              <a:rPr lang="en-IN" sz="2400" dirty="0" err="1" smtClean="0">
                <a:solidFill>
                  <a:schemeClr val="tx1"/>
                </a:solidFill>
                <a:latin typeface="Cambria" pitchFamily="18" charset="0"/>
              </a:rPr>
              <a:t>Prithwish</a:t>
            </a:r>
            <a:r>
              <a:rPr lang="en-IN" sz="24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Cambria" pitchFamily="18" charset="0"/>
              </a:rPr>
              <a:t>Sarkar</a:t>
            </a:r>
            <a:endParaRPr lang="en-IN" sz="2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lvl="8" algn="l"/>
            <a:r>
              <a:rPr lang="en-IN" sz="2400" dirty="0" err="1" smtClean="0">
                <a:solidFill>
                  <a:schemeClr val="tx1"/>
                </a:solidFill>
                <a:latin typeface="Cambria" pitchFamily="18" charset="0"/>
              </a:rPr>
              <a:t>Sibi</a:t>
            </a:r>
            <a:r>
              <a:rPr lang="en-IN" sz="24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Cambria" pitchFamily="18" charset="0"/>
              </a:rPr>
              <a:t>Othaloor</a:t>
            </a:r>
            <a:endParaRPr lang="en-IN" sz="2400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sz="3200" dirty="0" smtClean="0">
                <a:latin typeface="Cambria" pitchFamily="18" charset="0"/>
              </a:rPr>
              <a:t>Microsoft and Nokia’s Alliance</a:t>
            </a:r>
            <a:endParaRPr lang="en-IN" sz="3200" cap="none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02688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</a:pPr>
            <a:r>
              <a:rPr lang="en-IN" sz="2400" b="1" dirty="0" smtClean="0">
                <a:latin typeface="Cambria" pitchFamily="18" charset="0"/>
                <a:cs typeface="Arial" pitchFamily="34" charset="0"/>
              </a:rPr>
              <a:t>Why Microsoft needed Nokia ?</a:t>
            </a:r>
          </a:p>
          <a:p>
            <a:pPr>
              <a:buSzPct val="100000"/>
            </a:pPr>
            <a:endParaRPr lang="en-IN" sz="2400" b="1" dirty="0" smtClean="0">
              <a:latin typeface="Cambria" pitchFamily="18" charset="0"/>
              <a:cs typeface="Arial" pitchFamily="34" charset="0"/>
            </a:endParaRPr>
          </a:p>
          <a:p>
            <a:pPr>
              <a:buSzPct val="100000"/>
              <a:buFont typeface="Wingdings" pitchFamily="2" charset="2"/>
              <a:buChar char="Ø"/>
            </a:pPr>
            <a:r>
              <a:rPr lang="en-IN" sz="2400" dirty="0" smtClean="0">
                <a:latin typeface="Cambria" pitchFamily="18" charset="0"/>
                <a:cs typeface="Arial" pitchFamily="34" charset="0"/>
              </a:rPr>
              <a:t>Microsoft had a new vision “ Mobile first and Cloud first world”</a:t>
            </a:r>
          </a:p>
          <a:p>
            <a:pPr>
              <a:buSzPct val="100000"/>
              <a:buFont typeface="Wingdings" pitchFamily="2" charset="2"/>
              <a:buChar char="Ø"/>
            </a:pPr>
            <a:endParaRPr lang="en-IN" sz="2400" dirty="0" smtClean="0">
              <a:latin typeface="Cambria" pitchFamily="18" charset="0"/>
              <a:cs typeface="Arial" pitchFamily="34" charset="0"/>
            </a:endParaRPr>
          </a:p>
          <a:p>
            <a:pPr>
              <a:buSzPct val="100000"/>
              <a:buFont typeface="Wingdings" pitchFamily="2" charset="2"/>
              <a:buChar char="Ø"/>
            </a:pPr>
            <a:r>
              <a:rPr lang="en-IN" sz="2400" dirty="0" smtClean="0">
                <a:latin typeface="Cambria" pitchFamily="18" charset="0"/>
                <a:cs typeface="Arial" pitchFamily="34" charset="0"/>
              </a:rPr>
              <a:t>Desktops fading out </a:t>
            </a:r>
            <a:r>
              <a:rPr lang="en-IN" sz="2400" dirty="0" smtClean="0">
                <a:latin typeface="Cambria" pitchFamily="18" charset="0"/>
                <a:cs typeface="Arial" pitchFamily="34" charset="0"/>
                <a:sym typeface="Wingdings" pitchFamily="2" charset="2"/>
              </a:rPr>
              <a:t></a:t>
            </a:r>
            <a:r>
              <a:rPr lang="en-IN" sz="2400" dirty="0" smtClean="0">
                <a:latin typeface="Cambria" pitchFamily="18" charset="0"/>
                <a:cs typeface="Arial" pitchFamily="34" charset="0"/>
              </a:rPr>
              <a:t>Flagship products “OS and Office suite” cannot be relied on</a:t>
            </a:r>
          </a:p>
          <a:p>
            <a:pPr>
              <a:buSzPct val="100000"/>
              <a:buFont typeface="Wingdings" pitchFamily="2" charset="2"/>
              <a:buChar char="Ø"/>
            </a:pPr>
            <a:endParaRPr lang="en-IN" sz="2400" dirty="0" smtClean="0">
              <a:latin typeface="Cambria" pitchFamily="18" charset="0"/>
              <a:cs typeface="Arial" pitchFamily="34" charset="0"/>
            </a:endParaRPr>
          </a:p>
          <a:p>
            <a:pPr>
              <a:buSzPct val="100000"/>
              <a:buFont typeface="Wingdings" pitchFamily="2" charset="2"/>
              <a:buChar char="Ø"/>
            </a:pPr>
            <a:r>
              <a:rPr lang="en-IN" sz="2400" dirty="0" smtClean="0">
                <a:latin typeface="Cambria" pitchFamily="18" charset="0"/>
                <a:cs typeface="Arial" pitchFamily="34" charset="0"/>
              </a:rPr>
              <a:t>Limited success from other ventures such as the Xbox and Azure</a:t>
            </a:r>
          </a:p>
          <a:p>
            <a:pPr>
              <a:buSzPct val="100000"/>
              <a:buFont typeface="Wingdings" pitchFamily="2" charset="2"/>
              <a:buChar char="Ø"/>
            </a:pPr>
            <a:endParaRPr lang="en-IN" sz="2400" dirty="0" smtClean="0">
              <a:latin typeface="Cambria" pitchFamily="18" charset="0"/>
              <a:cs typeface="Arial" pitchFamily="34" charset="0"/>
            </a:endParaRPr>
          </a:p>
          <a:p>
            <a:pPr>
              <a:buSzPct val="100000"/>
              <a:buFont typeface="Wingdings" pitchFamily="2" charset="2"/>
              <a:buChar char="Ø"/>
            </a:pPr>
            <a:r>
              <a:rPr lang="en-IN" sz="2400" dirty="0" smtClean="0">
                <a:latin typeface="Cambria" pitchFamily="18" charset="0"/>
                <a:cs typeface="Arial" pitchFamily="34" charset="0"/>
              </a:rPr>
              <a:t>Very distant 3rd in the mobile market itself</a:t>
            </a:r>
            <a:endParaRPr lang="en-US" sz="2400" dirty="0" smtClean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4" name="Picture 2" descr="http://www.sitrion.com/media/Blog/2014/April/byod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363" y="609600"/>
            <a:ext cx="2831637" cy="1539411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sz="3200" dirty="0" smtClean="0">
                <a:latin typeface="Cambria" pitchFamily="18" charset="0"/>
              </a:rPr>
              <a:t>Microsoft and Nokia’s Alliance</a:t>
            </a:r>
            <a:endParaRPr lang="en-IN" sz="3200" cap="none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02688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</a:pPr>
            <a:endParaRPr lang="en-IN" sz="2400" b="1" dirty="0" smtClean="0">
              <a:latin typeface="Cambria" pitchFamily="18" charset="0"/>
              <a:cs typeface="Arial" pitchFamily="34" charset="0"/>
            </a:endParaRPr>
          </a:p>
          <a:p>
            <a:pPr>
              <a:buSzPct val="100000"/>
            </a:pPr>
            <a:r>
              <a:rPr lang="en-IN" sz="2400" b="1" dirty="0" smtClean="0">
                <a:latin typeface="Cambria" pitchFamily="18" charset="0"/>
                <a:cs typeface="Arial" pitchFamily="34" charset="0"/>
              </a:rPr>
              <a:t>Bottom Line</a:t>
            </a:r>
          </a:p>
          <a:p>
            <a:pPr>
              <a:buSzPct val="100000"/>
            </a:pPr>
            <a:endParaRPr lang="en-IN" sz="2400" b="1" dirty="0" smtClean="0">
              <a:latin typeface="Cambria" pitchFamily="18" charset="0"/>
              <a:cs typeface="Arial" pitchFamily="34" charset="0"/>
            </a:endParaRPr>
          </a:p>
          <a:p>
            <a:pPr>
              <a:buSzPct val="100000"/>
              <a:buFont typeface="Wingdings" pitchFamily="2" charset="2"/>
              <a:buChar char="Ø"/>
            </a:pPr>
            <a:r>
              <a:rPr lang="en-IN" sz="2400" dirty="0" smtClean="0">
                <a:latin typeface="Cambria" pitchFamily="18" charset="0"/>
                <a:cs typeface="Arial" pitchFamily="34" charset="0"/>
              </a:rPr>
              <a:t>Stephen </a:t>
            </a:r>
            <a:r>
              <a:rPr lang="en-IN" sz="2400" dirty="0" err="1" smtClean="0">
                <a:latin typeface="Cambria" pitchFamily="18" charset="0"/>
                <a:cs typeface="Arial" pitchFamily="34" charset="0"/>
              </a:rPr>
              <a:t>Elop</a:t>
            </a:r>
            <a:r>
              <a:rPr lang="en-IN" sz="2400" dirty="0" smtClean="0">
                <a:latin typeface="Cambria" pitchFamily="18" charset="0"/>
                <a:cs typeface="Arial" pitchFamily="34" charset="0"/>
              </a:rPr>
              <a:t> positioned Nokia in such a way that the Microsoft Windows OS should be its “differentiating” factor</a:t>
            </a:r>
          </a:p>
          <a:p>
            <a:pPr>
              <a:buSzPct val="100000"/>
              <a:buFont typeface="Wingdings" pitchFamily="2" charset="2"/>
              <a:buChar char="Ø"/>
            </a:pPr>
            <a:endParaRPr lang="en-IN" sz="2400" dirty="0" smtClean="0">
              <a:latin typeface="Cambria" pitchFamily="18" charset="0"/>
              <a:cs typeface="Arial" pitchFamily="34" charset="0"/>
            </a:endParaRPr>
          </a:p>
          <a:p>
            <a:pPr>
              <a:buSzPct val="100000"/>
              <a:buFont typeface="Wingdings" pitchFamily="2" charset="2"/>
              <a:buChar char="Ø"/>
            </a:pPr>
            <a:r>
              <a:rPr lang="en-IN" sz="2400" dirty="0" smtClean="0">
                <a:latin typeface="Cambria" pitchFamily="18" charset="0"/>
                <a:cs typeface="Arial" pitchFamily="34" charset="0"/>
              </a:rPr>
              <a:t>Microsoft’s new vision demanded a substantial shift to mobile devices</a:t>
            </a:r>
            <a:endParaRPr lang="en-US" sz="2400" dirty="0" smtClean="0">
              <a:latin typeface="Cambria" pitchFamily="18" charset="0"/>
              <a:cs typeface="Arial" pitchFamily="34" charset="0"/>
            </a:endParaRPr>
          </a:p>
          <a:p>
            <a:pPr>
              <a:buSzPct val="100000"/>
            </a:pPr>
            <a:endParaRPr lang="en-IN" sz="2400" dirty="0" smtClean="0">
              <a:latin typeface="Cambria" pitchFamily="18" charset="0"/>
              <a:cs typeface="Arial" pitchFamily="34" charset="0"/>
            </a:endParaRPr>
          </a:p>
          <a:p>
            <a:pPr>
              <a:buSzPct val="100000"/>
              <a:buFont typeface="Wingdings" pitchFamily="2" charset="2"/>
              <a:buChar char="Ø"/>
            </a:pPr>
            <a:r>
              <a:rPr lang="en-IN" sz="2400" dirty="0" smtClean="0">
                <a:latin typeface="Cambria" pitchFamily="18" charset="0"/>
                <a:cs typeface="Arial" pitchFamily="34" charset="0"/>
              </a:rPr>
              <a:t>Steve Ballmer restructured the company based on functionality rather than devices</a:t>
            </a:r>
          </a:p>
          <a:p>
            <a:pPr>
              <a:buSzPct val="100000"/>
              <a:buFont typeface="Wingdings" pitchFamily="2" charset="2"/>
              <a:buChar char="Ø"/>
            </a:pPr>
            <a:endParaRPr lang="en-IN" sz="2400" dirty="0" smtClean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4" name="Picture 2" descr="Stephen Elop and Steve Ball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04800"/>
            <a:ext cx="2895600" cy="1993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sz="3200" dirty="0" smtClean="0">
                <a:latin typeface="Cambria" pitchFamily="18" charset="0"/>
              </a:rPr>
              <a:t>Analysis of Cultural Dimensions</a:t>
            </a:r>
            <a:endParaRPr lang="en-IN" sz="3200" cap="none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02688"/>
            <a:ext cx="822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en-IN" sz="2400" b="1" dirty="0" smtClean="0">
                <a:latin typeface="Cambria" pitchFamily="18" charset="0"/>
                <a:cs typeface="Arial" pitchFamily="34" charset="0"/>
              </a:rPr>
              <a:t>Power Distance Index (PDI)</a:t>
            </a:r>
            <a:r>
              <a:rPr lang="en-IN" sz="2400" dirty="0" smtClean="0">
                <a:latin typeface="Cambria" pitchFamily="18" charset="0"/>
                <a:cs typeface="Arial" pitchFamily="34" charset="0"/>
              </a:rPr>
              <a:t>: The extent to which the less powerful members of institutions and organizations within a country expect and accept that power is distributed unequally.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IN" sz="2400" dirty="0" smtClean="0">
              <a:latin typeface="Cambria" pitchFamily="18" charset="0"/>
              <a:cs typeface="Arial" pitchFamily="34" charset="0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IN" sz="2400" b="1" dirty="0" smtClean="0">
                <a:latin typeface="Cambria" pitchFamily="18" charset="0"/>
                <a:cs typeface="Arial" pitchFamily="34" charset="0"/>
              </a:rPr>
              <a:t>Individualism versus Collectivism (IDV)</a:t>
            </a:r>
            <a:r>
              <a:rPr lang="en-IN" sz="2400" dirty="0" smtClean="0">
                <a:latin typeface="Cambria" pitchFamily="18" charset="0"/>
                <a:cs typeface="Arial" pitchFamily="34" charset="0"/>
              </a:rPr>
              <a:t>: The degree of interdependence a society maintains among its members. 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IN" sz="2400" dirty="0" smtClean="0">
              <a:latin typeface="Cambria" pitchFamily="18" charset="0"/>
              <a:cs typeface="Arial" pitchFamily="34" charset="0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IN" sz="2400" b="1" dirty="0" smtClean="0">
                <a:latin typeface="Cambria" pitchFamily="18" charset="0"/>
                <a:cs typeface="Arial" pitchFamily="34" charset="0"/>
              </a:rPr>
              <a:t>Masculinity versus Femininity (MAS)</a:t>
            </a:r>
            <a:r>
              <a:rPr lang="en-IN" sz="2400" dirty="0" smtClean="0">
                <a:latin typeface="Cambria" pitchFamily="18" charset="0"/>
                <a:cs typeface="Arial" pitchFamily="34" charset="0"/>
              </a:rPr>
              <a:t>: The fundamental issue here is what motivates people, wanting to be the best (masculine) or liking what you do (feminine).</a:t>
            </a:r>
            <a:endParaRPr lang="en-US" sz="2400" dirty="0" smtClean="0"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sz="3200" dirty="0" smtClean="0">
                <a:latin typeface="Cambria" pitchFamily="18" charset="0"/>
              </a:rPr>
              <a:t>Analysis of Cultural Dimensions</a:t>
            </a:r>
            <a:endParaRPr lang="en-IN" sz="3200" cap="none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02688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00000"/>
            </a:pPr>
            <a:r>
              <a:rPr lang="en-IN" sz="2400" dirty="0" smtClean="0">
                <a:latin typeface="Cambria" pitchFamily="18" charset="0"/>
                <a:cs typeface="Arial" pitchFamily="34" charset="0"/>
              </a:rPr>
              <a:t>4.	</a:t>
            </a:r>
            <a:r>
              <a:rPr lang="en-IN" sz="2400" b="1" dirty="0" smtClean="0">
                <a:latin typeface="Cambria" pitchFamily="18" charset="0"/>
                <a:cs typeface="Arial" pitchFamily="34" charset="0"/>
              </a:rPr>
              <a:t>Uncertainty Avoidance Index (UAI)</a:t>
            </a:r>
            <a:r>
              <a:rPr lang="en-IN" sz="2400" dirty="0" smtClean="0">
                <a:latin typeface="Cambria" pitchFamily="18" charset="0"/>
                <a:cs typeface="Arial" pitchFamily="34" charset="0"/>
              </a:rPr>
              <a:t>: The extent to which the members of a culture feel threatened by ambiguous or unknown situations and have created beliefs and institutions that try to avoid these.</a:t>
            </a:r>
          </a:p>
          <a:p>
            <a:pPr marL="457200" indent="-457200">
              <a:buSzPct val="100000"/>
            </a:pPr>
            <a:endParaRPr lang="en-IN" sz="2400" dirty="0" smtClean="0">
              <a:latin typeface="Cambria" pitchFamily="18" charset="0"/>
              <a:cs typeface="Arial" pitchFamily="34" charset="0"/>
            </a:endParaRPr>
          </a:p>
          <a:p>
            <a:pPr marL="457200" indent="-457200">
              <a:buSzPct val="100000"/>
            </a:pPr>
            <a:r>
              <a:rPr lang="en-IN" sz="2400" dirty="0" smtClean="0">
                <a:latin typeface="Cambria" pitchFamily="18" charset="0"/>
                <a:cs typeface="Arial" pitchFamily="34" charset="0"/>
              </a:rPr>
              <a:t>5.	</a:t>
            </a:r>
            <a:r>
              <a:rPr lang="en-IN" sz="2400" b="1" dirty="0" smtClean="0">
                <a:latin typeface="Cambria" pitchFamily="18" charset="0"/>
                <a:cs typeface="Arial" pitchFamily="34" charset="0"/>
              </a:rPr>
              <a:t>Long Term Orientation versus Short Term (LTO)</a:t>
            </a:r>
            <a:r>
              <a:rPr lang="en-IN" sz="2400" dirty="0" smtClean="0">
                <a:latin typeface="Cambria" pitchFamily="18" charset="0"/>
                <a:cs typeface="Arial" pitchFamily="34" charset="0"/>
              </a:rPr>
              <a:t>: How every society has to maintain some links with its own past while dealing with the challenges of the present and future.</a:t>
            </a:r>
          </a:p>
          <a:p>
            <a:pPr marL="457200" indent="-457200">
              <a:buSzPct val="100000"/>
            </a:pPr>
            <a:endParaRPr lang="en-IN" sz="2400" dirty="0" smtClean="0">
              <a:latin typeface="Cambria" pitchFamily="18" charset="0"/>
              <a:cs typeface="Arial" pitchFamily="34" charset="0"/>
            </a:endParaRPr>
          </a:p>
          <a:p>
            <a:pPr marL="457200" indent="-457200">
              <a:buSzPct val="100000"/>
            </a:pPr>
            <a:r>
              <a:rPr lang="en-IN" sz="2400" dirty="0" smtClean="0">
                <a:latin typeface="Cambria" pitchFamily="18" charset="0"/>
                <a:cs typeface="Arial" pitchFamily="34" charset="0"/>
              </a:rPr>
              <a:t>6.	</a:t>
            </a:r>
            <a:r>
              <a:rPr lang="en-IN" sz="2400" b="1" dirty="0" smtClean="0">
                <a:latin typeface="Cambria" pitchFamily="18" charset="0"/>
                <a:cs typeface="Arial" pitchFamily="34" charset="0"/>
              </a:rPr>
              <a:t>Indulgence versus Restraint (IND)</a:t>
            </a:r>
            <a:r>
              <a:rPr lang="en-IN" sz="2400" dirty="0" smtClean="0">
                <a:latin typeface="Cambria" pitchFamily="18" charset="0"/>
                <a:cs typeface="Arial" pitchFamily="34" charset="0"/>
              </a:rPr>
              <a:t>:  The extent to which people try to control their desires and impulses.</a:t>
            </a:r>
            <a:endParaRPr lang="en-US" sz="2400" dirty="0" smtClean="0"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latin typeface="Cambria" pitchFamily="18" charset="0"/>
              </a:rPr>
              <a:t>Cultural Contrast of USA and EU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65246725"/>
              </p:ext>
            </p:extLst>
          </p:nvPr>
        </p:nvGraphicFramePr>
        <p:xfrm>
          <a:off x="457200" y="2133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 flipH="1">
            <a:off x="609600" y="13716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00000"/>
              <a:buFont typeface="Wingdings" pitchFamily="2" charset="2"/>
              <a:buChar char="Ø"/>
            </a:pPr>
            <a:r>
              <a:rPr lang="en-IN" sz="2000" dirty="0" smtClean="0">
                <a:latin typeface="Cambria" pitchFamily="18" charset="0"/>
                <a:cs typeface="Arial" pitchFamily="34" charset="0"/>
              </a:rPr>
              <a:t>Using </a:t>
            </a:r>
            <a:r>
              <a:rPr lang="en-IN" sz="2000" dirty="0" err="1" smtClean="0">
                <a:latin typeface="Cambria" pitchFamily="18" charset="0"/>
                <a:cs typeface="Arial" pitchFamily="34" charset="0"/>
              </a:rPr>
              <a:t>Hofstede’s</a:t>
            </a:r>
            <a:r>
              <a:rPr lang="en-IN" sz="2000" dirty="0" smtClean="0">
                <a:latin typeface="Cambria" pitchFamily="18" charset="0"/>
                <a:cs typeface="Arial" pitchFamily="34" charset="0"/>
              </a:rPr>
              <a:t> cultural dimensions theory we take a look at how the US and EU business cultures fare.</a:t>
            </a:r>
            <a:endParaRPr lang="en-US" sz="2000" dirty="0" smtClean="0"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IN" sz="3200" dirty="0" smtClean="0">
                <a:latin typeface="Cambria" pitchFamily="18" charset="0"/>
              </a:rPr>
              <a:t>Major differences in Cultural Dimensions of USA and Finland</a:t>
            </a:r>
            <a:endParaRPr lang="en-IN" sz="3200" cap="none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sz="3200" dirty="0" smtClean="0">
                <a:latin typeface="Cambria" pitchFamily="18" charset="0"/>
              </a:rPr>
              <a:t>Role &amp; Impact of Cultural Dimensions on Acquisitions and Mergers</a:t>
            </a:r>
            <a:endParaRPr lang="en-IN" sz="3200" cap="none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712416"/>
            <a:ext cx="86106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Cambria" pitchFamily="18" charset="0"/>
                <a:cs typeface="Arial" pitchFamily="34" charset="0"/>
              </a:rPr>
              <a:t>Organizational culture and social culture differences can decide the success or failure of a merger or acquisition</a:t>
            </a:r>
          </a:p>
          <a:p>
            <a:pPr marL="457200" indent="-457200">
              <a:buSzPct val="100000"/>
            </a:pPr>
            <a:endParaRPr lang="en-IN" sz="2000" dirty="0" smtClean="0">
              <a:latin typeface="Cambria" pitchFamily="18" charset="0"/>
              <a:cs typeface="Arial" pitchFamily="34" charset="0"/>
            </a:endParaRPr>
          </a:p>
          <a:p>
            <a:pPr marL="457200" indent="-457200">
              <a:buSzPct val="100000"/>
            </a:pPr>
            <a:endParaRPr lang="en-IN" sz="2000" dirty="0" smtClean="0">
              <a:latin typeface="Cambria" pitchFamily="18" charset="0"/>
              <a:cs typeface="Arial" pitchFamily="34" charset="0"/>
            </a:endParaRPr>
          </a:p>
          <a:p>
            <a:pPr marL="457200" indent="-457200">
              <a:buSzPct val="100000"/>
            </a:pPr>
            <a:r>
              <a:rPr lang="en-IN" sz="2000" dirty="0" smtClean="0">
                <a:latin typeface="Cambria" pitchFamily="18" charset="0"/>
                <a:cs typeface="Arial" pitchFamily="34" charset="0"/>
              </a:rPr>
              <a:t>Impact of Social Culture </a:t>
            </a:r>
          </a:p>
          <a:p>
            <a:pPr marL="457200" indent="-457200">
              <a:buSzPct val="100000"/>
            </a:pPr>
            <a:endParaRPr lang="en-IN" sz="2000" dirty="0" smtClean="0">
              <a:latin typeface="Cambria" pitchFamily="18" charset="0"/>
              <a:cs typeface="Arial" pitchFamily="34" charset="0"/>
            </a:endParaRPr>
          </a:p>
          <a:p>
            <a:pPr marL="457200" indent="-457200">
              <a:buSzPct val="100000"/>
              <a:buFont typeface="Wingdings" pitchFamily="2" charset="2"/>
              <a:buChar char="Ø"/>
            </a:pPr>
            <a:r>
              <a:rPr lang="en-IN" sz="2000" dirty="0" smtClean="0">
                <a:latin typeface="Cambria" pitchFamily="18" charset="0"/>
                <a:cs typeface="Arial" pitchFamily="34" charset="0"/>
              </a:rPr>
              <a:t>Preoccupation</a:t>
            </a:r>
          </a:p>
          <a:p>
            <a:pPr marL="1371600" lvl="2" indent="-457200">
              <a:buSzPct val="100000"/>
            </a:pPr>
            <a:r>
              <a:rPr lang="en-IN" sz="2000" dirty="0" smtClean="0">
                <a:latin typeface="Cambria" pitchFamily="18" charset="0"/>
                <a:cs typeface="Arial" pitchFamily="34" charset="0"/>
              </a:rPr>
              <a:t>“How is this going to impact me?“</a:t>
            </a:r>
          </a:p>
          <a:p>
            <a:pPr marL="1371600" lvl="2" indent="-457200">
              <a:buSzPct val="100000"/>
            </a:pPr>
            <a:r>
              <a:rPr lang="en-IN" sz="2000" dirty="0" smtClean="0">
                <a:latin typeface="Cambria" pitchFamily="18" charset="0"/>
                <a:cs typeface="Arial" pitchFamily="34" charset="0"/>
              </a:rPr>
              <a:t>                               </a:t>
            </a:r>
          </a:p>
          <a:p>
            <a:pPr marL="457200" indent="-457200">
              <a:buSzPct val="100000"/>
              <a:buFont typeface="Wingdings" pitchFamily="2" charset="2"/>
              <a:buChar char="Ø"/>
            </a:pPr>
            <a:r>
              <a:rPr lang="en-IN" sz="2000" dirty="0" smtClean="0">
                <a:latin typeface="Cambria" pitchFamily="18" charset="0"/>
                <a:cs typeface="Arial" pitchFamily="34" charset="0"/>
              </a:rPr>
              <a:t>Trust</a:t>
            </a:r>
          </a:p>
          <a:p>
            <a:pPr marL="457200" indent="-457200">
              <a:buSzPct val="100000"/>
              <a:buFont typeface="Wingdings" pitchFamily="2" charset="2"/>
              <a:buChar char="Ø"/>
            </a:pPr>
            <a:endParaRPr lang="en-IN" sz="2000" dirty="0" smtClean="0">
              <a:latin typeface="Cambria" pitchFamily="18" charset="0"/>
              <a:cs typeface="Arial" pitchFamily="34" charset="0"/>
            </a:endParaRPr>
          </a:p>
          <a:p>
            <a:pPr marL="457200" indent="-457200">
              <a:buSzPct val="100000"/>
              <a:buFont typeface="Wingdings" pitchFamily="2" charset="2"/>
              <a:buChar char="Ø"/>
            </a:pPr>
            <a:r>
              <a:rPr lang="en-IN" sz="2000" dirty="0" smtClean="0">
                <a:latin typeface="Cambria" pitchFamily="18" charset="0"/>
                <a:cs typeface="Arial" pitchFamily="34" charset="0"/>
              </a:rPr>
              <a:t> Result oriented</a:t>
            </a:r>
          </a:p>
          <a:p>
            <a:pPr marL="1371600" lvl="2" indent="-457200">
              <a:buSzPct val="100000"/>
            </a:pPr>
            <a:r>
              <a:rPr lang="en-IN" sz="2000" dirty="0" smtClean="0">
                <a:latin typeface="Cambria" pitchFamily="18" charset="0"/>
                <a:cs typeface="Arial" pitchFamily="34" charset="0"/>
              </a:rPr>
              <a:t>”Short term and long term results”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sz="3200" dirty="0" smtClean="0">
                <a:latin typeface="Cambria" pitchFamily="18" charset="0"/>
              </a:rPr>
              <a:t>Impact of Cultural Dimensions on Acquisitions and Mergers</a:t>
            </a:r>
            <a:endParaRPr lang="en-IN" sz="3200" cap="none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712416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00000"/>
            </a:pPr>
            <a:r>
              <a:rPr lang="en-IN" sz="2400" dirty="0" smtClean="0">
                <a:latin typeface="Cambria" pitchFamily="18" charset="0"/>
                <a:cs typeface="Arial" pitchFamily="34" charset="0"/>
              </a:rPr>
              <a:t>How do companies adapt to cultural differences?</a:t>
            </a:r>
          </a:p>
          <a:p>
            <a:pPr marL="457200" indent="-457200">
              <a:buSzPct val="100000"/>
            </a:pPr>
            <a:endParaRPr lang="en-IN" sz="2400" dirty="0" smtClean="0">
              <a:latin typeface="Cambria" pitchFamily="18" charset="0"/>
              <a:cs typeface="Arial" pitchFamily="34" charset="0"/>
            </a:endParaRPr>
          </a:p>
          <a:p>
            <a:pPr marL="457200" indent="-457200">
              <a:buSzPct val="100000"/>
              <a:buFont typeface="Wingdings" pitchFamily="2" charset="2"/>
              <a:buChar char="Ø"/>
            </a:pPr>
            <a:r>
              <a:rPr lang="en-IN" sz="2400" dirty="0" smtClean="0">
                <a:latin typeface="Cambria" pitchFamily="18" charset="0"/>
                <a:cs typeface="Arial" pitchFamily="34" charset="0"/>
              </a:rPr>
              <a:t>Cultural fit </a:t>
            </a:r>
          </a:p>
          <a:p>
            <a:pPr marL="457200" indent="-457200">
              <a:buSzPct val="100000"/>
              <a:buFont typeface="Wingdings" pitchFamily="2" charset="2"/>
              <a:buChar char="Ø"/>
            </a:pPr>
            <a:r>
              <a:rPr lang="en-IN" sz="2400" dirty="0" smtClean="0">
                <a:latin typeface="Cambria" pitchFamily="18" charset="0"/>
                <a:cs typeface="Arial" pitchFamily="34" charset="0"/>
              </a:rPr>
              <a:t>Acculturation </a:t>
            </a:r>
          </a:p>
          <a:p>
            <a:pPr marL="457200" indent="-457200">
              <a:buSzPct val="100000"/>
              <a:buFont typeface="Wingdings" pitchFamily="2" charset="2"/>
              <a:buChar char="Ø"/>
            </a:pPr>
            <a:r>
              <a:rPr lang="en-IN" sz="2400" dirty="0" smtClean="0">
                <a:latin typeface="Cambria" pitchFamily="18" charset="0"/>
                <a:cs typeface="Arial" pitchFamily="34" charset="0"/>
              </a:rPr>
              <a:t>Social Constructive</a:t>
            </a:r>
          </a:p>
          <a:p>
            <a:pPr marL="457200" indent="-457200">
              <a:buSzPct val="100000"/>
            </a:pPr>
            <a:endParaRPr lang="en-IN" sz="2400" dirty="0" smtClean="0">
              <a:latin typeface="Cambria" pitchFamily="18" charset="0"/>
              <a:cs typeface="Arial" pitchFamily="34" charset="0"/>
            </a:endParaRPr>
          </a:p>
          <a:p>
            <a:pPr marL="457200" indent="-457200">
              <a:buSzPct val="100000"/>
            </a:pPr>
            <a:r>
              <a:rPr lang="en-IN" sz="2400" dirty="0" smtClean="0">
                <a:latin typeface="Cambria" pitchFamily="18" charset="0"/>
                <a:cs typeface="Arial" pitchFamily="34" charset="0"/>
              </a:rPr>
              <a:t>What is happening in this acquisition ?</a:t>
            </a:r>
          </a:p>
          <a:p>
            <a:pPr marL="457200" indent="-457200">
              <a:buSzPct val="100000"/>
            </a:pPr>
            <a:endParaRPr lang="en-IN" sz="2400" dirty="0" smtClean="0">
              <a:latin typeface="Cambria" pitchFamily="18" charset="0"/>
              <a:cs typeface="Arial" pitchFamily="34" charset="0"/>
            </a:endParaRPr>
          </a:p>
          <a:p>
            <a:pPr marL="457200" indent="-457200">
              <a:buSzPct val="100000"/>
            </a:pPr>
            <a:r>
              <a:rPr lang="en-IN" sz="2400" dirty="0" smtClean="0">
                <a:latin typeface="Cambria" pitchFamily="18" charset="0"/>
                <a:cs typeface="Arial" pitchFamily="34" charset="0"/>
              </a:rPr>
              <a:t>Acculturation in Microsoft – Nokia</a:t>
            </a:r>
          </a:p>
          <a:p>
            <a:pPr marL="457200" indent="-457200">
              <a:buSzPct val="100000"/>
              <a:buFont typeface="Wingdings" pitchFamily="2" charset="2"/>
              <a:buChar char="Ø"/>
            </a:pPr>
            <a:r>
              <a:rPr lang="en-IN" sz="2400" dirty="0" smtClean="0">
                <a:latin typeface="Cambria" pitchFamily="18" charset="0"/>
                <a:cs typeface="Arial" pitchFamily="34" charset="0"/>
              </a:rPr>
              <a:t>Stephen </a:t>
            </a:r>
            <a:r>
              <a:rPr lang="en-IN" sz="2400" dirty="0" err="1" smtClean="0">
                <a:latin typeface="Cambria" pitchFamily="18" charset="0"/>
                <a:cs typeface="Arial" pitchFamily="34" charset="0"/>
              </a:rPr>
              <a:t>Elop</a:t>
            </a:r>
            <a:r>
              <a:rPr lang="en-IN" sz="2400" dirty="0" smtClean="0">
                <a:latin typeface="Cambria" pitchFamily="18" charset="0"/>
                <a:cs typeface="Arial" pitchFamily="34" charset="0"/>
              </a:rPr>
              <a:t> – “Trojan Horse”</a:t>
            </a:r>
          </a:p>
          <a:p>
            <a:pPr marL="457200" indent="-457200">
              <a:buSzPct val="100000"/>
              <a:buFont typeface="Wingdings" pitchFamily="2" charset="2"/>
              <a:buChar char="Ø"/>
            </a:pPr>
            <a:r>
              <a:rPr lang="en-IN" sz="2400" dirty="0" smtClean="0">
                <a:latin typeface="Cambria" pitchFamily="18" charset="0"/>
                <a:cs typeface="Arial" pitchFamily="34" charset="0"/>
              </a:rPr>
              <a:t>Microsoft reorganization - a plan to easily integrate Nokia.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sz="3200" dirty="0" smtClean="0">
                <a:latin typeface="Cambria" pitchFamily="18" charset="0"/>
              </a:rPr>
              <a:t>Impact of Cultural Dimensions on Acquisitions and Mergers</a:t>
            </a:r>
            <a:endParaRPr lang="en-IN" sz="3200" cap="none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019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00000"/>
            </a:pPr>
            <a:r>
              <a:rPr lang="en-IN" sz="2400" dirty="0" smtClean="0">
                <a:latin typeface="Cambria" pitchFamily="18" charset="0"/>
                <a:cs typeface="Arial" pitchFamily="34" charset="0"/>
              </a:rPr>
              <a:t>https://www.youtube.com/watch?v=VekycJYSYZA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745430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sz="3200" dirty="0" smtClean="0">
                <a:latin typeface="Cambria" pitchFamily="18" charset="0"/>
              </a:rPr>
              <a:t/>
            </a:r>
            <a:br>
              <a:rPr lang="en-IN" sz="3200" dirty="0" smtClean="0">
                <a:latin typeface="Cambria" pitchFamily="18" charset="0"/>
              </a:rPr>
            </a:br>
            <a:r>
              <a:rPr lang="en-IN" sz="3200" dirty="0" smtClean="0">
                <a:latin typeface="Cambria" pitchFamily="18" charset="0"/>
              </a:rPr>
              <a:t>Challenges before </a:t>
            </a:r>
            <a:r>
              <a:rPr lang="en-IN" sz="3200" dirty="0" err="1" smtClean="0">
                <a:latin typeface="Cambria" pitchFamily="18" charset="0"/>
              </a:rPr>
              <a:t>Satya</a:t>
            </a:r>
            <a:r>
              <a:rPr lang="en-IN" sz="3200" dirty="0" smtClean="0">
                <a:latin typeface="Cambria" pitchFamily="18" charset="0"/>
              </a:rPr>
              <a:t> </a:t>
            </a:r>
            <a:r>
              <a:rPr lang="en-IN" sz="3200" dirty="0" err="1" smtClean="0">
                <a:latin typeface="Cambria" pitchFamily="18" charset="0"/>
              </a:rPr>
              <a:t>Nadella</a:t>
            </a:r>
            <a:r>
              <a:rPr lang="en-IN" sz="3200" dirty="0" smtClean="0">
                <a:latin typeface="Cambria" pitchFamily="18" charset="0"/>
              </a:rPr>
              <a:t> and his team</a:t>
            </a:r>
            <a:endParaRPr lang="en-IN" sz="3200" cap="none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712416"/>
            <a:ext cx="8610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00000"/>
              <a:buFont typeface="Wingdings" pitchFamily="2" charset="2"/>
              <a:buChar char="Ø"/>
            </a:pPr>
            <a:r>
              <a:rPr lang="en-IN" sz="2000" dirty="0" smtClean="0">
                <a:latin typeface="Cambria" pitchFamily="18" charset="0"/>
                <a:cs typeface="Arial" pitchFamily="34" charset="0"/>
              </a:rPr>
              <a:t>Verify whether </a:t>
            </a:r>
            <a:r>
              <a:rPr lang="en-IN" sz="2000" dirty="0" err="1" smtClean="0">
                <a:latin typeface="Cambria" pitchFamily="18" charset="0"/>
                <a:cs typeface="Arial" pitchFamily="34" charset="0"/>
              </a:rPr>
              <a:t>Balmer’s</a:t>
            </a:r>
            <a:r>
              <a:rPr lang="en-IN" sz="2000" dirty="0" smtClean="0">
                <a:latin typeface="Cambria" pitchFamily="18" charset="0"/>
                <a:cs typeface="Arial" pitchFamily="34" charset="0"/>
              </a:rPr>
              <a:t> reorganization tactic is in line with the company’s vision</a:t>
            </a:r>
          </a:p>
          <a:p>
            <a:pPr marL="457200" indent="-457200">
              <a:buSzPct val="100000"/>
              <a:buFont typeface="Wingdings" pitchFamily="2" charset="2"/>
              <a:buChar char="Ø"/>
            </a:pPr>
            <a:endParaRPr lang="en-IN" sz="2000" dirty="0" smtClean="0">
              <a:latin typeface="Cambria" pitchFamily="18" charset="0"/>
              <a:cs typeface="Arial" pitchFamily="34" charset="0"/>
            </a:endParaRPr>
          </a:p>
          <a:p>
            <a:pPr marL="457200" indent="-457200">
              <a:buSzPct val="100000"/>
              <a:buFont typeface="Wingdings" pitchFamily="2" charset="2"/>
              <a:buChar char="Ø"/>
            </a:pPr>
            <a:r>
              <a:rPr lang="en-IN" sz="2000" dirty="0" smtClean="0">
                <a:latin typeface="Cambria" pitchFamily="18" charset="0"/>
                <a:cs typeface="Arial" pitchFamily="34" charset="0"/>
              </a:rPr>
              <a:t>Understanding and handling Nokia employees’ – Legal and Culture  </a:t>
            </a:r>
          </a:p>
          <a:p>
            <a:pPr marL="457200" indent="-457200">
              <a:buSzPct val="100000"/>
              <a:buFont typeface="Wingdings" pitchFamily="2" charset="2"/>
              <a:buChar char="Ø"/>
            </a:pPr>
            <a:endParaRPr lang="en-IN" sz="2000" dirty="0" smtClean="0">
              <a:latin typeface="Cambria" pitchFamily="18" charset="0"/>
              <a:cs typeface="Arial" pitchFamily="34" charset="0"/>
            </a:endParaRPr>
          </a:p>
          <a:p>
            <a:pPr marL="457200" indent="-457200">
              <a:buSzPct val="100000"/>
              <a:buFont typeface="Wingdings" pitchFamily="2" charset="2"/>
              <a:buChar char="Ø"/>
            </a:pPr>
            <a:r>
              <a:rPr lang="en-IN" sz="2000" dirty="0" smtClean="0">
                <a:latin typeface="Cambria" pitchFamily="18" charset="0"/>
                <a:cs typeface="Arial" pitchFamily="34" charset="0"/>
              </a:rPr>
              <a:t>Handling layoffs and pay cuts</a:t>
            </a:r>
          </a:p>
          <a:p>
            <a:pPr marL="457200" indent="-457200">
              <a:buSzPct val="100000"/>
              <a:buFont typeface="Wingdings" pitchFamily="2" charset="2"/>
              <a:buChar char="Ø"/>
            </a:pPr>
            <a:endParaRPr lang="en-IN" sz="2000" dirty="0" smtClean="0">
              <a:latin typeface="Cambria" pitchFamily="18" charset="0"/>
              <a:cs typeface="Arial" pitchFamily="34" charset="0"/>
            </a:endParaRPr>
          </a:p>
          <a:p>
            <a:pPr marL="457200" indent="-457200">
              <a:buSzPct val="100000"/>
              <a:buFont typeface="Wingdings" pitchFamily="2" charset="2"/>
              <a:buChar char="Ø"/>
            </a:pPr>
            <a:r>
              <a:rPr lang="en-IN" sz="2000" dirty="0" smtClean="0">
                <a:latin typeface="Cambria" pitchFamily="18" charset="0"/>
                <a:cs typeface="Arial" pitchFamily="34" charset="0"/>
              </a:rPr>
              <a:t>Handling relationship with previous “partners”</a:t>
            </a:r>
          </a:p>
          <a:p>
            <a:pPr marL="457200" indent="-457200">
              <a:buSzPct val="100000"/>
              <a:buFont typeface="Wingdings" pitchFamily="2" charset="2"/>
              <a:buChar char="Ø"/>
            </a:pPr>
            <a:endParaRPr lang="en-IN" sz="2000" dirty="0" smtClean="0">
              <a:latin typeface="Cambria" pitchFamily="18" charset="0"/>
              <a:cs typeface="Arial" pitchFamily="34" charset="0"/>
            </a:endParaRPr>
          </a:p>
          <a:p>
            <a:pPr marL="457200" indent="-457200">
              <a:buSzPct val="100000"/>
              <a:buFont typeface="Wingdings" pitchFamily="2" charset="2"/>
              <a:buChar char="Ø"/>
            </a:pPr>
            <a:r>
              <a:rPr lang="en-IN" sz="2000" dirty="0" smtClean="0">
                <a:latin typeface="Cambria" pitchFamily="18" charset="0"/>
                <a:cs typeface="Arial" pitchFamily="34" charset="0"/>
              </a:rPr>
              <a:t>To make the Windows ecosystem more appreciable to developers</a:t>
            </a:r>
          </a:p>
          <a:p>
            <a:pPr marL="457200" indent="-457200">
              <a:buSzPct val="100000"/>
              <a:buFont typeface="Wingdings" pitchFamily="2" charset="2"/>
              <a:buChar char="Ø"/>
            </a:pPr>
            <a:endParaRPr lang="en-IN" sz="2000" dirty="0" smtClean="0">
              <a:latin typeface="Cambria" pitchFamily="18" charset="0"/>
              <a:cs typeface="Arial" pitchFamily="34" charset="0"/>
            </a:endParaRPr>
          </a:p>
          <a:p>
            <a:pPr marL="457200" indent="-457200">
              <a:buSzPct val="100000"/>
              <a:buFont typeface="Wingdings" pitchFamily="2" charset="2"/>
              <a:buChar char="Ø"/>
            </a:pPr>
            <a:r>
              <a:rPr lang="en-IN" sz="2000" dirty="0" smtClean="0">
                <a:latin typeface="Cambria" pitchFamily="18" charset="0"/>
                <a:cs typeface="Arial" pitchFamily="34" charset="0"/>
              </a:rPr>
              <a:t>Integration with Nokia increased the complexity of cultural change Microsoft was aiming for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sz="3200" cap="none" dirty="0" smtClean="0">
                <a:latin typeface="Cambria" pitchFamily="18" charset="0"/>
              </a:rPr>
              <a:t>Table of Contents</a:t>
            </a:r>
            <a:endParaRPr lang="en-IN" sz="3200" cap="none" dirty="0"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752600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N" sz="2000" dirty="0" smtClean="0">
                <a:latin typeface="Cambria" pitchFamily="18" charset="0"/>
              </a:rPr>
              <a:t>Microsoft – Overview.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000" dirty="0" smtClean="0">
                <a:latin typeface="Cambria" pitchFamily="18" charset="0"/>
              </a:rPr>
              <a:t>Nokia– Overview.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000" dirty="0" smtClean="0">
                <a:latin typeface="Cambria" pitchFamily="18" charset="0"/>
              </a:rPr>
              <a:t>Microsoft’s Organizational Culture.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000" dirty="0" smtClean="0">
                <a:latin typeface="Cambria" pitchFamily="18" charset="0"/>
              </a:rPr>
              <a:t>Microsoft and Nokia’s Alliance.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000" dirty="0" smtClean="0">
                <a:latin typeface="Cambria" pitchFamily="18" charset="0"/>
              </a:rPr>
              <a:t>Role of Culture in Acquisitions.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000" dirty="0" smtClean="0">
                <a:latin typeface="Cambria" pitchFamily="18" charset="0"/>
              </a:rPr>
              <a:t>Contrast between US and European Culture.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000" dirty="0" smtClean="0">
                <a:latin typeface="Cambria" pitchFamily="18" charset="0"/>
              </a:rPr>
              <a:t>Impact of culture on the alliance.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000" dirty="0" smtClean="0">
                <a:latin typeface="Cambria" pitchFamily="18" charset="0"/>
              </a:rPr>
              <a:t>Challenges before </a:t>
            </a:r>
            <a:r>
              <a:rPr lang="en-IN" sz="2000" dirty="0" err="1" smtClean="0">
                <a:latin typeface="Cambria" pitchFamily="18" charset="0"/>
              </a:rPr>
              <a:t>Satya</a:t>
            </a:r>
            <a:r>
              <a:rPr lang="en-IN" sz="2000" dirty="0" smtClean="0">
                <a:latin typeface="Cambria" pitchFamily="18" charset="0"/>
              </a:rPr>
              <a:t> </a:t>
            </a:r>
            <a:r>
              <a:rPr lang="en-IN" sz="2000" dirty="0" err="1" smtClean="0">
                <a:latin typeface="Cambria" pitchFamily="18" charset="0"/>
              </a:rPr>
              <a:t>Nadella</a:t>
            </a:r>
            <a:r>
              <a:rPr lang="en-IN" sz="2000" dirty="0" smtClean="0">
                <a:latin typeface="Cambria" pitchFamily="18" charset="0"/>
              </a:rPr>
              <a:t> and his team.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000" dirty="0" smtClean="0">
                <a:latin typeface="Cambria" pitchFamily="18" charset="0"/>
              </a:rPr>
              <a:t>Suggestions / Conclusions.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074" name="Picture 2" descr="C:\Users\Soumyashree\Desktop\New folder\Collag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1066800" y="6229290"/>
              <a:ext cx="2514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 err="1" smtClean="0">
                  <a:solidFill>
                    <a:schemeClr val="bg1"/>
                  </a:solidFill>
                  <a:latin typeface="Cambria" pitchFamily="18" charset="0"/>
                </a:rPr>
                <a:t>Lumia</a:t>
              </a:r>
              <a:r>
                <a:rPr lang="en-IN" sz="2000" dirty="0" smtClean="0">
                  <a:solidFill>
                    <a:schemeClr val="bg1"/>
                  </a:solidFill>
                  <a:latin typeface="Cambria" pitchFamily="18" charset="0"/>
                </a:rPr>
                <a:t> 2520 - Tablet</a:t>
              </a:r>
              <a:endParaRPr lang="en-IN" sz="2000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90600" y="2571690"/>
              <a:ext cx="2514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 err="1" smtClean="0">
                  <a:solidFill>
                    <a:schemeClr val="bg1"/>
                  </a:solidFill>
                  <a:latin typeface="Cambria" pitchFamily="18" charset="0"/>
                </a:rPr>
                <a:t>Lumia</a:t>
              </a:r>
              <a:r>
                <a:rPr lang="en-IN" sz="2000" dirty="0" smtClean="0">
                  <a:solidFill>
                    <a:schemeClr val="bg1"/>
                  </a:solidFill>
                  <a:latin typeface="Cambria" pitchFamily="18" charset="0"/>
                </a:rPr>
                <a:t> 535</a:t>
              </a:r>
              <a:endParaRPr lang="en-IN" sz="2000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62600" y="2438400"/>
              <a:ext cx="2514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 err="1" smtClean="0">
                  <a:latin typeface="Cambria" pitchFamily="18" charset="0"/>
                </a:rPr>
                <a:t>Lumia</a:t>
              </a:r>
              <a:r>
                <a:rPr lang="en-IN" sz="2000" dirty="0" smtClean="0">
                  <a:latin typeface="Cambria" pitchFamily="18" charset="0"/>
                </a:rPr>
                <a:t> 1820</a:t>
              </a:r>
              <a:endParaRPr lang="en-IN" sz="2000" dirty="0">
                <a:latin typeface="Cambria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9334411">
              <a:off x="5574207" y="3139073"/>
              <a:ext cx="2514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 err="1" smtClean="0">
                  <a:solidFill>
                    <a:schemeClr val="bg1"/>
                  </a:solidFill>
                  <a:latin typeface="Cambria" pitchFamily="18" charset="0"/>
                </a:rPr>
                <a:t>Lumia</a:t>
              </a:r>
              <a:r>
                <a:rPr lang="en-IN" sz="2000" dirty="0" smtClean="0">
                  <a:solidFill>
                    <a:schemeClr val="bg1"/>
                  </a:solidFill>
                  <a:latin typeface="Cambria" pitchFamily="18" charset="0"/>
                </a:rPr>
                <a:t> 1020</a:t>
              </a:r>
              <a:endParaRPr lang="en-IN" sz="2000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9334411">
              <a:off x="5879007" y="5501273"/>
              <a:ext cx="2514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 smtClean="0">
                  <a:solidFill>
                    <a:schemeClr val="bg1"/>
                  </a:solidFill>
                  <a:latin typeface="Cambria" pitchFamily="18" charset="0"/>
                </a:rPr>
                <a:t>Microsoft Surface</a:t>
              </a:r>
              <a:endParaRPr lang="en-IN" sz="2000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sz="3200" dirty="0" smtClean="0">
                <a:latin typeface="Cambria" pitchFamily="18" charset="0"/>
              </a:rPr>
              <a:t>Conclusion</a:t>
            </a:r>
            <a:endParaRPr lang="en-IN" sz="3200" cap="none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712416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00000"/>
              <a:buFont typeface="Wingdings" pitchFamily="2" charset="2"/>
              <a:buChar char="Ø"/>
            </a:pPr>
            <a:r>
              <a:rPr lang="en-IN" sz="2400" dirty="0" smtClean="0">
                <a:latin typeface="Cambria" pitchFamily="18" charset="0"/>
                <a:cs typeface="Arial" pitchFamily="34" charset="0"/>
              </a:rPr>
              <a:t>Nokia’s strategy to focus on the Windows platform was good but not handled well due to cross cultural misunderstandings.</a:t>
            </a:r>
          </a:p>
          <a:p>
            <a:pPr marL="457200" indent="-457200">
              <a:buSzPct val="100000"/>
              <a:buFont typeface="Wingdings" pitchFamily="2" charset="2"/>
              <a:buChar char="Ø"/>
            </a:pPr>
            <a:endParaRPr lang="en-IN" sz="2400" dirty="0" smtClean="0">
              <a:latin typeface="Cambria" pitchFamily="18" charset="0"/>
              <a:cs typeface="Arial" pitchFamily="34" charset="0"/>
            </a:endParaRPr>
          </a:p>
          <a:p>
            <a:pPr marL="457200" indent="-457200">
              <a:buSzPct val="100000"/>
              <a:buFont typeface="Wingdings" pitchFamily="2" charset="2"/>
              <a:buChar char="Ø"/>
            </a:pPr>
            <a:r>
              <a:rPr lang="en-IN" sz="2400" dirty="0" smtClean="0">
                <a:latin typeface="Cambria" pitchFamily="18" charset="0"/>
                <a:cs typeface="Arial" pitchFamily="34" charset="0"/>
              </a:rPr>
              <a:t>Microsoft’s reorganized structure, strategy and culture provides a good start for the road to recovery.</a:t>
            </a:r>
          </a:p>
          <a:p>
            <a:pPr marL="457200" indent="-457200">
              <a:buSzPct val="100000"/>
              <a:buFont typeface="Wingdings" pitchFamily="2" charset="2"/>
              <a:buChar char="Ø"/>
            </a:pPr>
            <a:endParaRPr lang="en-IN" sz="2400" dirty="0" smtClean="0">
              <a:latin typeface="Cambria" pitchFamily="18" charset="0"/>
              <a:cs typeface="Arial" pitchFamily="34" charset="0"/>
            </a:endParaRPr>
          </a:p>
          <a:p>
            <a:pPr marL="457200" indent="-457200">
              <a:buSzPct val="100000"/>
              <a:buFont typeface="Wingdings" pitchFamily="2" charset="2"/>
              <a:buChar char="Ø"/>
            </a:pPr>
            <a:r>
              <a:rPr lang="en-IN" sz="2400" dirty="0" smtClean="0">
                <a:latin typeface="Cambria" pitchFamily="18" charset="0"/>
                <a:cs typeface="Arial" pitchFamily="34" charset="0"/>
              </a:rPr>
              <a:t>Even though seamless cultural integration is necessary, Microsoft’s focus should be mainly on innovation</a:t>
            </a:r>
          </a:p>
          <a:p>
            <a:pPr marL="457200" indent="-457200">
              <a:buSzPct val="100000"/>
              <a:buFont typeface="Wingdings" pitchFamily="2" charset="2"/>
              <a:buChar char="Ø"/>
            </a:pPr>
            <a:endParaRPr lang="en-IN" sz="2400" dirty="0" smtClean="0">
              <a:latin typeface="Cambria" pitchFamily="18" charset="0"/>
              <a:cs typeface="Arial" pitchFamily="34" charset="0"/>
            </a:endParaRPr>
          </a:p>
          <a:p>
            <a:pPr marL="457200" indent="-457200">
              <a:buSzPct val="100000"/>
              <a:buFont typeface="Wingdings" pitchFamily="2" charset="2"/>
              <a:buChar char="Ø"/>
            </a:pPr>
            <a:r>
              <a:rPr lang="en-IN" sz="2400" dirty="0" smtClean="0"/>
              <a:t>Culture should be placed at the heart of integration strategies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http://www.telegraph.co.uk/technology/nokia/10282657/Nokia-a-timeline-in-pictures.html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sz="3200" cap="none" dirty="0" smtClean="0">
                <a:latin typeface="Cambria" pitchFamily="18" charset="0"/>
              </a:rPr>
              <a:t>Microsoft – Overview</a:t>
            </a:r>
            <a:endParaRPr lang="en-IN" sz="3200" cap="none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02688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  <a:cs typeface="Arial" pitchFamily="34" charset="0"/>
              </a:rPr>
              <a:t>Head Office – Redmond, </a:t>
            </a:r>
            <a:r>
              <a:rPr lang="en-US" dirty="0" err="1" smtClean="0">
                <a:latin typeface="Cambria" pitchFamily="18" charset="0"/>
                <a:cs typeface="Arial" pitchFamily="34" charset="0"/>
              </a:rPr>
              <a:t>Washigton</a:t>
            </a:r>
            <a:endParaRPr lang="en-US" dirty="0" smtClean="0">
              <a:latin typeface="Cambria" pitchFamily="18" charset="0"/>
              <a:cs typeface="Arial" pitchFamily="34" charset="0"/>
            </a:endParaRPr>
          </a:p>
          <a:p>
            <a:pPr>
              <a:buSzPct val="100000"/>
              <a:buFont typeface="Wingdings" pitchFamily="2" charset="2"/>
              <a:buChar char="Ø"/>
            </a:pPr>
            <a:endParaRPr lang="en-US" dirty="0" smtClean="0">
              <a:latin typeface="Cambria" pitchFamily="18" charset="0"/>
              <a:cs typeface="Arial" pitchFamily="34" charset="0"/>
            </a:endParaRPr>
          </a:p>
          <a:p>
            <a:pPr>
              <a:buSzPct val="100000"/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  <a:cs typeface="Arial" pitchFamily="34" charset="0"/>
              </a:rPr>
              <a:t>Current CEO – </a:t>
            </a:r>
            <a:r>
              <a:rPr lang="en-US" dirty="0" err="1" smtClean="0">
                <a:latin typeface="Cambria" pitchFamily="18" charset="0"/>
                <a:cs typeface="Arial" pitchFamily="34" charset="0"/>
              </a:rPr>
              <a:t>Satya</a:t>
            </a:r>
            <a:r>
              <a:rPr lang="en-US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n-US" dirty="0" err="1" smtClean="0">
                <a:latin typeface="Cambria" pitchFamily="18" charset="0"/>
                <a:cs typeface="Arial" pitchFamily="34" charset="0"/>
              </a:rPr>
              <a:t>Nadella</a:t>
            </a:r>
            <a:endParaRPr lang="en-US" dirty="0" smtClean="0">
              <a:latin typeface="Cambria" pitchFamily="18" charset="0"/>
              <a:cs typeface="Arial" pitchFamily="34" charset="0"/>
            </a:endParaRPr>
          </a:p>
          <a:p>
            <a:pPr>
              <a:buSzPct val="100000"/>
              <a:buFont typeface="Wingdings" pitchFamily="2" charset="2"/>
              <a:buChar char="Ø"/>
            </a:pPr>
            <a:endParaRPr lang="en-US" dirty="0" smtClean="0">
              <a:latin typeface="Cambria" pitchFamily="18" charset="0"/>
              <a:cs typeface="Arial" pitchFamily="34" charset="0"/>
            </a:endParaRPr>
          </a:p>
          <a:p>
            <a:pPr>
              <a:buSzPct val="100000"/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  <a:cs typeface="Arial" pitchFamily="34" charset="0"/>
              </a:rPr>
              <a:t>Annual Revenue – Close to $87 Billion in 2014</a:t>
            </a:r>
          </a:p>
          <a:p>
            <a:pPr>
              <a:buSzPct val="100000"/>
              <a:buFont typeface="Wingdings" pitchFamily="2" charset="2"/>
              <a:buChar char="Ø"/>
            </a:pPr>
            <a:endParaRPr lang="en-US" dirty="0" smtClean="0">
              <a:latin typeface="Cambria" pitchFamily="18" charset="0"/>
              <a:cs typeface="Arial" pitchFamily="34" charset="0"/>
            </a:endParaRPr>
          </a:p>
          <a:p>
            <a:pPr>
              <a:buSzPct val="100000"/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  <a:cs typeface="Arial" pitchFamily="34" charset="0"/>
              </a:rPr>
              <a:t>Products portfolio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dirty="0" smtClean="0">
                <a:latin typeface="Cambria" pitchFamily="18" charset="0"/>
                <a:cs typeface="Arial" pitchFamily="34" charset="0"/>
              </a:rPr>
              <a:t>Operating System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dirty="0" smtClean="0">
                <a:latin typeface="Cambria" pitchFamily="18" charset="0"/>
                <a:cs typeface="Arial" pitchFamily="34" charset="0"/>
              </a:rPr>
              <a:t>Office Suite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dirty="0" smtClean="0">
                <a:latin typeface="Cambria" pitchFamily="18" charset="0"/>
                <a:cs typeface="Arial" pitchFamily="34" charset="0"/>
              </a:rPr>
              <a:t>Servers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dirty="0" smtClean="0">
                <a:latin typeface="Cambria" pitchFamily="18" charset="0"/>
                <a:cs typeface="Arial" pitchFamily="34" charset="0"/>
              </a:rPr>
              <a:t>Cloud Services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dirty="0" smtClean="0">
                <a:latin typeface="Cambria" pitchFamily="18" charset="0"/>
                <a:cs typeface="Arial" pitchFamily="34" charset="0"/>
              </a:rPr>
              <a:t>Entertainment Console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dirty="0" smtClean="0">
                <a:latin typeface="Cambria" pitchFamily="18" charset="0"/>
                <a:cs typeface="Arial" pitchFamily="34" charset="0"/>
              </a:rPr>
              <a:t>Web Services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dirty="0" smtClean="0">
                <a:latin typeface="Cambria" pitchFamily="18" charset="0"/>
                <a:cs typeface="Arial" pitchFamily="34" charset="0"/>
              </a:rPr>
              <a:t>Mobiles and Tablets</a:t>
            </a:r>
          </a:p>
        </p:txBody>
      </p:sp>
      <p:pic>
        <p:nvPicPr>
          <p:cNvPr id="4" name="Picture 2" descr="http://i1-news.softpedia-static.com/images/news2/Microsoft-Shares-Drop-3-Percent-after-Ford-CEO-Denies-Move-to-Redmond-406771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57400"/>
            <a:ext cx="3366587" cy="2181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sz="3200" cap="none" dirty="0" smtClean="0">
                <a:latin typeface="Cambria" pitchFamily="18" charset="0"/>
              </a:rPr>
              <a:t>Microsoft – Timeline</a:t>
            </a:r>
            <a:endParaRPr lang="en-IN" sz="3200" cap="none" dirty="0">
              <a:latin typeface="Cambria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066800" y="1371600"/>
          <a:ext cx="7010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sz="3200" cap="none" dirty="0" smtClean="0">
                <a:latin typeface="Cambria" pitchFamily="18" charset="0"/>
              </a:rPr>
              <a:t>Nokia – Overview</a:t>
            </a:r>
            <a:endParaRPr lang="en-IN" sz="3200" cap="none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02688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  <a:cs typeface="Arial" pitchFamily="34" charset="0"/>
              </a:rPr>
              <a:t>Head Office – Espoo, Finland</a:t>
            </a:r>
          </a:p>
          <a:p>
            <a:pPr>
              <a:buSzPct val="100000"/>
              <a:buFont typeface="Wingdings" pitchFamily="2" charset="2"/>
              <a:buChar char="Ø"/>
            </a:pPr>
            <a:endParaRPr lang="en-US" dirty="0" smtClean="0">
              <a:latin typeface="Cambria" pitchFamily="18" charset="0"/>
              <a:cs typeface="Arial" pitchFamily="34" charset="0"/>
            </a:endParaRPr>
          </a:p>
          <a:p>
            <a:pPr>
              <a:buSzPct val="100000"/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  <a:cs typeface="Arial" pitchFamily="34" charset="0"/>
              </a:rPr>
              <a:t>Produced different type of products which included paper products, tires, rubber products, cables etc. before entering the telecommunication industry</a:t>
            </a:r>
          </a:p>
          <a:p>
            <a:pPr>
              <a:buSzPct val="100000"/>
              <a:buFont typeface="Wingdings" pitchFamily="2" charset="2"/>
              <a:buChar char="Ø"/>
            </a:pPr>
            <a:endParaRPr lang="en-US" dirty="0" smtClean="0">
              <a:latin typeface="Cambria" pitchFamily="18" charset="0"/>
              <a:cs typeface="Arial" pitchFamily="34" charset="0"/>
            </a:endParaRPr>
          </a:p>
          <a:p>
            <a:pPr>
              <a:buSzPct val="100000"/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  <a:cs typeface="Arial" pitchFamily="34" charset="0"/>
              </a:rPr>
              <a:t>CEO – </a:t>
            </a:r>
            <a:r>
              <a:rPr lang="en-IN" dirty="0" smtClean="0">
                <a:latin typeface="Cambria" pitchFamily="18" charset="0"/>
                <a:cs typeface="Arial" pitchFamily="34" charset="0"/>
              </a:rPr>
              <a:t>Stephen </a:t>
            </a:r>
            <a:r>
              <a:rPr lang="en-IN" dirty="0" err="1" smtClean="0">
                <a:latin typeface="Cambria" pitchFamily="18" charset="0"/>
                <a:cs typeface="Arial" pitchFamily="34" charset="0"/>
              </a:rPr>
              <a:t>Elop</a:t>
            </a:r>
            <a:endParaRPr lang="en-US" dirty="0" smtClean="0">
              <a:latin typeface="Cambria" pitchFamily="18" charset="0"/>
              <a:cs typeface="Arial" pitchFamily="34" charset="0"/>
            </a:endParaRPr>
          </a:p>
          <a:p>
            <a:pPr>
              <a:buSzPct val="100000"/>
              <a:buFont typeface="Wingdings" pitchFamily="2" charset="2"/>
              <a:buChar char="Ø"/>
            </a:pPr>
            <a:endParaRPr lang="en-US" dirty="0" smtClean="0">
              <a:latin typeface="Cambria" pitchFamily="18" charset="0"/>
              <a:cs typeface="Arial" pitchFamily="34" charset="0"/>
            </a:endParaRPr>
          </a:p>
          <a:p>
            <a:pPr>
              <a:buSzPct val="100000"/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  <a:cs typeface="Arial" pitchFamily="34" charset="0"/>
              </a:rPr>
              <a:t>Annual Revenue – Close to €12.7 Billion in 2013</a:t>
            </a:r>
          </a:p>
          <a:p>
            <a:pPr>
              <a:buSzPct val="100000"/>
              <a:buFont typeface="Wingdings" pitchFamily="2" charset="2"/>
              <a:buChar char="Ø"/>
            </a:pPr>
            <a:endParaRPr lang="en-US" dirty="0" smtClean="0">
              <a:latin typeface="Cambria" pitchFamily="18" charset="0"/>
              <a:cs typeface="Arial" pitchFamily="34" charset="0"/>
            </a:endParaRPr>
          </a:p>
          <a:p>
            <a:pPr>
              <a:buSzPct val="100000"/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  <a:cs typeface="Arial" pitchFamily="34" charset="0"/>
              </a:rPr>
              <a:t>Products portfolio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dirty="0" smtClean="0">
                <a:latin typeface="Cambria" pitchFamily="18" charset="0"/>
                <a:cs typeface="Arial" pitchFamily="34" charset="0"/>
              </a:rPr>
              <a:t>Mobiles Phones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dirty="0" smtClean="0">
                <a:latin typeface="Cambria" pitchFamily="18" charset="0"/>
                <a:cs typeface="Arial" pitchFamily="34" charset="0"/>
              </a:rPr>
              <a:t>Consumer Services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dirty="0" smtClean="0">
                <a:latin typeface="Cambria" pitchFamily="18" charset="0"/>
                <a:cs typeface="Arial" pitchFamily="34" charset="0"/>
              </a:rPr>
              <a:t>Security Services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dirty="0" smtClean="0">
                <a:latin typeface="Cambria" pitchFamily="18" charset="0"/>
                <a:cs typeface="Arial" pitchFamily="34" charset="0"/>
              </a:rPr>
              <a:t>Consumer Electronics</a:t>
            </a:r>
          </a:p>
        </p:txBody>
      </p:sp>
      <p:pic>
        <p:nvPicPr>
          <p:cNvPr id="4" name="Picture 2" descr="http://cdn.slashgear.com/wp-content/uploads/2012/12/nokia_finland-1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0"/>
            <a:ext cx="3098815" cy="20638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sz="3200" cap="none" dirty="0" smtClean="0">
                <a:latin typeface="Cambria" pitchFamily="18" charset="0"/>
              </a:rPr>
              <a:t>Nokia – Timeline</a:t>
            </a:r>
            <a:endParaRPr lang="en-IN" sz="3200" cap="none" dirty="0">
              <a:latin typeface="Cambria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066800" y="1295400"/>
          <a:ext cx="7010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sz="3200" dirty="0" smtClean="0">
                <a:latin typeface="Cambria" pitchFamily="18" charset="0"/>
              </a:rPr>
              <a:t>Microsoft’s Organizational Structure</a:t>
            </a:r>
            <a:endParaRPr lang="en-IN" sz="3200" cap="none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853148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  <a:buFont typeface="Wingdings" pitchFamily="2" charset="2"/>
              <a:buChar char="Ø"/>
            </a:pPr>
            <a:r>
              <a:rPr lang="en-IN" sz="2000" dirty="0" smtClean="0">
                <a:latin typeface="Cambria" pitchFamily="18" charset="0"/>
                <a:cs typeface="Arial" pitchFamily="34" charset="0"/>
              </a:rPr>
              <a:t>“Stack ranking system” – Reward oriented system</a:t>
            </a:r>
          </a:p>
          <a:p>
            <a:pPr>
              <a:buSzPct val="100000"/>
            </a:pPr>
            <a:endParaRPr lang="en-IN" sz="2000" dirty="0" smtClean="0">
              <a:latin typeface="Cambria" pitchFamily="18" charset="0"/>
              <a:cs typeface="Arial" pitchFamily="34" charset="0"/>
            </a:endParaRPr>
          </a:p>
          <a:p>
            <a:pPr>
              <a:buSzPct val="100000"/>
              <a:buFont typeface="Wingdings" pitchFamily="2" charset="2"/>
              <a:buChar char="Ø"/>
            </a:pPr>
            <a:r>
              <a:rPr lang="en-IN" sz="2000" dirty="0" smtClean="0">
                <a:latin typeface="Cambria" pitchFamily="18" charset="0"/>
                <a:cs typeface="Arial" pitchFamily="34" charset="0"/>
              </a:rPr>
              <a:t>Objective of the stack ranking system was to balance creativity and discipline</a:t>
            </a:r>
          </a:p>
          <a:p>
            <a:pPr>
              <a:buSzPct val="100000"/>
              <a:buFont typeface="Wingdings" pitchFamily="2" charset="2"/>
              <a:buChar char="Ø"/>
            </a:pPr>
            <a:endParaRPr lang="en-IN" sz="2000" dirty="0" smtClean="0">
              <a:latin typeface="Cambria" pitchFamily="18" charset="0"/>
              <a:cs typeface="Arial" pitchFamily="34" charset="0"/>
            </a:endParaRPr>
          </a:p>
          <a:p>
            <a:pPr>
              <a:buSzPct val="100000"/>
              <a:buFont typeface="Wingdings" pitchFamily="2" charset="2"/>
              <a:buChar char="Ø"/>
            </a:pPr>
            <a:r>
              <a:rPr lang="en-IN" sz="2000" dirty="0" smtClean="0">
                <a:latin typeface="Cambria" pitchFamily="18" charset="0"/>
                <a:cs typeface="Arial" pitchFamily="34" charset="0"/>
              </a:rPr>
              <a:t>Disparity between “Old employees” and Newcomers</a:t>
            </a:r>
          </a:p>
          <a:p>
            <a:pPr>
              <a:buSzPct val="100000"/>
            </a:pPr>
            <a:endParaRPr lang="en-IN" sz="2000" dirty="0" smtClean="0">
              <a:latin typeface="Cambria" pitchFamily="18" charset="0"/>
              <a:cs typeface="Arial" pitchFamily="34" charset="0"/>
            </a:endParaRPr>
          </a:p>
          <a:p>
            <a:pPr>
              <a:buSzPct val="100000"/>
              <a:buFont typeface="Wingdings" pitchFamily="2" charset="2"/>
              <a:buChar char="Ø"/>
            </a:pPr>
            <a:r>
              <a:rPr lang="en-IN" sz="2000" dirty="0" smtClean="0">
                <a:latin typeface="Cambria" pitchFamily="18" charset="0"/>
                <a:cs typeface="Arial" pitchFamily="34" charset="0"/>
              </a:rPr>
              <a:t>Success in the company depended on mastery of politics</a:t>
            </a:r>
          </a:p>
          <a:p>
            <a:pPr>
              <a:buSzPct val="100000"/>
            </a:pPr>
            <a:endParaRPr lang="en-IN" sz="2000" dirty="0" smtClean="0">
              <a:latin typeface="Cambria" pitchFamily="18" charset="0"/>
              <a:cs typeface="Arial" pitchFamily="34" charset="0"/>
            </a:endParaRPr>
          </a:p>
          <a:p>
            <a:pPr>
              <a:buSzPct val="100000"/>
              <a:buFont typeface="Wingdings" pitchFamily="2" charset="2"/>
              <a:buChar char="Ø"/>
            </a:pPr>
            <a:r>
              <a:rPr lang="en-IN" sz="2000" dirty="0" smtClean="0">
                <a:latin typeface="Cambria" pitchFamily="18" charset="0"/>
                <a:cs typeface="Arial" pitchFamily="34" charset="0"/>
              </a:rPr>
              <a:t>Systems and procedures  to analyze every facet of the organization</a:t>
            </a:r>
          </a:p>
          <a:p>
            <a:pPr>
              <a:buSzPct val="100000"/>
              <a:buFont typeface="Wingdings" pitchFamily="2" charset="2"/>
              <a:buChar char="Ø"/>
            </a:pPr>
            <a:endParaRPr lang="en-IN" sz="2000" dirty="0" smtClean="0">
              <a:latin typeface="Cambria" pitchFamily="18" charset="0"/>
              <a:cs typeface="Arial" pitchFamily="34" charset="0"/>
            </a:endParaRPr>
          </a:p>
          <a:p>
            <a:pPr>
              <a:buSzPct val="100000"/>
              <a:buFont typeface="Wingdings" pitchFamily="2" charset="2"/>
              <a:buChar char="Ø"/>
            </a:pPr>
            <a:r>
              <a:rPr lang="en-IN" sz="2000" dirty="0" smtClean="0">
                <a:latin typeface="Cambria" pitchFamily="18" charset="0"/>
                <a:cs typeface="Arial" pitchFamily="34" charset="0"/>
              </a:rPr>
              <a:t>Teams were devised based on each type of product</a:t>
            </a:r>
            <a:endParaRPr lang="en-US" sz="2000" dirty="0" smtClean="0"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sz="3200" dirty="0" smtClean="0">
                <a:latin typeface="Cambria" pitchFamily="18" charset="0"/>
              </a:rPr>
              <a:t>Microsoft and Nokia’s Alliance</a:t>
            </a:r>
            <a:endParaRPr lang="en-IN" sz="3200" cap="none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24393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</a:pPr>
            <a:r>
              <a:rPr lang="en-US" sz="2400" dirty="0" smtClean="0">
                <a:latin typeface="Cambria" pitchFamily="18" charset="0"/>
              </a:rPr>
              <a:t>https://www.youtube.com/watch?v=zulmzPz7ODA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456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sz="3200" dirty="0" smtClean="0">
                <a:latin typeface="Cambria" pitchFamily="18" charset="0"/>
              </a:rPr>
              <a:t>Microsoft and Nokia’s Alliance</a:t>
            </a:r>
            <a:endParaRPr lang="en-IN" sz="3200" cap="none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02688"/>
            <a:ext cx="8229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</a:pPr>
            <a:endParaRPr lang="en-IN" sz="2400" b="1" dirty="0" smtClean="0">
              <a:latin typeface="Cambria" pitchFamily="18" charset="0"/>
              <a:cs typeface="Arial" pitchFamily="34" charset="0"/>
            </a:endParaRPr>
          </a:p>
          <a:p>
            <a:pPr>
              <a:buSzPct val="100000"/>
            </a:pPr>
            <a:r>
              <a:rPr lang="en-IN" sz="2400" b="1" dirty="0" smtClean="0">
                <a:latin typeface="Cambria" pitchFamily="18" charset="0"/>
                <a:cs typeface="Arial" pitchFamily="34" charset="0"/>
              </a:rPr>
              <a:t>Why Nokia needed Microsoft ? </a:t>
            </a:r>
          </a:p>
          <a:p>
            <a:pPr>
              <a:buSzPct val="100000"/>
            </a:pPr>
            <a:endParaRPr lang="en-IN" sz="2400" b="1" dirty="0" smtClean="0">
              <a:latin typeface="Cambria" pitchFamily="18" charset="0"/>
              <a:cs typeface="Arial" pitchFamily="34" charset="0"/>
            </a:endParaRPr>
          </a:p>
          <a:p>
            <a:pPr>
              <a:buSzPct val="100000"/>
              <a:buFont typeface="Wingdings" pitchFamily="2" charset="2"/>
              <a:buChar char="Ø"/>
            </a:pPr>
            <a:r>
              <a:rPr lang="en-IN" sz="2400" dirty="0" smtClean="0">
                <a:latin typeface="Cambria" pitchFamily="18" charset="0"/>
                <a:cs typeface="Arial" pitchFamily="34" charset="0"/>
              </a:rPr>
              <a:t>Nokia’s flagship product , the cell phone, was no longer a market leader</a:t>
            </a:r>
          </a:p>
          <a:p>
            <a:pPr>
              <a:buSzPct val="100000"/>
              <a:buFont typeface="Wingdings" pitchFamily="2" charset="2"/>
              <a:buChar char="Ø"/>
            </a:pPr>
            <a:endParaRPr lang="en-IN" sz="2400" dirty="0" smtClean="0">
              <a:latin typeface="Cambria" pitchFamily="18" charset="0"/>
              <a:cs typeface="Arial" pitchFamily="34" charset="0"/>
            </a:endParaRPr>
          </a:p>
          <a:p>
            <a:pPr>
              <a:buSzPct val="100000"/>
              <a:buFont typeface="Wingdings" pitchFamily="2" charset="2"/>
              <a:buChar char="Ø"/>
            </a:pPr>
            <a:r>
              <a:rPr lang="en-IN" sz="2400" dirty="0" smtClean="0">
                <a:latin typeface="Cambria" pitchFamily="18" charset="0"/>
                <a:cs typeface="Arial" pitchFamily="34" charset="0"/>
              </a:rPr>
              <a:t>Nokia became inward looking with their own OS “</a:t>
            </a:r>
            <a:r>
              <a:rPr lang="en-IN" sz="2400" dirty="0" err="1" smtClean="0">
                <a:latin typeface="Cambria" pitchFamily="18" charset="0"/>
                <a:cs typeface="Arial" pitchFamily="34" charset="0"/>
              </a:rPr>
              <a:t>Symbian</a:t>
            </a:r>
            <a:r>
              <a:rPr lang="en-IN" sz="2400" dirty="0" smtClean="0">
                <a:latin typeface="Cambria" pitchFamily="18" charset="0"/>
                <a:cs typeface="Arial" pitchFamily="34" charset="0"/>
              </a:rPr>
              <a:t>”</a:t>
            </a:r>
          </a:p>
          <a:p>
            <a:pPr>
              <a:buSzPct val="100000"/>
              <a:buFont typeface="Wingdings" pitchFamily="2" charset="2"/>
              <a:buChar char="Ø"/>
            </a:pPr>
            <a:endParaRPr lang="en-IN" sz="2400" dirty="0" smtClean="0">
              <a:latin typeface="Cambria" pitchFamily="18" charset="0"/>
              <a:cs typeface="Arial" pitchFamily="34" charset="0"/>
            </a:endParaRPr>
          </a:p>
          <a:p>
            <a:pPr>
              <a:buSzPct val="100000"/>
              <a:buFont typeface="Wingdings" pitchFamily="2" charset="2"/>
              <a:buChar char="Ø"/>
            </a:pPr>
            <a:r>
              <a:rPr lang="en-IN" sz="2400" dirty="0" smtClean="0">
                <a:latin typeface="Cambria" pitchFamily="18" charset="0"/>
                <a:cs typeface="Arial" pitchFamily="34" charset="0"/>
              </a:rPr>
              <a:t>The new CEO, Stephen </a:t>
            </a:r>
            <a:r>
              <a:rPr lang="en-IN" sz="2400" dirty="0" err="1" smtClean="0">
                <a:latin typeface="Cambria" pitchFamily="18" charset="0"/>
                <a:cs typeface="Arial" pitchFamily="34" charset="0"/>
              </a:rPr>
              <a:t>Elop</a:t>
            </a:r>
            <a:r>
              <a:rPr lang="en-IN" sz="2400" dirty="0" smtClean="0">
                <a:latin typeface="Cambria" pitchFamily="18" charset="0"/>
                <a:cs typeface="Arial" pitchFamily="34" charset="0"/>
              </a:rPr>
              <a:t>  decided to abandon Android and phase out  </a:t>
            </a:r>
            <a:r>
              <a:rPr lang="en-IN" sz="2400" dirty="0" err="1" smtClean="0">
                <a:latin typeface="Cambria" pitchFamily="18" charset="0"/>
                <a:cs typeface="Arial" pitchFamily="34" charset="0"/>
              </a:rPr>
              <a:t>Symbian</a:t>
            </a:r>
            <a:r>
              <a:rPr lang="en-IN" sz="2400" dirty="0" smtClean="0">
                <a:latin typeface="Cambria" pitchFamily="18" charset="0"/>
                <a:cs typeface="Arial" pitchFamily="34" charset="0"/>
              </a:rPr>
              <a:t> &amp; </a:t>
            </a:r>
            <a:r>
              <a:rPr lang="en-IN" sz="2400" dirty="0" err="1" smtClean="0">
                <a:latin typeface="Cambria" pitchFamily="18" charset="0"/>
                <a:cs typeface="Arial" pitchFamily="34" charset="0"/>
              </a:rPr>
              <a:t>Meego</a:t>
            </a:r>
            <a:r>
              <a:rPr lang="en-IN" sz="2400" dirty="0" smtClean="0">
                <a:latin typeface="Cambria" pitchFamily="18" charset="0"/>
                <a:cs typeface="Arial" pitchFamily="34" charset="0"/>
              </a:rPr>
              <a:t> to focus on the Microsoft Windows platform alone</a:t>
            </a:r>
          </a:p>
          <a:p>
            <a:pPr>
              <a:buSzPct val="100000"/>
              <a:buFont typeface="Wingdings" pitchFamily="2" charset="2"/>
              <a:buChar char="Ø"/>
            </a:pPr>
            <a:endParaRPr lang="en-IN" sz="2400" dirty="0" smtClean="0">
              <a:latin typeface="Cambria" pitchFamily="18" charset="0"/>
              <a:cs typeface="Arial" pitchFamily="34" charset="0"/>
            </a:endParaRPr>
          </a:p>
          <a:p>
            <a:pPr>
              <a:buSzPct val="100000"/>
              <a:buFont typeface="Wingdings" pitchFamily="2" charset="2"/>
              <a:buChar char="Ø"/>
            </a:pPr>
            <a:r>
              <a:rPr lang="en-IN" sz="2400" dirty="0" smtClean="0">
                <a:latin typeface="Cambria" pitchFamily="18" charset="0"/>
                <a:cs typeface="Arial" pitchFamily="34" charset="0"/>
              </a:rPr>
              <a:t>$4 billion in losses incurred by Nokia within a year</a:t>
            </a:r>
            <a:endParaRPr lang="en-US" sz="2400" dirty="0" smtClean="0"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1018</Words>
  <Application>Microsoft Office PowerPoint</Application>
  <PresentationFormat>Bildschirmpräsentation (4:3)</PresentationFormat>
  <Paragraphs>201</Paragraphs>
  <Slides>22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Office Theme</vt:lpstr>
      <vt:lpstr>Microsoft – New Wine in an Old Bottle</vt:lpstr>
      <vt:lpstr>Table of Contents</vt:lpstr>
      <vt:lpstr>Microsoft – Overview</vt:lpstr>
      <vt:lpstr>Microsoft – Timeline</vt:lpstr>
      <vt:lpstr>Nokia – Overview</vt:lpstr>
      <vt:lpstr>Nokia – Timeline</vt:lpstr>
      <vt:lpstr>Microsoft’s Organizational Structure</vt:lpstr>
      <vt:lpstr>Microsoft and Nokia’s Alliance</vt:lpstr>
      <vt:lpstr>Microsoft and Nokia’s Alliance</vt:lpstr>
      <vt:lpstr>Microsoft and Nokia’s Alliance</vt:lpstr>
      <vt:lpstr>Microsoft and Nokia’s Alliance</vt:lpstr>
      <vt:lpstr>Analysis of Cultural Dimensions</vt:lpstr>
      <vt:lpstr>Analysis of Cultural Dimensions</vt:lpstr>
      <vt:lpstr>Cultural Contrast of USA and EU</vt:lpstr>
      <vt:lpstr>Major differences in Cultural Dimensions of USA and Finland</vt:lpstr>
      <vt:lpstr>Role &amp; Impact of Cultural Dimensions on Acquisitions and Mergers</vt:lpstr>
      <vt:lpstr>Impact of Cultural Dimensions on Acquisitions and Mergers</vt:lpstr>
      <vt:lpstr>Impact of Cultural Dimensions on Acquisitions and Mergers</vt:lpstr>
      <vt:lpstr> Challenges before Satya Nadella and his team</vt:lpstr>
      <vt:lpstr>Folie 20</vt:lpstr>
      <vt:lpstr>Conclusion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– New Wine in an Old Bottle</dc:title>
  <dc:creator>Soumyashree Sarangi</dc:creator>
  <cp:lastModifiedBy>Raimund Hudak</cp:lastModifiedBy>
  <cp:revision>70</cp:revision>
  <dcterms:created xsi:type="dcterms:W3CDTF">2006-08-16T00:00:00Z</dcterms:created>
  <dcterms:modified xsi:type="dcterms:W3CDTF">2015-07-17T07:23:31Z</dcterms:modified>
</cp:coreProperties>
</file>