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notesSlides/notesSlide13.xml" ContentType="application/vnd.openxmlformats-officedocument.presentationml.notesSlid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notesSlides/notesSlide14.xml" ContentType="application/vnd.openxmlformats-officedocument.presentationml.notesSlid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notesSlides/notesSlide10.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1" r:id="rId6"/>
    <p:sldId id="262" r:id="rId7"/>
    <p:sldId id="260" r:id="rId8"/>
    <p:sldId id="263" r:id="rId9"/>
    <p:sldId id="264" r:id="rId10"/>
    <p:sldId id="279" r:id="rId11"/>
    <p:sldId id="280" r:id="rId12"/>
    <p:sldId id="281" r:id="rId13"/>
    <p:sldId id="282" r:id="rId14"/>
    <p:sldId id="283" r:id="rId15"/>
    <p:sldId id="284" r:id="rId16"/>
    <p:sldId id="285" r:id="rId17"/>
    <p:sldId id="273" r:id="rId18"/>
    <p:sldId id="272" r:id="rId19"/>
    <p:sldId id="277" r:id="rId20"/>
    <p:sldId id="274" r:id="rId21"/>
    <p:sldId id="275" r:id="rId22"/>
    <p:sldId id="276" r:id="rId23"/>
    <p:sldId id="278"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9" r:id="rId37"/>
    <p:sldId id="269" r:id="rId38"/>
    <p:sldId id="268" r:id="rId39"/>
    <p:sldId id="265" r:id="rId40"/>
    <p:sldId id="266" r:id="rId41"/>
    <p:sldId id="267" r:id="rId42"/>
    <p:sldId id="271" r:id="rId43"/>
    <p:sldId id="27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1" autoAdjust="0"/>
    <p:restoredTop sz="94671" autoAdjust="0"/>
  </p:normalViewPr>
  <p:slideViewPr>
    <p:cSldViewPr>
      <p:cViewPr varScale="1">
        <p:scale>
          <a:sx n="107" d="100"/>
          <a:sy n="107" d="100"/>
        </p:scale>
        <p:origin x="-1212" y="-96"/>
      </p:cViewPr>
      <p:guideLst>
        <p:guide orient="horz" pos="2160"/>
        <p:guide pos="2880"/>
      </p:guideLst>
    </p:cSldViewPr>
  </p:slideViewPr>
  <p:notesTextViewPr>
    <p:cViewPr>
      <p:scale>
        <a:sx n="1" d="1"/>
        <a:sy n="1" d="1"/>
      </p:scale>
      <p:origin x="0" y="0"/>
    </p:cViewPr>
  </p:notesTextViewPr>
  <p:sorterViewPr>
    <p:cViewPr>
      <p:scale>
        <a:sx n="60" d="100"/>
        <a:sy n="60" d="100"/>
      </p:scale>
      <p:origin x="0" y="1848"/>
    </p:cViewPr>
  </p:sorterViewPr>
  <p:gridSpacing cx="58989913" cy="5898991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Arbeitsblatt2.xlsx"/></Relationships>
</file>

<file path=ppt/charts/chart1.xml><?xml version="1.0" encoding="utf-8"?>
<c:chartSpace xmlns:c="http://schemas.openxmlformats.org/drawingml/2006/chart" xmlns:a="http://schemas.openxmlformats.org/drawingml/2006/main" xmlns:r="http://schemas.openxmlformats.org/officeDocument/2006/relationships">
  <c:lang val="de-DE"/>
  <c:chart>
    <c:plotArea>
      <c:layout/>
      <c:lineChart>
        <c:grouping val="standard"/>
        <c:ser>
          <c:idx val="0"/>
          <c:order val="0"/>
          <c:tx>
            <c:strRef>
              <c:f>Sheet1!$B$1</c:f>
              <c:strCache>
                <c:ptCount val="1"/>
                <c:pt idx="0">
                  <c:v>Risk Level</c:v>
                </c:pt>
              </c:strCache>
            </c:strRef>
          </c:tx>
          <c:marker>
            <c:symbol val="none"/>
          </c:marker>
          <c:cat>
            <c:strRef>
              <c:f>Sheet1!$A$2:$A$7</c:f>
              <c:strCache>
                <c:ptCount val="6"/>
                <c:pt idx="0">
                  <c:v>Program Begins</c:v>
                </c:pt>
                <c:pt idx="1">
                  <c:v>Lessons Learned</c:v>
                </c:pt>
                <c:pt idx="2">
                  <c:v>Improvements</c:v>
                </c:pt>
                <c:pt idx="3">
                  <c:v>Standardize C&amp;Bs</c:v>
                </c:pt>
                <c:pt idx="4">
                  <c:v>Improve Standards</c:v>
                </c:pt>
                <c:pt idx="5">
                  <c:v>Continue to Monitor</c:v>
                </c:pt>
              </c:strCache>
            </c:strRef>
          </c:cat>
          <c:val>
            <c:numRef>
              <c:f>Sheet1!$B$2:$B$7</c:f>
              <c:numCache>
                <c:formatCode>General</c:formatCode>
                <c:ptCount val="6"/>
                <c:pt idx="0">
                  <c:v>3</c:v>
                </c:pt>
                <c:pt idx="1">
                  <c:v>3</c:v>
                </c:pt>
                <c:pt idx="2">
                  <c:v>2.5</c:v>
                </c:pt>
                <c:pt idx="3">
                  <c:v>2.2999999999999998</c:v>
                </c:pt>
                <c:pt idx="4">
                  <c:v>2.2999999999999998</c:v>
                </c:pt>
                <c:pt idx="5">
                  <c:v>2</c:v>
                </c:pt>
              </c:numCache>
            </c:numRef>
          </c:val>
        </c:ser>
        <c:ser>
          <c:idx val="1"/>
          <c:order val="1"/>
          <c:tx>
            <c:strRef>
              <c:f>Sheet1!$C$1</c:f>
              <c:strCache>
                <c:ptCount val="1"/>
                <c:pt idx="0">
                  <c:v>Safety Level </c:v>
                </c:pt>
              </c:strCache>
            </c:strRef>
          </c:tx>
          <c:marker>
            <c:symbol val="none"/>
          </c:marker>
          <c:cat>
            <c:strRef>
              <c:f>Sheet1!$A$2:$A$7</c:f>
              <c:strCache>
                <c:ptCount val="6"/>
                <c:pt idx="0">
                  <c:v>Program Begins</c:v>
                </c:pt>
                <c:pt idx="1">
                  <c:v>Lessons Learned</c:v>
                </c:pt>
                <c:pt idx="2">
                  <c:v>Improvements</c:v>
                </c:pt>
                <c:pt idx="3">
                  <c:v>Standardize C&amp;Bs</c:v>
                </c:pt>
                <c:pt idx="4">
                  <c:v>Improve Standards</c:v>
                </c:pt>
                <c:pt idx="5">
                  <c:v>Continue to Monitor</c:v>
                </c:pt>
              </c:strCache>
            </c:strRef>
          </c:cat>
          <c:val>
            <c:numRef>
              <c:f>Sheet1!$C$2:$C$7</c:f>
              <c:numCache>
                <c:formatCode>General</c:formatCode>
                <c:ptCount val="6"/>
                <c:pt idx="0">
                  <c:v>3</c:v>
                </c:pt>
                <c:pt idx="1">
                  <c:v>3.5</c:v>
                </c:pt>
                <c:pt idx="2">
                  <c:v>4</c:v>
                </c:pt>
                <c:pt idx="3">
                  <c:v>4.2</c:v>
                </c:pt>
                <c:pt idx="4">
                  <c:v>4.5</c:v>
                </c:pt>
                <c:pt idx="5">
                  <c:v>4.5999999999999996</c:v>
                </c:pt>
              </c:numCache>
            </c:numRef>
          </c:val>
        </c:ser>
        <c:dLbls/>
        <c:marker val="1"/>
        <c:axId val="140284672"/>
        <c:axId val="140286208"/>
      </c:lineChart>
      <c:catAx>
        <c:axId val="140284672"/>
        <c:scaling>
          <c:orientation val="minMax"/>
        </c:scaling>
        <c:axPos val="b"/>
        <c:tickLblPos val="nextTo"/>
        <c:crossAx val="140286208"/>
        <c:crosses val="autoZero"/>
        <c:auto val="1"/>
        <c:lblAlgn val="ctr"/>
        <c:lblOffset val="100"/>
      </c:catAx>
      <c:valAx>
        <c:axId val="140286208"/>
        <c:scaling>
          <c:orientation val="minMax"/>
        </c:scaling>
        <c:axPos val="l"/>
        <c:majorGridlines/>
        <c:numFmt formatCode="General" sourceLinked="1"/>
        <c:tickLblPos val="nextTo"/>
        <c:crossAx val="140284672"/>
        <c:crosses val="autoZero"/>
        <c:crossBetween val="between"/>
      </c:valAx>
    </c:plotArea>
    <c:legend>
      <c:legendPos val="r"/>
    </c:legend>
    <c:plotVisOnly val="1"/>
    <c:dispBlanksAs val="gap"/>
  </c:chart>
  <c:txPr>
    <a:bodyPr/>
    <a:lstStyle/>
    <a:p>
      <a:pPr>
        <a:defRPr sz="1800"/>
      </a:pPr>
      <a:endParaRPr lang="de-D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de-DE"/>
  <c:chart>
    <c:plotArea>
      <c:layout/>
      <c:lineChart>
        <c:grouping val="standard"/>
        <c:ser>
          <c:idx val="0"/>
          <c:order val="0"/>
          <c:tx>
            <c:strRef>
              <c:f>Sheet1!$B$1</c:f>
              <c:strCache>
                <c:ptCount val="1"/>
                <c:pt idx="0">
                  <c:v>Risk Level</c:v>
                </c:pt>
              </c:strCache>
            </c:strRef>
          </c:tx>
          <c:marker>
            <c:symbol val="none"/>
          </c:marker>
          <c:cat>
            <c:strRef>
              <c:f>Sheet1!$A$2:$A$7</c:f>
              <c:strCache>
                <c:ptCount val="6"/>
                <c:pt idx="0">
                  <c:v>Program Begins</c:v>
                </c:pt>
                <c:pt idx="1">
                  <c:v>Scheduling Obligations</c:v>
                </c:pt>
                <c:pt idx="2">
                  <c:v>Challenger</c:v>
                </c:pt>
                <c:pt idx="3">
                  <c:v>Improvements </c:v>
                </c:pt>
                <c:pt idx="4">
                  <c:v>Safety Digression</c:v>
                </c:pt>
                <c:pt idx="5">
                  <c:v>Columbia</c:v>
                </c:pt>
              </c:strCache>
            </c:strRef>
          </c:cat>
          <c:val>
            <c:numRef>
              <c:f>Sheet1!$B$2:$B$7</c:f>
              <c:numCache>
                <c:formatCode>General</c:formatCode>
                <c:ptCount val="6"/>
                <c:pt idx="0">
                  <c:v>3</c:v>
                </c:pt>
                <c:pt idx="1">
                  <c:v>2.8</c:v>
                </c:pt>
                <c:pt idx="2">
                  <c:v>3</c:v>
                </c:pt>
                <c:pt idx="3">
                  <c:v>2.5</c:v>
                </c:pt>
                <c:pt idx="4">
                  <c:v>2.8</c:v>
                </c:pt>
                <c:pt idx="5">
                  <c:v>3</c:v>
                </c:pt>
              </c:numCache>
            </c:numRef>
          </c:val>
        </c:ser>
        <c:ser>
          <c:idx val="1"/>
          <c:order val="1"/>
          <c:tx>
            <c:strRef>
              <c:f>Sheet1!$C$1</c:f>
              <c:strCache>
                <c:ptCount val="1"/>
                <c:pt idx="0">
                  <c:v>Safety Level</c:v>
                </c:pt>
              </c:strCache>
            </c:strRef>
          </c:tx>
          <c:marker>
            <c:symbol val="none"/>
          </c:marker>
          <c:cat>
            <c:strRef>
              <c:f>Sheet1!$A$2:$A$7</c:f>
              <c:strCache>
                <c:ptCount val="6"/>
                <c:pt idx="0">
                  <c:v>Program Begins</c:v>
                </c:pt>
                <c:pt idx="1">
                  <c:v>Scheduling Obligations</c:v>
                </c:pt>
                <c:pt idx="2">
                  <c:v>Challenger</c:v>
                </c:pt>
                <c:pt idx="3">
                  <c:v>Improvements </c:v>
                </c:pt>
                <c:pt idx="4">
                  <c:v>Safety Digression</c:v>
                </c:pt>
                <c:pt idx="5">
                  <c:v>Columbia</c:v>
                </c:pt>
              </c:strCache>
            </c:strRef>
          </c:cat>
          <c:val>
            <c:numRef>
              <c:f>Sheet1!$C$2:$C$7</c:f>
              <c:numCache>
                <c:formatCode>General</c:formatCode>
                <c:ptCount val="6"/>
                <c:pt idx="0">
                  <c:v>3</c:v>
                </c:pt>
                <c:pt idx="1">
                  <c:v>3.2</c:v>
                </c:pt>
                <c:pt idx="2">
                  <c:v>3</c:v>
                </c:pt>
                <c:pt idx="3">
                  <c:v>4.0999999999999996</c:v>
                </c:pt>
                <c:pt idx="4">
                  <c:v>3.5</c:v>
                </c:pt>
                <c:pt idx="5">
                  <c:v>3.3</c:v>
                </c:pt>
              </c:numCache>
            </c:numRef>
          </c:val>
        </c:ser>
        <c:dLbls/>
        <c:marker val="1"/>
        <c:axId val="140340608"/>
        <c:axId val="140354688"/>
      </c:lineChart>
      <c:catAx>
        <c:axId val="140340608"/>
        <c:scaling>
          <c:orientation val="minMax"/>
        </c:scaling>
        <c:axPos val="b"/>
        <c:tickLblPos val="nextTo"/>
        <c:crossAx val="140354688"/>
        <c:crosses val="autoZero"/>
        <c:auto val="1"/>
        <c:lblAlgn val="ctr"/>
        <c:lblOffset val="100"/>
      </c:catAx>
      <c:valAx>
        <c:axId val="140354688"/>
        <c:scaling>
          <c:orientation val="minMax"/>
        </c:scaling>
        <c:axPos val="l"/>
        <c:majorGridlines/>
        <c:numFmt formatCode="General" sourceLinked="1"/>
        <c:tickLblPos val="nextTo"/>
        <c:crossAx val="140340608"/>
        <c:crosses val="autoZero"/>
        <c:crossBetween val="between"/>
      </c:valAx>
    </c:plotArea>
    <c:legend>
      <c:legendPos val="r"/>
    </c:legend>
    <c:plotVisOnly val="1"/>
    <c:dispBlanksAs val="gap"/>
  </c:chart>
  <c:txPr>
    <a:bodyPr/>
    <a:lstStyle/>
    <a:p>
      <a:pPr>
        <a:defRPr sz="1800"/>
      </a:pPr>
      <a:endParaRPr lang="de-DE"/>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6112E-4A6C-4161-AB09-04A6B1CD35AD}"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en-US"/>
        </a:p>
      </dgm:t>
    </dgm:pt>
    <dgm:pt modelId="{3B6C199D-758C-4CEA-98F0-F265987E810E}">
      <dgm:prSet phldrT="[Text]"/>
      <dgm:spPr/>
      <dgm:t>
        <a:bodyPr tIns="292608"/>
        <a:lstStyle/>
        <a:p>
          <a:r>
            <a:rPr lang="en-US" b="1" dirty="0" smtClean="0"/>
            <a:t>NASA’s Vision</a:t>
          </a:r>
          <a:endParaRPr lang="en-US" b="1" dirty="0"/>
        </a:p>
      </dgm:t>
    </dgm:pt>
    <dgm:pt modelId="{A5F39C16-15C6-4C05-A4B4-425ACBFE1625}" type="parTrans" cxnId="{A4EAF358-3012-4CD3-8037-D183521FA342}">
      <dgm:prSet/>
      <dgm:spPr/>
      <dgm:t>
        <a:bodyPr/>
        <a:lstStyle/>
        <a:p>
          <a:endParaRPr lang="en-US"/>
        </a:p>
      </dgm:t>
    </dgm:pt>
    <dgm:pt modelId="{649BDDA9-5246-4AEF-91EB-FFBDB3CFACFD}" type="sibTrans" cxnId="{A4EAF358-3012-4CD3-8037-D183521FA342}">
      <dgm:prSet/>
      <dgm:spPr/>
      <dgm:t>
        <a:bodyPr/>
        <a:lstStyle/>
        <a:p>
          <a:endParaRPr lang="en-US"/>
        </a:p>
      </dgm:t>
    </dgm:pt>
    <dgm:pt modelId="{636925CD-E656-488C-9B92-9EA381EEDD92}">
      <dgm:prSet phldrT="[Text]" custT="1"/>
      <dgm:spPr/>
      <dgm:t>
        <a:bodyPr/>
        <a:lstStyle/>
        <a:p>
          <a:r>
            <a:rPr lang="en-US" sz="1800" dirty="0" smtClean="0"/>
            <a:t>Orbiting outpost for 12 by 1975</a:t>
          </a:r>
          <a:endParaRPr lang="en-US" sz="1800" dirty="0"/>
        </a:p>
      </dgm:t>
    </dgm:pt>
    <dgm:pt modelId="{4F96326F-EFD7-4AE7-8E7D-8A67EFA05E7E}" type="parTrans" cxnId="{3239E04D-3C9F-4B35-86A0-DBDDA1625927}">
      <dgm:prSet/>
      <dgm:spPr/>
      <dgm:t>
        <a:bodyPr/>
        <a:lstStyle/>
        <a:p>
          <a:endParaRPr lang="en-US"/>
        </a:p>
      </dgm:t>
    </dgm:pt>
    <dgm:pt modelId="{9C806CF4-EED4-46E2-A4B0-17F587D1EB82}" type="sibTrans" cxnId="{3239E04D-3C9F-4B35-86A0-DBDDA1625927}">
      <dgm:prSet/>
      <dgm:spPr/>
      <dgm:t>
        <a:bodyPr/>
        <a:lstStyle/>
        <a:p>
          <a:endParaRPr lang="en-US"/>
        </a:p>
      </dgm:t>
    </dgm:pt>
    <dgm:pt modelId="{ACC22841-3784-474C-8DD7-5C6646943B5A}">
      <dgm:prSet phldrT="[Text]"/>
      <dgm:spPr/>
      <dgm:t>
        <a:bodyPr bIns="292608" anchor="ctr" anchorCtr="0"/>
        <a:lstStyle/>
        <a:p>
          <a:pPr algn="ctr"/>
          <a:r>
            <a:rPr lang="en-US" b="1" dirty="0" smtClean="0"/>
            <a:t>Reusable Space Craft</a:t>
          </a:r>
          <a:endParaRPr lang="en-US" b="1" dirty="0"/>
        </a:p>
      </dgm:t>
    </dgm:pt>
    <dgm:pt modelId="{38C0C70B-709C-4EA1-AC82-355BCA72D0F6}" type="parTrans" cxnId="{EB8CD1C6-C5D3-4469-BCF0-88982900E186}">
      <dgm:prSet/>
      <dgm:spPr/>
      <dgm:t>
        <a:bodyPr/>
        <a:lstStyle/>
        <a:p>
          <a:endParaRPr lang="en-US"/>
        </a:p>
      </dgm:t>
    </dgm:pt>
    <dgm:pt modelId="{6533B8C6-A0C0-4D3E-97C3-55BAD4688EDE}" type="sibTrans" cxnId="{EB8CD1C6-C5D3-4469-BCF0-88982900E186}">
      <dgm:prSet/>
      <dgm:spPr/>
      <dgm:t>
        <a:bodyPr/>
        <a:lstStyle/>
        <a:p>
          <a:endParaRPr lang="en-US"/>
        </a:p>
      </dgm:t>
    </dgm:pt>
    <dgm:pt modelId="{7C360F78-C0FC-42D1-928A-0F9B2FBBA64D}">
      <dgm:prSet phldrT="[Text]" custT="1"/>
      <dgm:spPr/>
      <dgm:t>
        <a:bodyPr/>
        <a:lstStyle/>
        <a:p>
          <a:r>
            <a:rPr lang="en-US" sz="1800" dirty="0" smtClean="0"/>
            <a:t>Increasingly Larger Outposts</a:t>
          </a:r>
          <a:endParaRPr lang="en-US" sz="1800" dirty="0"/>
        </a:p>
      </dgm:t>
    </dgm:pt>
    <dgm:pt modelId="{0EC8D2F1-071F-491E-816B-60543BCB6611}" type="parTrans" cxnId="{B8D8AEBD-3E46-444B-B134-72B45F0F7F9F}">
      <dgm:prSet/>
      <dgm:spPr/>
      <dgm:t>
        <a:bodyPr/>
        <a:lstStyle/>
        <a:p>
          <a:endParaRPr lang="en-US"/>
        </a:p>
      </dgm:t>
    </dgm:pt>
    <dgm:pt modelId="{E3C34B7D-3F1F-4BA8-A77A-25AF62EE38EE}" type="sibTrans" cxnId="{B8D8AEBD-3E46-444B-B134-72B45F0F7F9F}">
      <dgm:prSet/>
      <dgm:spPr/>
      <dgm:t>
        <a:bodyPr/>
        <a:lstStyle/>
        <a:p>
          <a:endParaRPr lang="en-US"/>
        </a:p>
      </dgm:t>
    </dgm:pt>
    <dgm:pt modelId="{4A57CD97-F3E1-4A32-91ED-59984FFC3154}">
      <dgm:prSet phldrT="[Text]" custT="1"/>
      <dgm:spPr/>
      <dgm:t>
        <a:bodyPr/>
        <a:lstStyle/>
        <a:p>
          <a:r>
            <a:rPr lang="en-US" sz="1800" dirty="0" smtClean="0"/>
            <a:t>Other stations in orbit around Earth and Moon</a:t>
          </a:r>
          <a:endParaRPr lang="en-US" sz="1800" dirty="0"/>
        </a:p>
      </dgm:t>
    </dgm:pt>
    <dgm:pt modelId="{863DDE36-BF9D-4481-88AE-2DEE32067B45}" type="parTrans" cxnId="{FEC71165-4101-4A10-9B69-CAE89C3BB98D}">
      <dgm:prSet/>
      <dgm:spPr/>
      <dgm:t>
        <a:bodyPr/>
        <a:lstStyle/>
        <a:p>
          <a:endParaRPr lang="en-US"/>
        </a:p>
      </dgm:t>
    </dgm:pt>
    <dgm:pt modelId="{F85B6FE1-818A-4799-B43B-85C6EAE3E4DA}" type="sibTrans" cxnId="{FEC71165-4101-4A10-9B69-CAE89C3BB98D}">
      <dgm:prSet/>
      <dgm:spPr/>
      <dgm:t>
        <a:bodyPr/>
        <a:lstStyle/>
        <a:p>
          <a:endParaRPr lang="en-US"/>
        </a:p>
      </dgm:t>
    </dgm:pt>
    <dgm:pt modelId="{1C38DA1E-12E6-4D11-B64E-A1B5294828C7}">
      <dgm:prSet phldrT="[Text]" custT="1"/>
      <dgm:spPr/>
      <dgm:t>
        <a:bodyPr/>
        <a:lstStyle/>
        <a:p>
          <a:r>
            <a:rPr lang="en-US" sz="1800" dirty="0" smtClean="0"/>
            <a:t>Land based lunar outpost</a:t>
          </a:r>
          <a:endParaRPr lang="en-US" sz="1800" dirty="0"/>
        </a:p>
      </dgm:t>
    </dgm:pt>
    <dgm:pt modelId="{281B9270-570D-4365-A63F-26859C6DB3A4}" type="parTrans" cxnId="{93193C24-D017-44F5-8810-22C13E09109D}">
      <dgm:prSet/>
      <dgm:spPr/>
      <dgm:t>
        <a:bodyPr/>
        <a:lstStyle/>
        <a:p>
          <a:endParaRPr lang="en-US"/>
        </a:p>
      </dgm:t>
    </dgm:pt>
    <dgm:pt modelId="{717F6BA1-23C9-4EF3-A357-338FE76F14D3}" type="sibTrans" cxnId="{93193C24-D017-44F5-8810-22C13E09109D}">
      <dgm:prSet/>
      <dgm:spPr/>
      <dgm:t>
        <a:bodyPr/>
        <a:lstStyle/>
        <a:p>
          <a:endParaRPr lang="en-US"/>
        </a:p>
      </dgm:t>
    </dgm:pt>
    <dgm:pt modelId="{A0776ACD-4558-4DC3-9623-DC45300EF407}">
      <dgm:prSet phldrT="[Text]" custT="1"/>
      <dgm:spPr/>
      <dgm:t>
        <a:bodyPr/>
        <a:lstStyle/>
        <a:p>
          <a:r>
            <a:rPr lang="en-US" sz="1800" dirty="0" smtClean="0"/>
            <a:t>Manned Mars Exploration</a:t>
          </a:r>
          <a:endParaRPr lang="en-US" sz="1800" dirty="0"/>
        </a:p>
      </dgm:t>
    </dgm:pt>
    <dgm:pt modelId="{2990F8E1-00C7-4514-B41F-9F72E9B3934F}" type="parTrans" cxnId="{BD7E1889-36E8-4FC0-AA44-757BBACEE21A}">
      <dgm:prSet/>
      <dgm:spPr/>
      <dgm:t>
        <a:bodyPr/>
        <a:lstStyle/>
        <a:p>
          <a:endParaRPr lang="en-US"/>
        </a:p>
      </dgm:t>
    </dgm:pt>
    <dgm:pt modelId="{517B7807-0DE3-4CF9-B98E-0DE17CE6BFF7}" type="sibTrans" cxnId="{BD7E1889-36E8-4FC0-AA44-757BBACEE21A}">
      <dgm:prSet/>
      <dgm:spPr/>
      <dgm:t>
        <a:bodyPr/>
        <a:lstStyle/>
        <a:p>
          <a:endParaRPr lang="en-US"/>
        </a:p>
      </dgm:t>
    </dgm:pt>
    <dgm:pt modelId="{DBAD329A-6475-4D60-A5DA-B8CBE3D1CA42}" type="pres">
      <dgm:prSet presAssocID="{2BC6112E-4A6C-4161-AB09-04A6B1CD35AD}" presName="Name0" presStyleCnt="0">
        <dgm:presLayoutVars>
          <dgm:dir/>
          <dgm:animLvl val="lvl"/>
          <dgm:resizeHandles val="exact"/>
        </dgm:presLayoutVars>
      </dgm:prSet>
      <dgm:spPr/>
      <dgm:t>
        <a:bodyPr/>
        <a:lstStyle/>
        <a:p>
          <a:endParaRPr lang="en-US"/>
        </a:p>
      </dgm:t>
    </dgm:pt>
    <dgm:pt modelId="{171C1AFD-9E70-4435-9672-86E216E3ACF3}" type="pres">
      <dgm:prSet presAssocID="{ACC22841-3784-474C-8DD7-5C6646943B5A}" presName="boxAndChildren" presStyleCnt="0"/>
      <dgm:spPr/>
    </dgm:pt>
    <dgm:pt modelId="{149E4BD6-FBD0-436C-BD87-B04AA7F8CD90}" type="pres">
      <dgm:prSet presAssocID="{ACC22841-3784-474C-8DD7-5C6646943B5A}" presName="parentTextBox" presStyleLbl="node1" presStyleIdx="0" presStyleCnt="2" custLinFactNeighborX="3000" custLinFactNeighborY="712"/>
      <dgm:spPr/>
      <dgm:t>
        <a:bodyPr/>
        <a:lstStyle/>
        <a:p>
          <a:endParaRPr lang="en-US"/>
        </a:p>
      </dgm:t>
    </dgm:pt>
    <dgm:pt modelId="{0101D6B4-F7AA-405A-A259-EC0A8D882726}" type="pres">
      <dgm:prSet presAssocID="{649BDDA9-5246-4AEF-91EB-FFBDB3CFACFD}" presName="sp" presStyleCnt="0"/>
      <dgm:spPr/>
    </dgm:pt>
    <dgm:pt modelId="{B1269FAA-32E2-4508-B4C0-919732AAFBAD}" type="pres">
      <dgm:prSet presAssocID="{3B6C199D-758C-4CEA-98F0-F265987E810E}" presName="arrowAndChildren" presStyleCnt="0"/>
      <dgm:spPr/>
    </dgm:pt>
    <dgm:pt modelId="{EE3FC861-0189-4FA0-A16F-3D0042D083A6}" type="pres">
      <dgm:prSet presAssocID="{3B6C199D-758C-4CEA-98F0-F265987E810E}" presName="parentTextArrow" presStyleLbl="node1" presStyleIdx="0" presStyleCnt="2"/>
      <dgm:spPr/>
      <dgm:t>
        <a:bodyPr/>
        <a:lstStyle/>
        <a:p>
          <a:endParaRPr lang="en-US"/>
        </a:p>
      </dgm:t>
    </dgm:pt>
    <dgm:pt modelId="{F52836FE-F335-4E78-81C5-AA0165B7731A}" type="pres">
      <dgm:prSet presAssocID="{3B6C199D-758C-4CEA-98F0-F265987E810E}" presName="arrow" presStyleLbl="node1" presStyleIdx="1" presStyleCnt="2" custLinFactNeighborX="-824"/>
      <dgm:spPr/>
      <dgm:t>
        <a:bodyPr/>
        <a:lstStyle/>
        <a:p>
          <a:endParaRPr lang="en-US"/>
        </a:p>
      </dgm:t>
    </dgm:pt>
    <dgm:pt modelId="{C86E9712-B287-4327-A369-EB6EFECB5984}" type="pres">
      <dgm:prSet presAssocID="{3B6C199D-758C-4CEA-98F0-F265987E810E}" presName="descendantArrow" presStyleCnt="0"/>
      <dgm:spPr/>
    </dgm:pt>
    <dgm:pt modelId="{FA02EECE-6393-40CF-82BD-7AAC4DD95F70}" type="pres">
      <dgm:prSet presAssocID="{636925CD-E656-488C-9B92-9EA381EEDD92}" presName="childTextArrow" presStyleLbl="fgAccFollowNode1" presStyleIdx="0" presStyleCnt="5" custScaleX="157118">
        <dgm:presLayoutVars>
          <dgm:bulletEnabled val="1"/>
        </dgm:presLayoutVars>
      </dgm:prSet>
      <dgm:spPr/>
      <dgm:t>
        <a:bodyPr/>
        <a:lstStyle/>
        <a:p>
          <a:endParaRPr lang="en-US"/>
        </a:p>
      </dgm:t>
    </dgm:pt>
    <dgm:pt modelId="{27558BF7-0763-424D-AE82-14C4ED43F28D}" type="pres">
      <dgm:prSet presAssocID="{7C360F78-C0FC-42D1-928A-0F9B2FBBA64D}" presName="childTextArrow" presStyleLbl="fgAccFollowNode1" presStyleIdx="1" presStyleCnt="5" custScaleX="148776">
        <dgm:presLayoutVars>
          <dgm:bulletEnabled val="1"/>
        </dgm:presLayoutVars>
      </dgm:prSet>
      <dgm:spPr/>
      <dgm:t>
        <a:bodyPr/>
        <a:lstStyle/>
        <a:p>
          <a:endParaRPr lang="en-US"/>
        </a:p>
      </dgm:t>
    </dgm:pt>
    <dgm:pt modelId="{0C710D52-77C0-435E-AD63-E49FFE0F0F52}" type="pres">
      <dgm:prSet presAssocID="{4A57CD97-F3E1-4A32-91ED-59984FFC3154}" presName="childTextArrow" presStyleLbl="fgAccFollowNode1" presStyleIdx="2" presStyleCnt="5" custScaleX="193428">
        <dgm:presLayoutVars>
          <dgm:bulletEnabled val="1"/>
        </dgm:presLayoutVars>
      </dgm:prSet>
      <dgm:spPr/>
      <dgm:t>
        <a:bodyPr/>
        <a:lstStyle/>
        <a:p>
          <a:endParaRPr lang="en-US"/>
        </a:p>
      </dgm:t>
    </dgm:pt>
    <dgm:pt modelId="{EDEE9688-A29D-4D40-BA07-3007B5D38B0D}" type="pres">
      <dgm:prSet presAssocID="{1C38DA1E-12E6-4D11-B64E-A1B5294828C7}" presName="childTextArrow" presStyleLbl="fgAccFollowNode1" presStyleIdx="3" presStyleCnt="5" custScaleX="151597">
        <dgm:presLayoutVars>
          <dgm:bulletEnabled val="1"/>
        </dgm:presLayoutVars>
      </dgm:prSet>
      <dgm:spPr/>
      <dgm:t>
        <a:bodyPr/>
        <a:lstStyle/>
        <a:p>
          <a:endParaRPr lang="en-US"/>
        </a:p>
      </dgm:t>
    </dgm:pt>
    <dgm:pt modelId="{0D28CC2B-0582-43CC-B6AA-5C4A761B08B0}" type="pres">
      <dgm:prSet presAssocID="{A0776ACD-4558-4DC3-9623-DC45300EF407}" presName="childTextArrow" presStyleLbl="fgAccFollowNode1" presStyleIdx="4" presStyleCnt="5" custScaleX="139592">
        <dgm:presLayoutVars>
          <dgm:bulletEnabled val="1"/>
        </dgm:presLayoutVars>
      </dgm:prSet>
      <dgm:spPr/>
      <dgm:t>
        <a:bodyPr/>
        <a:lstStyle/>
        <a:p>
          <a:endParaRPr lang="en-US"/>
        </a:p>
      </dgm:t>
    </dgm:pt>
  </dgm:ptLst>
  <dgm:cxnLst>
    <dgm:cxn modelId="{54C2A002-FA55-4E1E-8DC5-47911FA9FDD1}" type="presOf" srcId="{1C38DA1E-12E6-4D11-B64E-A1B5294828C7}" destId="{EDEE9688-A29D-4D40-BA07-3007B5D38B0D}" srcOrd="0" destOrd="0" presId="urn:microsoft.com/office/officeart/2005/8/layout/process4"/>
    <dgm:cxn modelId="{3239E04D-3C9F-4B35-86A0-DBDDA1625927}" srcId="{3B6C199D-758C-4CEA-98F0-F265987E810E}" destId="{636925CD-E656-488C-9B92-9EA381EEDD92}" srcOrd="0" destOrd="0" parTransId="{4F96326F-EFD7-4AE7-8E7D-8A67EFA05E7E}" sibTransId="{9C806CF4-EED4-46E2-A4B0-17F587D1EB82}"/>
    <dgm:cxn modelId="{FEC71165-4101-4A10-9B69-CAE89C3BB98D}" srcId="{3B6C199D-758C-4CEA-98F0-F265987E810E}" destId="{4A57CD97-F3E1-4A32-91ED-59984FFC3154}" srcOrd="2" destOrd="0" parTransId="{863DDE36-BF9D-4481-88AE-2DEE32067B45}" sibTransId="{F85B6FE1-818A-4799-B43B-85C6EAE3E4DA}"/>
    <dgm:cxn modelId="{33C46A35-1EFA-499B-9535-A0A16DE2AEBF}" type="presOf" srcId="{7C360F78-C0FC-42D1-928A-0F9B2FBBA64D}" destId="{27558BF7-0763-424D-AE82-14C4ED43F28D}" srcOrd="0" destOrd="0" presId="urn:microsoft.com/office/officeart/2005/8/layout/process4"/>
    <dgm:cxn modelId="{F011C030-1681-4BE4-8C8A-C9C44FA60133}" type="presOf" srcId="{3B6C199D-758C-4CEA-98F0-F265987E810E}" destId="{EE3FC861-0189-4FA0-A16F-3D0042D083A6}" srcOrd="0" destOrd="0" presId="urn:microsoft.com/office/officeart/2005/8/layout/process4"/>
    <dgm:cxn modelId="{A4EAF358-3012-4CD3-8037-D183521FA342}" srcId="{2BC6112E-4A6C-4161-AB09-04A6B1CD35AD}" destId="{3B6C199D-758C-4CEA-98F0-F265987E810E}" srcOrd="0" destOrd="0" parTransId="{A5F39C16-15C6-4C05-A4B4-425ACBFE1625}" sibTransId="{649BDDA9-5246-4AEF-91EB-FFBDB3CFACFD}"/>
    <dgm:cxn modelId="{5B8E5260-4B3A-4C20-8597-D6EA9A5B0D9C}" type="presOf" srcId="{ACC22841-3784-474C-8DD7-5C6646943B5A}" destId="{149E4BD6-FBD0-436C-BD87-B04AA7F8CD90}" srcOrd="0" destOrd="0" presId="urn:microsoft.com/office/officeart/2005/8/layout/process4"/>
    <dgm:cxn modelId="{BD7E1889-36E8-4FC0-AA44-757BBACEE21A}" srcId="{3B6C199D-758C-4CEA-98F0-F265987E810E}" destId="{A0776ACD-4558-4DC3-9623-DC45300EF407}" srcOrd="4" destOrd="0" parTransId="{2990F8E1-00C7-4514-B41F-9F72E9B3934F}" sibTransId="{517B7807-0DE3-4CF9-B98E-0DE17CE6BFF7}"/>
    <dgm:cxn modelId="{7AECA4AB-AA6B-4ADB-BFE1-0AD472D2CAB6}" type="presOf" srcId="{A0776ACD-4558-4DC3-9623-DC45300EF407}" destId="{0D28CC2B-0582-43CC-B6AA-5C4A761B08B0}" srcOrd="0" destOrd="0" presId="urn:microsoft.com/office/officeart/2005/8/layout/process4"/>
    <dgm:cxn modelId="{A6FF9CBF-8E3F-4A47-9663-DA605890C8FB}" type="presOf" srcId="{2BC6112E-4A6C-4161-AB09-04A6B1CD35AD}" destId="{DBAD329A-6475-4D60-A5DA-B8CBE3D1CA42}" srcOrd="0" destOrd="0" presId="urn:microsoft.com/office/officeart/2005/8/layout/process4"/>
    <dgm:cxn modelId="{BF08892D-EC13-4911-86CB-8B876BB162CA}" type="presOf" srcId="{3B6C199D-758C-4CEA-98F0-F265987E810E}" destId="{F52836FE-F335-4E78-81C5-AA0165B7731A}" srcOrd="1" destOrd="0" presId="urn:microsoft.com/office/officeart/2005/8/layout/process4"/>
    <dgm:cxn modelId="{B8D8AEBD-3E46-444B-B134-72B45F0F7F9F}" srcId="{3B6C199D-758C-4CEA-98F0-F265987E810E}" destId="{7C360F78-C0FC-42D1-928A-0F9B2FBBA64D}" srcOrd="1" destOrd="0" parTransId="{0EC8D2F1-071F-491E-816B-60543BCB6611}" sibTransId="{E3C34B7D-3F1F-4BA8-A77A-25AF62EE38EE}"/>
    <dgm:cxn modelId="{93193C24-D017-44F5-8810-22C13E09109D}" srcId="{3B6C199D-758C-4CEA-98F0-F265987E810E}" destId="{1C38DA1E-12E6-4D11-B64E-A1B5294828C7}" srcOrd="3" destOrd="0" parTransId="{281B9270-570D-4365-A63F-26859C6DB3A4}" sibTransId="{717F6BA1-23C9-4EF3-A357-338FE76F14D3}"/>
    <dgm:cxn modelId="{30EAE541-235C-4711-B843-C1B21154E196}" type="presOf" srcId="{636925CD-E656-488C-9B92-9EA381EEDD92}" destId="{FA02EECE-6393-40CF-82BD-7AAC4DD95F70}" srcOrd="0" destOrd="0" presId="urn:microsoft.com/office/officeart/2005/8/layout/process4"/>
    <dgm:cxn modelId="{0D3F4376-CFB0-4A9C-A232-B555EAFD8D6D}" type="presOf" srcId="{4A57CD97-F3E1-4A32-91ED-59984FFC3154}" destId="{0C710D52-77C0-435E-AD63-E49FFE0F0F52}" srcOrd="0" destOrd="0" presId="urn:microsoft.com/office/officeart/2005/8/layout/process4"/>
    <dgm:cxn modelId="{EB8CD1C6-C5D3-4469-BCF0-88982900E186}" srcId="{2BC6112E-4A6C-4161-AB09-04A6B1CD35AD}" destId="{ACC22841-3784-474C-8DD7-5C6646943B5A}" srcOrd="1" destOrd="0" parTransId="{38C0C70B-709C-4EA1-AC82-355BCA72D0F6}" sibTransId="{6533B8C6-A0C0-4D3E-97C3-55BAD4688EDE}"/>
    <dgm:cxn modelId="{3AB20C57-1766-42C3-A8B7-49808FEBDD87}" type="presParOf" srcId="{DBAD329A-6475-4D60-A5DA-B8CBE3D1CA42}" destId="{171C1AFD-9E70-4435-9672-86E216E3ACF3}" srcOrd="0" destOrd="0" presId="urn:microsoft.com/office/officeart/2005/8/layout/process4"/>
    <dgm:cxn modelId="{CA9B6794-4689-4AD3-8627-79BB53E14C8D}" type="presParOf" srcId="{171C1AFD-9E70-4435-9672-86E216E3ACF3}" destId="{149E4BD6-FBD0-436C-BD87-B04AA7F8CD90}" srcOrd="0" destOrd="0" presId="urn:microsoft.com/office/officeart/2005/8/layout/process4"/>
    <dgm:cxn modelId="{FF185EFD-761E-4135-9554-B5CF8694E5B3}" type="presParOf" srcId="{DBAD329A-6475-4D60-A5DA-B8CBE3D1CA42}" destId="{0101D6B4-F7AA-405A-A259-EC0A8D882726}" srcOrd="1" destOrd="0" presId="urn:microsoft.com/office/officeart/2005/8/layout/process4"/>
    <dgm:cxn modelId="{68FA6A27-E339-44AF-8D72-D76D55798052}" type="presParOf" srcId="{DBAD329A-6475-4D60-A5DA-B8CBE3D1CA42}" destId="{B1269FAA-32E2-4508-B4C0-919732AAFBAD}" srcOrd="2" destOrd="0" presId="urn:microsoft.com/office/officeart/2005/8/layout/process4"/>
    <dgm:cxn modelId="{A08C97CF-76AA-49A9-B434-AEA3B76183E8}" type="presParOf" srcId="{B1269FAA-32E2-4508-B4C0-919732AAFBAD}" destId="{EE3FC861-0189-4FA0-A16F-3D0042D083A6}" srcOrd="0" destOrd="0" presId="urn:microsoft.com/office/officeart/2005/8/layout/process4"/>
    <dgm:cxn modelId="{929CED75-DBFE-43F3-9152-59D9A4FA99A0}" type="presParOf" srcId="{B1269FAA-32E2-4508-B4C0-919732AAFBAD}" destId="{F52836FE-F335-4E78-81C5-AA0165B7731A}" srcOrd="1" destOrd="0" presId="urn:microsoft.com/office/officeart/2005/8/layout/process4"/>
    <dgm:cxn modelId="{C5ECCB36-0D3C-44FE-A0F2-C7DD26E2FDDD}" type="presParOf" srcId="{B1269FAA-32E2-4508-B4C0-919732AAFBAD}" destId="{C86E9712-B287-4327-A369-EB6EFECB5984}" srcOrd="2" destOrd="0" presId="urn:microsoft.com/office/officeart/2005/8/layout/process4"/>
    <dgm:cxn modelId="{C75D0215-836C-481D-8C3B-CD8896644CD6}" type="presParOf" srcId="{C86E9712-B287-4327-A369-EB6EFECB5984}" destId="{FA02EECE-6393-40CF-82BD-7AAC4DD95F70}" srcOrd="0" destOrd="0" presId="urn:microsoft.com/office/officeart/2005/8/layout/process4"/>
    <dgm:cxn modelId="{99B15707-F3B2-4645-BAF9-86214E2D019E}" type="presParOf" srcId="{C86E9712-B287-4327-A369-EB6EFECB5984}" destId="{27558BF7-0763-424D-AE82-14C4ED43F28D}" srcOrd="1" destOrd="0" presId="urn:microsoft.com/office/officeart/2005/8/layout/process4"/>
    <dgm:cxn modelId="{CA4FF2AE-223E-40B0-8712-4830E0FB6E96}" type="presParOf" srcId="{C86E9712-B287-4327-A369-EB6EFECB5984}" destId="{0C710D52-77C0-435E-AD63-E49FFE0F0F52}" srcOrd="2" destOrd="0" presId="urn:microsoft.com/office/officeart/2005/8/layout/process4"/>
    <dgm:cxn modelId="{2E365CA1-6382-456C-8EF3-3AD4AC4E93AA}" type="presParOf" srcId="{C86E9712-B287-4327-A369-EB6EFECB5984}" destId="{EDEE9688-A29D-4D40-BA07-3007B5D38B0D}" srcOrd="3" destOrd="0" presId="urn:microsoft.com/office/officeart/2005/8/layout/process4"/>
    <dgm:cxn modelId="{37D48900-20CC-42F9-B373-4DF0253264E7}" type="presParOf" srcId="{C86E9712-B287-4327-A369-EB6EFECB5984}" destId="{0D28CC2B-0582-43CC-B6AA-5C4A761B08B0}" srcOrd="4"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D74939-0548-4288-A643-91D1B0F6F44A}" type="doc">
      <dgm:prSet loTypeId="urn:microsoft.com/office/officeart/2005/8/layout/hierarchy4" loCatId="relationship" qsTypeId="urn:microsoft.com/office/officeart/2005/8/quickstyle/3d1" qsCatId="3D" csTypeId="urn:microsoft.com/office/officeart/2005/8/colors/accent1_2" csCatId="accent1" phldr="1"/>
      <dgm:spPr/>
      <dgm:t>
        <a:bodyPr/>
        <a:lstStyle/>
        <a:p>
          <a:endParaRPr lang="en-US"/>
        </a:p>
      </dgm:t>
    </dgm:pt>
    <dgm:pt modelId="{A2775B2F-7AA3-41CC-A9EF-23DC2C6BA288}">
      <dgm:prSet phldrT="[Text]"/>
      <dgm:spPr/>
      <dgm:t>
        <a:bodyPr/>
        <a:lstStyle/>
        <a:p>
          <a:r>
            <a:rPr lang="en-US" dirty="0" smtClean="0"/>
            <a:t>Space Shuttle</a:t>
          </a:r>
          <a:endParaRPr lang="en-US" dirty="0"/>
        </a:p>
      </dgm:t>
    </dgm:pt>
    <dgm:pt modelId="{097EFC0D-4649-4899-BE44-35A833D94142}" type="parTrans" cxnId="{7C1D4369-908E-4938-BA46-671276B46799}">
      <dgm:prSet/>
      <dgm:spPr/>
      <dgm:t>
        <a:bodyPr/>
        <a:lstStyle/>
        <a:p>
          <a:endParaRPr lang="en-US"/>
        </a:p>
      </dgm:t>
    </dgm:pt>
    <dgm:pt modelId="{76F7771B-C71B-4474-90A7-E8332C090778}" type="sibTrans" cxnId="{7C1D4369-908E-4938-BA46-671276B46799}">
      <dgm:prSet/>
      <dgm:spPr/>
      <dgm:t>
        <a:bodyPr/>
        <a:lstStyle/>
        <a:p>
          <a:endParaRPr lang="en-US"/>
        </a:p>
      </dgm:t>
    </dgm:pt>
    <dgm:pt modelId="{49600A4D-5294-460C-88E1-17170E1952F8}" type="pres">
      <dgm:prSet presAssocID="{8BD74939-0548-4288-A643-91D1B0F6F44A}" presName="Name0" presStyleCnt="0">
        <dgm:presLayoutVars>
          <dgm:chPref val="1"/>
          <dgm:dir/>
          <dgm:animOne val="branch"/>
          <dgm:animLvl val="lvl"/>
          <dgm:resizeHandles/>
        </dgm:presLayoutVars>
      </dgm:prSet>
      <dgm:spPr/>
      <dgm:t>
        <a:bodyPr/>
        <a:lstStyle/>
        <a:p>
          <a:endParaRPr lang="en-US"/>
        </a:p>
      </dgm:t>
    </dgm:pt>
    <dgm:pt modelId="{5B797202-6CF8-4C2E-BB00-A007C816D550}" type="pres">
      <dgm:prSet presAssocID="{A2775B2F-7AA3-41CC-A9EF-23DC2C6BA288}" presName="vertOne" presStyleCnt="0"/>
      <dgm:spPr/>
    </dgm:pt>
    <dgm:pt modelId="{76017E7B-878D-4A10-B906-1E35DD8ADAEE}" type="pres">
      <dgm:prSet presAssocID="{A2775B2F-7AA3-41CC-A9EF-23DC2C6BA288}" presName="txOne" presStyleLbl="node0" presStyleIdx="0" presStyleCnt="1" custScaleX="81270" custScaleY="31185" custLinFactNeighborX="4810" custLinFactNeighborY="34408">
        <dgm:presLayoutVars>
          <dgm:chPref val="3"/>
        </dgm:presLayoutVars>
      </dgm:prSet>
      <dgm:spPr/>
      <dgm:t>
        <a:bodyPr/>
        <a:lstStyle/>
        <a:p>
          <a:endParaRPr lang="en-US"/>
        </a:p>
      </dgm:t>
    </dgm:pt>
    <dgm:pt modelId="{A967DB39-474C-4E45-82A7-E708F99543ED}" type="pres">
      <dgm:prSet presAssocID="{A2775B2F-7AA3-41CC-A9EF-23DC2C6BA288}" presName="horzOne" presStyleCnt="0"/>
      <dgm:spPr/>
    </dgm:pt>
  </dgm:ptLst>
  <dgm:cxnLst>
    <dgm:cxn modelId="{D11CB68E-F38B-4A69-97E7-C43FBC98D3E4}" type="presOf" srcId="{8BD74939-0548-4288-A643-91D1B0F6F44A}" destId="{49600A4D-5294-460C-88E1-17170E1952F8}" srcOrd="0" destOrd="0" presId="urn:microsoft.com/office/officeart/2005/8/layout/hierarchy4"/>
    <dgm:cxn modelId="{7C1D4369-908E-4938-BA46-671276B46799}" srcId="{8BD74939-0548-4288-A643-91D1B0F6F44A}" destId="{A2775B2F-7AA3-41CC-A9EF-23DC2C6BA288}" srcOrd="0" destOrd="0" parTransId="{097EFC0D-4649-4899-BE44-35A833D94142}" sibTransId="{76F7771B-C71B-4474-90A7-E8332C090778}"/>
    <dgm:cxn modelId="{BD925DBD-0E80-4F0E-83F8-85118C128015}" type="presOf" srcId="{A2775B2F-7AA3-41CC-A9EF-23DC2C6BA288}" destId="{76017E7B-878D-4A10-B906-1E35DD8ADAEE}" srcOrd="0" destOrd="0" presId="urn:microsoft.com/office/officeart/2005/8/layout/hierarchy4"/>
    <dgm:cxn modelId="{C517BF9D-F061-4F32-940B-7A34752D393F}" type="presParOf" srcId="{49600A4D-5294-460C-88E1-17170E1952F8}" destId="{5B797202-6CF8-4C2E-BB00-A007C816D550}" srcOrd="0" destOrd="0" presId="urn:microsoft.com/office/officeart/2005/8/layout/hierarchy4"/>
    <dgm:cxn modelId="{4F12FD41-E661-42C6-9E63-82143148B2D7}" type="presParOf" srcId="{5B797202-6CF8-4C2E-BB00-A007C816D550}" destId="{76017E7B-878D-4A10-B906-1E35DD8ADAEE}" srcOrd="0" destOrd="0" presId="urn:microsoft.com/office/officeart/2005/8/layout/hierarchy4"/>
    <dgm:cxn modelId="{95C364A7-F3F2-46FF-9951-0418067B2BFE}" type="presParOf" srcId="{5B797202-6CF8-4C2E-BB00-A007C816D550}" destId="{A967DB39-474C-4E45-82A7-E708F99543ED}" srcOrd="1" destOrd="0" presId="urn:microsoft.com/office/officeart/2005/8/layout/hierarchy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433426-E43B-48B0-AFC4-22C01A5E15D5}"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55EC7352-3ACE-42B4-B5A3-38E72E7F1EAA}">
      <dgm:prSet phldrT="[Text]"/>
      <dgm:spPr/>
      <dgm:t>
        <a:bodyPr/>
        <a:lstStyle/>
        <a:p>
          <a:r>
            <a:rPr lang="en-US" dirty="0" smtClean="0">
              <a:solidFill>
                <a:schemeClr val="accent1">
                  <a:lumMod val="75000"/>
                </a:schemeClr>
              </a:solidFill>
            </a:rPr>
            <a:t>NASA Shuttle Employment</a:t>
          </a:r>
          <a:endParaRPr lang="en-US" dirty="0">
            <a:solidFill>
              <a:schemeClr val="accent1">
                <a:lumMod val="75000"/>
              </a:schemeClr>
            </a:solidFill>
          </a:endParaRPr>
        </a:p>
      </dgm:t>
    </dgm:pt>
    <dgm:pt modelId="{BC5C4995-1B98-46E5-8F62-8ACE7EBCC59B}" type="parTrans" cxnId="{10D13A66-61E9-4F07-8B8E-9A387176EF29}">
      <dgm:prSet/>
      <dgm:spPr/>
      <dgm:t>
        <a:bodyPr/>
        <a:lstStyle/>
        <a:p>
          <a:endParaRPr lang="en-US"/>
        </a:p>
      </dgm:t>
    </dgm:pt>
    <dgm:pt modelId="{52238D21-BE45-4B27-9F03-7729BAE5100B}" type="sibTrans" cxnId="{10D13A66-61E9-4F07-8B8E-9A387176EF29}">
      <dgm:prSet/>
      <dgm:spPr/>
      <dgm:t>
        <a:bodyPr/>
        <a:lstStyle/>
        <a:p>
          <a:endParaRPr lang="en-US"/>
        </a:p>
      </dgm:t>
    </dgm:pt>
    <dgm:pt modelId="{0B197CD2-A0C9-4888-BCDA-D2A66C7B18CB}">
      <dgm:prSet phldrT="[Text]"/>
      <dgm:spPr/>
      <dgm:t>
        <a:bodyPr/>
        <a:lstStyle/>
        <a:p>
          <a:r>
            <a:rPr lang="en-US" dirty="0" smtClean="0">
              <a:solidFill>
                <a:schemeClr val="accent1">
                  <a:lumMod val="75000"/>
                </a:schemeClr>
              </a:solidFill>
            </a:rPr>
            <a:t>4,031 in 1991</a:t>
          </a:r>
          <a:endParaRPr lang="en-US" dirty="0">
            <a:solidFill>
              <a:schemeClr val="accent1">
                <a:lumMod val="75000"/>
              </a:schemeClr>
            </a:solidFill>
          </a:endParaRPr>
        </a:p>
      </dgm:t>
    </dgm:pt>
    <dgm:pt modelId="{28AD788B-1C41-467B-986F-76C24CE21382}" type="parTrans" cxnId="{A493FFAB-1563-4C06-845C-388E0941B9A4}">
      <dgm:prSet/>
      <dgm:spPr/>
      <dgm:t>
        <a:bodyPr/>
        <a:lstStyle/>
        <a:p>
          <a:endParaRPr lang="en-US"/>
        </a:p>
      </dgm:t>
    </dgm:pt>
    <dgm:pt modelId="{4E3C6BF5-138A-435F-BCC8-270AB321E9E2}" type="sibTrans" cxnId="{A493FFAB-1563-4C06-845C-388E0941B9A4}">
      <dgm:prSet/>
      <dgm:spPr/>
      <dgm:t>
        <a:bodyPr/>
        <a:lstStyle/>
        <a:p>
          <a:endParaRPr lang="en-US"/>
        </a:p>
      </dgm:t>
    </dgm:pt>
    <dgm:pt modelId="{D7DCB7C7-1A12-4CED-ADB0-142F76ACCB53}">
      <dgm:prSet phldrT="[Text]"/>
      <dgm:spPr/>
      <dgm:t>
        <a:bodyPr/>
        <a:lstStyle/>
        <a:p>
          <a:r>
            <a:rPr lang="en-US" dirty="0" smtClean="0">
              <a:solidFill>
                <a:schemeClr val="accent1">
                  <a:lumMod val="75000"/>
                </a:schemeClr>
              </a:solidFill>
            </a:rPr>
            <a:t>2,959 in 1994</a:t>
          </a:r>
          <a:endParaRPr lang="en-US" dirty="0">
            <a:solidFill>
              <a:schemeClr val="accent1">
                <a:lumMod val="75000"/>
              </a:schemeClr>
            </a:solidFill>
          </a:endParaRPr>
        </a:p>
      </dgm:t>
    </dgm:pt>
    <dgm:pt modelId="{E16EA6FE-5034-45F1-96D2-E98540428740}" type="parTrans" cxnId="{9D9BA150-76D2-4179-A36D-7FBC11196B09}">
      <dgm:prSet/>
      <dgm:spPr/>
      <dgm:t>
        <a:bodyPr/>
        <a:lstStyle/>
        <a:p>
          <a:endParaRPr lang="en-US"/>
        </a:p>
      </dgm:t>
    </dgm:pt>
    <dgm:pt modelId="{E57234DA-330D-429C-B92C-5A71230D11F2}" type="sibTrans" cxnId="{9D9BA150-76D2-4179-A36D-7FBC11196B09}">
      <dgm:prSet/>
      <dgm:spPr/>
      <dgm:t>
        <a:bodyPr/>
        <a:lstStyle/>
        <a:p>
          <a:endParaRPr lang="en-US"/>
        </a:p>
      </dgm:t>
    </dgm:pt>
    <dgm:pt modelId="{CAA86363-E2A7-4004-9376-7131D73E8CED}">
      <dgm:prSet phldrT="[Text]"/>
      <dgm:spPr/>
      <dgm:t>
        <a:bodyPr/>
        <a:lstStyle/>
        <a:p>
          <a:r>
            <a:rPr lang="en-US" dirty="0" smtClean="0">
              <a:solidFill>
                <a:schemeClr val="accent1">
                  <a:lumMod val="75000"/>
                </a:schemeClr>
              </a:solidFill>
            </a:rPr>
            <a:t>2,195 in 1997</a:t>
          </a:r>
          <a:endParaRPr lang="en-US" dirty="0">
            <a:solidFill>
              <a:schemeClr val="accent1">
                <a:lumMod val="75000"/>
              </a:schemeClr>
            </a:solidFill>
          </a:endParaRPr>
        </a:p>
      </dgm:t>
    </dgm:pt>
    <dgm:pt modelId="{D44377A8-F517-4935-A83F-0B3BBA8A37EE}" type="parTrans" cxnId="{EA0D23A5-BD70-43AD-B698-D6E698A67F24}">
      <dgm:prSet/>
      <dgm:spPr/>
      <dgm:t>
        <a:bodyPr/>
        <a:lstStyle/>
        <a:p>
          <a:endParaRPr lang="en-US"/>
        </a:p>
      </dgm:t>
    </dgm:pt>
    <dgm:pt modelId="{A1A584B9-EBD0-413D-BAA4-2EC4253B746D}" type="sibTrans" cxnId="{EA0D23A5-BD70-43AD-B698-D6E698A67F24}">
      <dgm:prSet/>
      <dgm:spPr/>
      <dgm:t>
        <a:bodyPr/>
        <a:lstStyle/>
        <a:p>
          <a:endParaRPr lang="en-US"/>
        </a:p>
      </dgm:t>
    </dgm:pt>
    <dgm:pt modelId="{BB88E1A1-5F3C-49E3-8F57-30A63C5D8D6C}" type="pres">
      <dgm:prSet presAssocID="{03433426-E43B-48B0-AFC4-22C01A5E15D5}" presName="Name0" presStyleCnt="0">
        <dgm:presLayoutVars>
          <dgm:chMax val="7"/>
          <dgm:chPref val="5"/>
        </dgm:presLayoutVars>
      </dgm:prSet>
      <dgm:spPr/>
      <dgm:t>
        <a:bodyPr/>
        <a:lstStyle/>
        <a:p>
          <a:endParaRPr lang="en-US"/>
        </a:p>
      </dgm:t>
    </dgm:pt>
    <dgm:pt modelId="{ABF51D64-7797-4B02-8ED7-DA02DFEC589C}" type="pres">
      <dgm:prSet presAssocID="{03433426-E43B-48B0-AFC4-22C01A5E15D5}" presName="arrowNode" presStyleLbl="node1" presStyleIdx="0" presStyleCnt="1"/>
      <dgm:spPr/>
    </dgm:pt>
    <dgm:pt modelId="{3D531986-6BD1-4F47-845E-10391F31F453}" type="pres">
      <dgm:prSet presAssocID="{55EC7352-3ACE-42B4-B5A3-38E72E7F1EAA}" presName="txNode1" presStyleLbl="revTx" presStyleIdx="0" presStyleCnt="4">
        <dgm:presLayoutVars>
          <dgm:bulletEnabled val="1"/>
        </dgm:presLayoutVars>
      </dgm:prSet>
      <dgm:spPr/>
      <dgm:t>
        <a:bodyPr/>
        <a:lstStyle/>
        <a:p>
          <a:endParaRPr lang="en-US"/>
        </a:p>
      </dgm:t>
    </dgm:pt>
    <dgm:pt modelId="{22CEAEA7-2977-4B31-9098-4C08C32AC3B5}" type="pres">
      <dgm:prSet presAssocID="{0B197CD2-A0C9-4888-BCDA-D2A66C7B18CB}" presName="txNode2" presStyleLbl="revTx" presStyleIdx="1" presStyleCnt="4">
        <dgm:presLayoutVars>
          <dgm:bulletEnabled val="1"/>
        </dgm:presLayoutVars>
      </dgm:prSet>
      <dgm:spPr/>
      <dgm:t>
        <a:bodyPr/>
        <a:lstStyle/>
        <a:p>
          <a:endParaRPr lang="en-US"/>
        </a:p>
      </dgm:t>
    </dgm:pt>
    <dgm:pt modelId="{C35B9484-75AF-413D-A5CD-E3CB9BEFA6F8}" type="pres">
      <dgm:prSet presAssocID="{4E3C6BF5-138A-435F-BCC8-270AB321E9E2}" presName="dotNode2" presStyleCnt="0"/>
      <dgm:spPr/>
    </dgm:pt>
    <dgm:pt modelId="{B0DBDDBE-8FCA-4162-AB9D-FE0F49C11E4D}" type="pres">
      <dgm:prSet presAssocID="{4E3C6BF5-138A-435F-BCC8-270AB321E9E2}" presName="dotRepeatNode" presStyleLbl="fgShp" presStyleIdx="0" presStyleCnt="2"/>
      <dgm:spPr/>
      <dgm:t>
        <a:bodyPr/>
        <a:lstStyle/>
        <a:p>
          <a:endParaRPr lang="en-US"/>
        </a:p>
      </dgm:t>
    </dgm:pt>
    <dgm:pt modelId="{F1A66C5D-2A21-4915-8975-33789395BA2D}" type="pres">
      <dgm:prSet presAssocID="{D7DCB7C7-1A12-4CED-ADB0-142F76ACCB53}" presName="txNode3" presStyleLbl="revTx" presStyleIdx="2" presStyleCnt="4">
        <dgm:presLayoutVars>
          <dgm:bulletEnabled val="1"/>
        </dgm:presLayoutVars>
      </dgm:prSet>
      <dgm:spPr/>
      <dgm:t>
        <a:bodyPr/>
        <a:lstStyle/>
        <a:p>
          <a:endParaRPr lang="en-US"/>
        </a:p>
      </dgm:t>
    </dgm:pt>
    <dgm:pt modelId="{9C7BACC9-BBF4-4D02-89B3-DFCB9B03AD1F}" type="pres">
      <dgm:prSet presAssocID="{E57234DA-330D-429C-B92C-5A71230D11F2}" presName="dotNode3" presStyleCnt="0"/>
      <dgm:spPr/>
    </dgm:pt>
    <dgm:pt modelId="{C1F571D3-1CCA-4C1B-A39E-3FF36DDD0828}" type="pres">
      <dgm:prSet presAssocID="{E57234DA-330D-429C-B92C-5A71230D11F2}" presName="dotRepeatNode" presStyleLbl="fgShp" presStyleIdx="1" presStyleCnt="2"/>
      <dgm:spPr/>
      <dgm:t>
        <a:bodyPr/>
        <a:lstStyle/>
        <a:p>
          <a:endParaRPr lang="en-US"/>
        </a:p>
      </dgm:t>
    </dgm:pt>
    <dgm:pt modelId="{500FC55C-31DF-4C3A-8BCA-336AA2576C7D}" type="pres">
      <dgm:prSet presAssocID="{CAA86363-E2A7-4004-9376-7131D73E8CED}" presName="txNode4" presStyleLbl="revTx" presStyleIdx="3" presStyleCnt="4">
        <dgm:presLayoutVars>
          <dgm:bulletEnabled val="1"/>
        </dgm:presLayoutVars>
      </dgm:prSet>
      <dgm:spPr/>
      <dgm:t>
        <a:bodyPr/>
        <a:lstStyle/>
        <a:p>
          <a:endParaRPr lang="en-US"/>
        </a:p>
      </dgm:t>
    </dgm:pt>
  </dgm:ptLst>
  <dgm:cxnLst>
    <dgm:cxn modelId="{62A2D758-C4E2-48D0-91CA-A7D7522497DD}" type="presOf" srcId="{CAA86363-E2A7-4004-9376-7131D73E8CED}" destId="{500FC55C-31DF-4C3A-8BCA-336AA2576C7D}" srcOrd="0" destOrd="0" presId="urn:microsoft.com/office/officeart/2009/3/layout/DescendingProcess"/>
    <dgm:cxn modelId="{4F9B286D-9127-4916-A077-567925D913F4}" type="presOf" srcId="{4E3C6BF5-138A-435F-BCC8-270AB321E9E2}" destId="{B0DBDDBE-8FCA-4162-AB9D-FE0F49C11E4D}" srcOrd="0" destOrd="0" presId="urn:microsoft.com/office/officeart/2009/3/layout/DescendingProcess"/>
    <dgm:cxn modelId="{03813D7D-807A-4714-AAF9-807AD7BD2D44}" type="presOf" srcId="{E57234DA-330D-429C-B92C-5A71230D11F2}" destId="{C1F571D3-1CCA-4C1B-A39E-3FF36DDD0828}" srcOrd="0" destOrd="0" presId="urn:microsoft.com/office/officeart/2009/3/layout/DescendingProcess"/>
    <dgm:cxn modelId="{9D9BA150-76D2-4179-A36D-7FBC11196B09}" srcId="{03433426-E43B-48B0-AFC4-22C01A5E15D5}" destId="{D7DCB7C7-1A12-4CED-ADB0-142F76ACCB53}" srcOrd="2" destOrd="0" parTransId="{E16EA6FE-5034-45F1-96D2-E98540428740}" sibTransId="{E57234DA-330D-429C-B92C-5A71230D11F2}"/>
    <dgm:cxn modelId="{5084CF70-DEEC-4B10-AA0C-0EA227658C31}" type="presOf" srcId="{03433426-E43B-48B0-AFC4-22C01A5E15D5}" destId="{BB88E1A1-5F3C-49E3-8F57-30A63C5D8D6C}" srcOrd="0" destOrd="0" presId="urn:microsoft.com/office/officeart/2009/3/layout/DescendingProcess"/>
    <dgm:cxn modelId="{EA0D23A5-BD70-43AD-B698-D6E698A67F24}" srcId="{03433426-E43B-48B0-AFC4-22C01A5E15D5}" destId="{CAA86363-E2A7-4004-9376-7131D73E8CED}" srcOrd="3" destOrd="0" parTransId="{D44377A8-F517-4935-A83F-0B3BBA8A37EE}" sibTransId="{A1A584B9-EBD0-413D-BAA4-2EC4253B746D}"/>
    <dgm:cxn modelId="{10D13A66-61E9-4F07-8B8E-9A387176EF29}" srcId="{03433426-E43B-48B0-AFC4-22C01A5E15D5}" destId="{55EC7352-3ACE-42B4-B5A3-38E72E7F1EAA}" srcOrd="0" destOrd="0" parTransId="{BC5C4995-1B98-46E5-8F62-8ACE7EBCC59B}" sibTransId="{52238D21-BE45-4B27-9F03-7729BAE5100B}"/>
    <dgm:cxn modelId="{3CE3DE93-ACCA-4042-A03C-B530F4A5612B}" type="presOf" srcId="{0B197CD2-A0C9-4888-BCDA-D2A66C7B18CB}" destId="{22CEAEA7-2977-4B31-9098-4C08C32AC3B5}" srcOrd="0" destOrd="0" presId="urn:microsoft.com/office/officeart/2009/3/layout/DescendingProcess"/>
    <dgm:cxn modelId="{40454FA5-7278-456F-BC41-27DFF4D97D42}" type="presOf" srcId="{D7DCB7C7-1A12-4CED-ADB0-142F76ACCB53}" destId="{F1A66C5D-2A21-4915-8975-33789395BA2D}" srcOrd="0" destOrd="0" presId="urn:microsoft.com/office/officeart/2009/3/layout/DescendingProcess"/>
    <dgm:cxn modelId="{A493FFAB-1563-4C06-845C-388E0941B9A4}" srcId="{03433426-E43B-48B0-AFC4-22C01A5E15D5}" destId="{0B197CD2-A0C9-4888-BCDA-D2A66C7B18CB}" srcOrd="1" destOrd="0" parTransId="{28AD788B-1C41-467B-986F-76C24CE21382}" sibTransId="{4E3C6BF5-138A-435F-BCC8-270AB321E9E2}"/>
    <dgm:cxn modelId="{A789F299-035D-4F83-B5DC-CEE6854B55A6}" type="presOf" srcId="{55EC7352-3ACE-42B4-B5A3-38E72E7F1EAA}" destId="{3D531986-6BD1-4F47-845E-10391F31F453}" srcOrd="0" destOrd="0" presId="urn:microsoft.com/office/officeart/2009/3/layout/DescendingProcess"/>
    <dgm:cxn modelId="{D490D33D-527B-4D71-B3B2-A9CC0B49666F}" type="presParOf" srcId="{BB88E1A1-5F3C-49E3-8F57-30A63C5D8D6C}" destId="{ABF51D64-7797-4B02-8ED7-DA02DFEC589C}" srcOrd="0" destOrd="0" presId="urn:microsoft.com/office/officeart/2009/3/layout/DescendingProcess"/>
    <dgm:cxn modelId="{7CCC6C60-DDB0-4821-A8A0-1D9FDF3BA03B}" type="presParOf" srcId="{BB88E1A1-5F3C-49E3-8F57-30A63C5D8D6C}" destId="{3D531986-6BD1-4F47-845E-10391F31F453}" srcOrd="1" destOrd="0" presId="urn:microsoft.com/office/officeart/2009/3/layout/DescendingProcess"/>
    <dgm:cxn modelId="{7801E477-5BD9-457A-B399-225976961461}" type="presParOf" srcId="{BB88E1A1-5F3C-49E3-8F57-30A63C5D8D6C}" destId="{22CEAEA7-2977-4B31-9098-4C08C32AC3B5}" srcOrd="2" destOrd="0" presId="urn:microsoft.com/office/officeart/2009/3/layout/DescendingProcess"/>
    <dgm:cxn modelId="{944AC231-7FB1-4719-8EEE-9CF82BF605D4}" type="presParOf" srcId="{BB88E1A1-5F3C-49E3-8F57-30A63C5D8D6C}" destId="{C35B9484-75AF-413D-A5CD-E3CB9BEFA6F8}" srcOrd="3" destOrd="0" presId="urn:microsoft.com/office/officeart/2009/3/layout/DescendingProcess"/>
    <dgm:cxn modelId="{B5689DC0-E41F-4269-A783-4E570CB001DF}" type="presParOf" srcId="{C35B9484-75AF-413D-A5CD-E3CB9BEFA6F8}" destId="{B0DBDDBE-8FCA-4162-AB9D-FE0F49C11E4D}" srcOrd="0" destOrd="0" presId="urn:microsoft.com/office/officeart/2009/3/layout/DescendingProcess"/>
    <dgm:cxn modelId="{CF58F756-CACD-494A-8E08-497EFA03C26E}" type="presParOf" srcId="{BB88E1A1-5F3C-49E3-8F57-30A63C5D8D6C}" destId="{F1A66C5D-2A21-4915-8975-33789395BA2D}" srcOrd="4" destOrd="0" presId="urn:microsoft.com/office/officeart/2009/3/layout/DescendingProcess"/>
    <dgm:cxn modelId="{BB48F512-3912-4456-AFF4-9FA66641ED6E}" type="presParOf" srcId="{BB88E1A1-5F3C-49E3-8F57-30A63C5D8D6C}" destId="{9C7BACC9-BBF4-4D02-89B3-DFCB9B03AD1F}" srcOrd="5" destOrd="0" presId="urn:microsoft.com/office/officeart/2009/3/layout/DescendingProcess"/>
    <dgm:cxn modelId="{B5DD5CFB-3E55-47EE-AF91-8F47B3A8434B}" type="presParOf" srcId="{9C7BACC9-BBF4-4D02-89B3-DFCB9B03AD1F}" destId="{C1F571D3-1CCA-4C1B-A39E-3FF36DDD0828}" srcOrd="0" destOrd="0" presId="urn:microsoft.com/office/officeart/2009/3/layout/DescendingProcess"/>
    <dgm:cxn modelId="{746E3002-A2AE-4D5D-8EEE-CB6AEEFDCC83}" type="presParOf" srcId="{BB88E1A1-5F3C-49E3-8F57-30A63C5D8D6C}" destId="{500FC55C-31DF-4C3A-8BCA-336AA2576C7D}" srcOrd="6" destOrd="0" presId="urn:microsoft.com/office/officeart/2009/3/layout/Descending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3433426-E43B-48B0-AFC4-22C01A5E15D5}"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55EC7352-3ACE-42B4-B5A3-38E72E7F1EAA}">
      <dgm:prSet phldrT="[Text]" custT="1"/>
      <dgm:spPr/>
      <dgm:t>
        <a:bodyPr/>
        <a:lstStyle/>
        <a:p>
          <a:r>
            <a:rPr lang="en-US" sz="2100" dirty="0" smtClean="0">
              <a:solidFill>
                <a:schemeClr val="accent1">
                  <a:lumMod val="75000"/>
                </a:schemeClr>
              </a:solidFill>
            </a:rPr>
            <a:t>Contractor Shuttle Employment</a:t>
          </a:r>
          <a:endParaRPr lang="en-US" sz="2100" dirty="0">
            <a:solidFill>
              <a:schemeClr val="accent1">
                <a:lumMod val="75000"/>
              </a:schemeClr>
            </a:solidFill>
          </a:endParaRPr>
        </a:p>
      </dgm:t>
    </dgm:pt>
    <dgm:pt modelId="{BC5C4995-1B98-46E5-8F62-8ACE7EBCC59B}" type="parTrans" cxnId="{10D13A66-61E9-4F07-8B8E-9A387176EF29}">
      <dgm:prSet/>
      <dgm:spPr/>
      <dgm:t>
        <a:bodyPr/>
        <a:lstStyle/>
        <a:p>
          <a:endParaRPr lang="en-US"/>
        </a:p>
      </dgm:t>
    </dgm:pt>
    <dgm:pt modelId="{52238D21-BE45-4B27-9F03-7729BAE5100B}" type="sibTrans" cxnId="{10D13A66-61E9-4F07-8B8E-9A387176EF29}">
      <dgm:prSet/>
      <dgm:spPr/>
      <dgm:t>
        <a:bodyPr/>
        <a:lstStyle/>
        <a:p>
          <a:endParaRPr lang="en-US"/>
        </a:p>
      </dgm:t>
    </dgm:pt>
    <dgm:pt modelId="{0B197CD2-A0C9-4888-BCDA-D2A66C7B18CB}">
      <dgm:prSet phldrT="[Text]" custT="1"/>
      <dgm:spPr/>
      <dgm:t>
        <a:bodyPr/>
        <a:lstStyle/>
        <a:p>
          <a:r>
            <a:rPr lang="en-US" sz="2100" dirty="0" smtClean="0">
              <a:solidFill>
                <a:schemeClr val="accent1">
                  <a:lumMod val="75000"/>
                </a:schemeClr>
              </a:solidFill>
            </a:rPr>
            <a:t>28,394 in 1991</a:t>
          </a:r>
          <a:endParaRPr lang="en-US" sz="2100" dirty="0">
            <a:solidFill>
              <a:schemeClr val="accent1">
                <a:lumMod val="75000"/>
              </a:schemeClr>
            </a:solidFill>
          </a:endParaRPr>
        </a:p>
      </dgm:t>
    </dgm:pt>
    <dgm:pt modelId="{28AD788B-1C41-467B-986F-76C24CE21382}" type="parTrans" cxnId="{A493FFAB-1563-4C06-845C-388E0941B9A4}">
      <dgm:prSet/>
      <dgm:spPr/>
      <dgm:t>
        <a:bodyPr/>
        <a:lstStyle/>
        <a:p>
          <a:endParaRPr lang="en-US"/>
        </a:p>
      </dgm:t>
    </dgm:pt>
    <dgm:pt modelId="{4E3C6BF5-138A-435F-BCC8-270AB321E9E2}" type="sibTrans" cxnId="{A493FFAB-1563-4C06-845C-388E0941B9A4}">
      <dgm:prSet/>
      <dgm:spPr/>
      <dgm:t>
        <a:bodyPr/>
        <a:lstStyle/>
        <a:p>
          <a:endParaRPr lang="en-US"/>
        </a:p>
      </dgm:t>
    </dgm:pt>
    <dgm:pt modelId="{D7DCB7C7-1A12-4CED-ADB0-142F76ACCB53}">
      <dgm:prSet phldrT="[Text]" custT="1"/>
      <dgm:spPr/>
      <dgm:t>
        <a:bodyPr/>
        <a:lstStyle/>
        <a:p>
          <a:r>
            <a:rPr lang="en-US" sz="2100" dirty="0" smtClean="0">
              <a:solidFill>
                <a:schemeClr val="accent1">
                  <a:lumMod val="75000"/>
                </a:schemeClr>
              </a:solidFill>
            </a:rPr>
            <a:t>22,387 in 1994</a:t>
          </a:r>
          <a:endParaRPr lang="en-US" sz="2100" dirty="0">
            <a:solidFill>
              <a:schemeClr val="accent1">
                <a:lumMod val="75000"/>
              </a:schemeClr>
            </a:solidFill>
          </a:endParaRPr>
        </a:p>
      </dgm:t>
    </dgm:pt>
    <dgm:pt modelId="{E16EA6FE-5034-45F1-96D2-E98540428740}" type="parTrans" cxnId="{9D9BA150-76D2-4179-A36D-7FBC11196B09}">
      <dgm:prSet/>
      <dgm:spPr/>
      <dgm:t>
        <a:bodyPr/>
        <a:lstStyle/>
        <a:p>
          <a:endParaRPr lang="en-US"/>
        </a:p>
      </dgm:t>
    </dgm:pt>
    <dgm:pt modelId="{E57234DA-330D-429C-B92C-5A71230D11F2}" type="sibTrans" cxnId="{9D9BA150-76D2-4179-A36D-7FBC11196B09}">
      <dgm:prSet/>
      <dgm:spPr/>
      <dgm:t>
        <a:bodyPr/>
        <a:lstStyle/>
        <a:p>
          <a:endParaRPr lang="en-US"/>
        </a:p>
      </dgm:t>
    </dgm:pt>
    <dgm:pt modelId="{CAA86363-E2A7-4004-9376-7131D73E8CED}">
      <dgm:prSet phldrT="[Text]" custT="1"/>
      <dgm:spPr/>
      <dgm:t>
        <a:bodyPr/>
        <a:lstStyle/>
        <a:p>
          <a:r>
            <a:rPr lang="en-US" sz="2100" dirty="0" smtClean="0">
              <a:solidFill>
                <a:schemeClr val="accent1">
                  <a:lumMod val="75000"/>
                </a:schemeClr>
              </a:solidFill>
            </a:rPr>
            <a:t>17,281 in 1997</a:t>
          </a:r>
          <a:endParaRPr lang="en-US" sz="2100" dirty="0">
            <a:solidFill>
              <a:schemeClr val="accent1">
                <a:lumMod val="75000"/>
              </a:schemeClr>
            </a:solidFill>
          </a:endParaRPr>
        </a:p>
      </dgm:t>
    </dgm:pt>
    <dgm:pt modelId="{D44377A8-F517-4935-A83F-0B3BBA8A37EE}" type="parTrans" cxnId="{EA0D23A5-BD70-43AD-B698-D6E698A67F24}">
      <dgm:prSet/>
      <dgm:spPr/>
      <dgm:t>
        <a:bodyPr/>
        <a:lstStyle/>
        <a:p>
          <a:endParaRPr lang="en-US"/>
        </a:p>
      </dgm:t>
    </dgm:pt>
    <dgm:pt modelId="{A1A584B9-EBD0-413D-BAA4-2EC4253B746D}" type="sibTrans" cxnId="{EA0D23A5-BD70-43AD-B698-D6E698A67F24}">
      <dgm:prSet/>
      <dgm:spPr/>
      <dgm:t>
        <a:bodyPr/>
        <a:lstStyle/>
        <a:p>
          <a:endParaRPr lang="en-US"/>
        </a:p>
      </dgm:t>
    </dgm:pt>
    <dgm:pt modelId="{BB88E1A1-5F3C-49E3-8F57-30A63C5D8D6C}" type="pres">
      <dgm:prSet presAssocID="{03433426-E43B-48B0-AFC4-22C01A5E15D5}" presName="Name0" presStyleCnt="0">
        <dgm:presLayoutVars>
          <dgm:chMax val="7"/>
          <dgm:chPref val="5"/>
        </dgm:presLayoutVars>
      </dgm:prSet>
      <dgm:spPr/>
      <dgm:t>
        <a:bodyPr/>
        <a:lstStyle/>
        <a:p>
          <a:endParaRPr lang="en-US"/>
        </a:p>
      </dgm:t>
    </dgm:pt>
    <dgm:pt modelId="{ABF51D64-7797-4B02-8ED7-DA02DFEC589C}" type="pres">
      <dgm:prSet presAssocID="{03433426-E43B-48B0-AFC4-22C01A5E15D5}" presName="arrowNode" presStyleLbl="node1" presStyleIdx="0" presStyleCnt="1"/>
      <dgm:spPr/>
    </dgm:pt>
    <dgm:pt modelId="{3D531986-6BD1-4F47-845E-10391F31F453}" type="pres">
      <dgm:prSet presAssocID="{55EC7352-3ACE-42B4-B5A3-38E72E7F1EAA}" presName="txNode1" presStyleLbl="revTx" presStyleIdx="0" presStyleCnt="4" custScaleX="160137" custScaleY="107519" custLinFactNeighborX="722" custLinFactNeighborY="-24025">
        <dgm:presLayoutVars>
          <dgm:bulletEnabled val="1"/>
        </dgm:presLayoutVars>
      </dgm:prSet>
      <dgm:spPr/>
      <dgm:t>
        <a:bodyPr/>
        <a:lstStyle/>
        <a:p>
          <a:endParaRPr lang="en-US"/>
        </a:p>
      </dgm:t>
    </dgm:pt>
    <dgm:pt modelId="{22CEAEA7-2977-4B31-9098-4C08C32AC3B5}" type="pres">
      <dgm:prSet presAssocID="{0B197CD2-A0C9-4888-BCDA-D2A66C7B18CB}" presName="txNode2" presStyleLbl="revTx" presStyleIdx="1" presStyleCnt="4">
        <dgm:presLayoutVars>
          <dgm:bulletEnabled val="1"/>
        </dgm:presLayoutVars>
      </dgm:prSet>
      <dgm:spPr/>
      <dgm:t>
        <a:bodyPr/>
        <a:lstStyle/>
        <a:p>
          <a:endParaRPr lang="en-US"/>
        </a:p>
      </dgm:t>
    </dgm:pt>
    <dgm:pt modelId="{C35B9484-75AF-413D-A5CD-E3CB9BEFA6F8}" type="pres">
      <dgm:prSet presAssocID="{4E3C6BF5-138A-435F-BCC8-270AB321E9E2}" presName="dotNode2" presStyleCnt="0"/>
      <dgm:spPr/>
    </dgm:pt>
    <dgm:pt modelId="{B0DBDDBE-8FCA-4162-AB9D-FE0F49C11E4D}" type="pres">
      <dgm:prSet presAssocID="{4E3C6BF5-138A-435F-BCC8-270AB321E9E2}" presName="dotRepeatNode" presStyleLbl="fgShp" presStyleIdx="0" presStyleCnt="2"/>
      <dgm:spPr/>
      <dgm:t>
        <a:bodyPr/>
        <a:lstStyle/>
        <a:p>
          <a:endParaRPr lang="en-US"/>
        </a:p>
      </dgm:t>
    </dgm:pt>
    <dgm:pt modelId="{F1A66C5D-2A21-4915-8975-33789395BA2D}" type="pres">
      <dgm:prSet presAssocID="{D7DCB7C7-1A12-4CED-ADB0-142F76ACCB53}" presName="txNode3" presStyleLbl="revTx" presStyleIdx="2" presStyleCnt="4">
        <dgm:presLayoutVars>
          <dgm:bulletEnabled val="1"/>
        </dgm:presLayoutVars>
      </dgm:prSet>
      <dgm:spPr/>
      <dgm:t>
        <a:bodyPr/>
        <a:lstStyle/>
        <a:p>
          <a:endParaRPr lang="en-US"/>
        </a:p>
      </dgm:t>
    </dgm:pt>
    <dgm:pt modelId="{9C7BACC9-BBF4-4D02-89B3-DFCB9B03AD1F}" type="pres">
      <dgm:prSet presAssocID="{E57234DA-330D-429C-B92C-5A71230D11F2}" presName="dotNode3" presStyleCnt="0"/>
      <dgm:spPr/>
    </dgm:pt>
    <dgm:pt modelId="{C1F571D3-1CCA-4C1B-A39E-3FF36DDD0828}" type="pres">
      <dgm:prSet presAssocID="{E57234DA-330D-429C-B92C-5A71230D11F2}" presName="dotRepeatNode" presStyleLbl="fgShp" presStyleIdx="1" presStyleCnt="2"/>
      <dgm:spPr/>
      <dgm:t>
        <a:bodyPr/>
        <a:lstStyle/>
        <a:p>
          <a:endParaRPr lang="en-US"/>
        </a:p>
      </dgm:t>
    </dgm:pt>
    <dgm:pt modelId="{500FC55C-31DF-4C3A-8BCA-336AA2576C7D}" type="pres">
      <dgm:prSet presAssocID="{CAA86363-E2A7-4004-9376-7131D73E8CED}" presName="txNode4" presStyleLbl="revTx" presStyleIdx="3" presStyleCnt="4">
        <dgm:presLayoutVars>
          <dgm:bulletEnabled val="1"/>
        </dgm:presLayoutVars>
      </dgm:prSet>
      <dgm:spPr/>
      <dgm:t>
        <a:bodyPr/>
        <a:lstStyle/>
        <a:p>
          <a:endParaRPr lang="en-US"/>
        </a:p>
      </dgm:t>
    </dgm:pt>
  </dgm:ptLst>
  <dgm:cxnLst>
    <dgm:cxn modelId="{D2F814B6-E710-41C6-8171-8CC15FF580BF}" type="presOf" srcId="{0B197CD2-A0C9-4888-BCDA-D2A66C7B18CB}" destId="{22CEAEA7-2977-4B31-9098-4C08C32AC3B5}" srcOrd="0" destOrd="0" presId="urn:microsoft.com/office/officeart/2009/3/layout/DescendingProcess"/>
    <dgm:cxn modelId="{7CF0730F-262E-4226-8570-EFC40585BEB5}" type="presOf" srcId="{E57234DA-330D-429C-B92C-5A71230D11F2}" destId="{C1F571D3-1CCA-4C1B-A39E-3FF36DDD0828}" srcOrd="0" destOrd="0" presId="urn:microsoft.com/office/officeart/2009/3/layout/DescendingProcess"/>
    <dgm:cxn modelId="{FAAF2E8F-7B9D-47DF-B74E-0AC1F6AA5BB8}" type="presOf" srcId="{55EC7352-3ACE-42B4-B5A3-38E72E7F1EAA}" destId="{3D531986-6BD1-4F47-845E-10391F31F453}" srcOrd="0" destOrd="0" presId="urn:microsoft.com/office/officeart/2009/3/layout/DescendingProcess"/>
    <dgm:cxn modelId="{C5DD74EE-99B9-43EA-A452-0ADE97DFB98E}" type="presOf" srcId="{03433426-E43B-48B0-AFC4-22C01A5E15D5}" destId="{BB88E1A1-5F3C-49E3-8F57-30A63C5D8D6C}" srcOrd="0" destOrd="0" presId="urn:microsoft.com/office/officeart/2009/3/layout/DescendingProcess"/>
    <dgm:cxn modelId="{9D9BA150-76D2-4179-A36D-7FBC11196B09}" srcId="{03433426-E43B-48B0-AFC4-22C01A5E15D5}" destId="{D7DCB7C7-1A12-4CED-ADB0-142F76ACCB53}" srcOrd="2" destOrd="0" parTransId="{E16EA6FE-5034-45F1-96D2-E98540428740}" sibTransId="{E57234DA-330D-429C-B92C-5A71230D11F2}"/>
    <dgm:cxn modelId="{EA0D23A5-BD70-43AD-B698-D6E698A67F24}" srcId="{03433426-E43B-48B0-AFC4-22C01A5E15D5}" destId="{CAA86363-E2A7-4004-9376-7131D73E8CED}" srcOrd="3" destOrd="0" parTransId="{D44377A8-F517-4935-A83F-0B3BBA8A37EE}" sibTransId="{A1A584B9-EBD0-413D-BAA4-2EC4253B746D}"/>
    <dgm:cxn modelId="{10D13A66-61E9-4F07-8B8E-9A387176EF29}" srcId="{03433426-E43B-48B0-AFC4-22C01A5E15D5}" destId="{55EC7352-3ACE-42B4-B5A3-38E72E7F1EAA}" srcOrd="0" destOrd="0" parTransId="{BC5C4995-1B98-46E5-8F62-8ACE7EBCC59B}" sibTransId="{52238D21-BE45-4B27-9F03-7729BAE5100B}"/>
    <dgm:cxn modelId="{ACBECFA9-8D8D-49F2-A21E-5D20B7F91F93}" type="presOf" srcId="{4E3C6BF5-138A-435F-BCC8-270AB321E9E2}" destId="{B0DBDDBE-8FCA-4162-AB9D-FE0F49C11E4D}" srcOrd="0" destOrd="0" presId="urn:microsoft.com/office/officeart/2009/3/layout/DescendingProcess"/>
    <dgm:cxn modelId="{895EA4F5-EEE4-43D0-A1C7-1A35EFAC56C6}" type="presOf" srcId="{D7DCB7C7-1A12-4CED-ADB0-142F76ACCB53}" destId="{F1A66C5D-2A21-4915-8975-33789395BA2D}" srcOrd="0" destOrd="0" presId="urn:microsoft.com/office/officeart/2009/3/layout/DescendingProcess"/>
    <dgm:cxn modelId="{A493FFAB-1563-4C06-845C-388E0941B9A4}" srcId="{03433426-E43B-48B0-AFC4-22C01A5E15D5}" destId="{0B197CD2-A0C9-4888-BCDA-D2A66C7B18CB}" srcOrd="1" destOrd="0" parTransId="{28AD788B-1C41-467B-986F-76C24CE21382}" sibTransId="{4E3C6BF5-138A-435F-BCC8-270AB321E9E2}"/>
    <dgm:cxn modelId="{7AB0F2D2-7AD0-4531-B627-912E9DAA68B0}" type="presOf" srcId="{CAA86363-E2A7-4004-9376-7131D73E8CED}" destId="{500FC55C-31DF-4C3A-8BCA-336AA2576C7D}" srcOrd="0" destOrd="0" presId="urn:microsoft.com/office/officeart/2009/3/layout/DescendingProcess"/>
    <dgm:cxn modelId="{61A4459B-6D0E-4D90-B31E-2A118496679D}" type="presParOf" srcId="{BB88E1A1-5F3C-49E3-8F57-30A63C5D8D6C}" destId="{ABF51D64-7797-4B02-8ED7-DA02DFEC589C}" srcOrd="0" destOrd="0" presId="urn:microsoft.com/office/officeart/2009/3/layout/DescendingProcess"/>
    <dgm:cxn modelId="{C8021133-FA4F-47F2-8731-B28936EFF76E}" type="presParOf" srcId="{BB88E1A1-5F3C-49E3-8F57-30A63C5D8D6C}" destId="{3D531986-6BD1-4F47-845E-10391F31F453}" srcOrd="1" destOrd="0" presId="urn:microsoft.com/office/officeart/2009/3/layout/DescendingProcess"/>
    <dgm:cxn modelId="{10AA8DC3-8324-4495-9A46-D0D8A8C7682C}" type="presParOf" srcId="{BB88E1A1-5F3C-49E3-8F57-30A63C5D8D6C}" destId="{22CEAEA7-2977-4B31-9098-4C08C32AC3B5}" srcOrd="2" destOrd="0" presId="urn:microsoft.com/office/officeart/2009/3/layout/DescendingProcess"/>
    <dgm:cxn modelId="{37A5B351-DD7D-422F-87FD-7F4F1843DD1E}" type="presParOf" srcId="{BB88E1A1-5F3C-49E3-8F57-30A63C5D8D6C}" destId="{C35B9484-75AF-413D-A5CD-E3CB9BEFA6F8}" srcOrd="3" destOrd="0" presId="urn:microsoft.com/office/officeart/2009/3/layout/DescendingProcess"/>
    <dgm:cxn modelId="{0455F5A3-06C2-426E-8DFE-C07F109B9870}" type="presParOf" srcId="{C35B9484-75AF-413D-A5CD-E3CB9BEFA6F8}" destId="{B0DBDDBE-8FCA-4162-AB9D-FE0F49C11E4D}" srcOrd="0" destOrd="0" presId="urn:microsoft.com/office/officeart/2009/3/layout/DescendingProcess"/>
    <dgm:cxn modelId="{F9E001E4-3376-48E3-857C-FA4CA33E50DD}" type="presParOf" srcId="{BB88E1A1-5F3C-49E3-8F57-30A63C5D8D6C}" destId="{F1A66C5D-2A21-4915-8975-33789395BA2D}" srcOrd="4" destOrd="0" presId="urn:microsoft.com/office/officeart/2009/3/layout/DescendingProcess"/>
    <dgm:cxn modelId="{04B95CE8-0EB6-4BBE-A880-5F57117E53C1}" type="presParOf" srcId="{BB88E1A1-5F3C-49E3-8F57-30A63C5D8D6C}" destId="{9C7BACC9-BBF4-4D02-89B3-DFCB9B03AD1F}" srcOrd="5" destOrd="0" presId="urn:microsoft.com/office/officeart/2009/3/layout/DescendingProcess"/>
    <dgm:cxn modelId="{652C7F3A-EBDD-4F99-8A33-B44746F281C8}" type="presParOf" srcId="{9C7BACC9-BBF4-4D02-89B3-DFCB9B03AD1F}" destId="{C1F571D3-1CCA-4C1B-A39E-3FF36DDD0828}" srcOrd="0" destOrd="0" presId="urn:microsoft.com/office/officeart/2009/3/layout/DescendingProcess"/>
    <dgm:cxn modelId="{2669FDD1-F62B-4CFE-B098-167B393CAF94}" type="presParOf" srcId="{BB88E1A1-5F3C-49E3-8F57-30A63C5D8D6C}" destId="{500FC55C-31DF-4C3A-8BCA-336AA2576C7D}" srcOrd="6" destOrd="0" presId="urn:microsoft.com/office/officeart/2009/3/layout/DescendingProcess"/>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3AFFF3A-598D-4E04-B6C3-114DA14F1B0E}"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en-US"/>
        </a:p>
      </dgm:t>
    </dgm:pt>
    <dgm:pt modelId="{5C75273C-4C9B-46F2-93EC-3F9CEA8A4648}">
      <dgm:prSet phldrT="[Text]" custT="1"/>
      <dgm:spPr/>
      <dgm:t>
        <a:bodyPr/>
        <a:lstStyle/>
        <a:p>
          <a:r>
            <a:rPr lang="en-US" sz="1800" b="1" dirty="0" smtClean="0"/>
            <a:t>Kraft Report</a:t>
          </a:r>
          <a:endParaRPr lang="en-US" sz="1800" b="1" dirty="0"/>
        </a:p>
      </dgm:t>
    </dgm:pt>
    <dgm:pt modelId="{4F2D64FC-F66E-4C6F-B765-4AE8D62FF0CF}" type="parTrans" cxnId="{D5AB2997-C165-47E9-AEF9-57AE4704DBB0}">
      <dgm:prSet/>
      <dgm:spPr/>
      <dgm:t>
        <a:bodyPr/>
        <a:lstStyle/>
        <a:p>
          <a:endParaRPr lang="en-US"/>
        </a:p>
      </dgm:t>
    </dgm:pt>
    <dgm:pt modelId="{1F5AF207-D078-4F33-B4BA-B32060C8B84D}" type="sibTrans" cxnId="{D5AB2997-C165-47E9-AEF9-57AE4704DBB0}">
      <dgm:prSet/>
      <dgm:spPr/>
      <dgm:t>
        <a:bodyPr/>
        <a:lstStyle/>
        <a:p>
          <a:endParaRPr lang="en-US"/>
        </a:p>
      </dgm:t>
    </dgm:pt>
    <dgm:pt modelId="{78F0D40C-D84E-4A1F-AB6A-481519875E85}">
      <dgm:prSet phldrT="[Text]" custT="1"/>
      <dgm:spPr/>
      <dgm:t>
        <a:bodyPr/>
        <a:lstStyle/>
        <a:p>
          <a:r>
            <a:rPr lang="en-US" sz="1800" dirty="0" smtClean="0"/>
            <a:t>“mature &amp; reliable system”</a:t>
          </a:r>
          <a:endParaRPr lang="en-US" sz="1800" dirty="0"/>
        </a:p>
      </dgm:t>
    </dgm:pt>
    <dgm:pt modelId="{75613F0E-D01A-4AA8-83F1-1C8C34A49999}" type="parTrans" cxnId="{3D6E41F4-C3E2-4818-BA76-18EB9CAA230B}">
      <dgm:prSet/>
      <dgm:spPr/>
      <dgm:t>
        <a:bodyPr/>
        <a:lstStyle/>
        <a:p>
          <a:endParaRPr lang="en-US"/>
        </a:p>
      </dgm:t>
    </dgm:pt>
    <dgm:pt modelId="{5D1AB920-1BBB-4821-8168-21CBED66AA6D}" type="sibTrans" cxnId="{3D6E41F4-C3E2-4818-BA76-18EB9CAA230B}">
      <dgm:prSet/>
      <dgm:spPr/>
      <dgm:t>
        <a:bodyPr/>
        <a:lstStyle/>
        <a:p>
          <a:endParaRPr lang="en-US"/>
        </a:p>
      </dgm:t>
    </dgm:pt>
    <dgm:pt modelId="{D1D96870-A5D1-456B-B74D-42473C5B4A45}">
      <dgm:prSet phldrT="[Text]" custT="1"/>
      <dgm:spPr/>
      <dgm:t>
        <a:bodyPr/>
        <a:lstStyle/>
        <a:p>
          <a:r>
            <a:rPr lang="en-US" sz="1800" dirty="0" smtClean="0"/>
            <a:t>Contractor management style possible</a:t>
          </a:r>
          <a:endParaRPr lang="en-US" sz="1800" dirty="0"/>
        </a:p>
      </dgm:t>
    </dgm:pt>
    <dgm:pt modelId="{BC3B6A0D-945F-4096-9CC9-6F7DBF25DDC1}" type="parTrans" cxnId="{749D4B62-D656-4F98-A57C-0F04DE16FDCD}">
      <dgm:prSet/>
      <dgm:spPr/>
      <dgm:t>
        <a:bodyPr/>
        <a:lstStyle/>
        <a:p>
          <a:endParaRPr lang="en-US"/>
        </a:p>
      </dgm:t>
    </dgm:pt>
    <dgm:pt modelId="{D06ABFFF-DD53-49C1-80CC-AF08134374B6}" type="sibTrans" cxnId="{749D4B62-D656-4F98-A57C-0F04DE16FDCD}">
      <dgm:prSet/>
      <dgm:spPr/>
      <dgm:t>
        <a:bodyPr/>
        <a:lstStyle/>
        <a:p>
          <a:endParaRPr lang="en-US"/>
        </a:p>
      </dgm:t>
    </dgm:pt>
    <dgm:pt modelId="{183647FE-6869-4390-894F-34F39B02C504}">
      <dgm:prSet phldrT="[Text]" custT="1"/>
      <dgm:spPr/>
      <dgm:t>
        <a:bodyPr/>
        <a:lstStyle/>
        <a:p>
          <a:r>
            <a:rPr lang="en-US" sz="1800" b="1" dirty="0" smtClean="0"/>
            <a:t>NASA Aerospace Safety Advisory Panel</a:t>
          </a:r>
          <a:endParaRPr lang="en-US" sz="1800" b="1" dirty="0"/>
        </a:p>
      </dgm:t>
    </dgm:pt>
    <dgm:pt modelId="{DFDF686A-3F67-4865-85C0-A83F336EAE3C}" type="parTrans" cxnId="{E116660E-C7CC-4779-9863-B966DC4AFCBA}">
      <dgm:prSet/>
      <dgm:spPr/>
      <dgm:t>
        <a:bodyPr/>
        <a:lstStyle/>
        <a:p>
          <a:endParaRPr lang="en-US"/>
        </a:p>
      </dgm:t>
    </dgm:pt>
    <dgm:pt modelId="{F6AE0363-B035-45CF-BC66-8358F13B35B6}" type="sibTrans" cxnId="{E116660E-C7CC-4779-9863-B966DC4AFCBA}">
      <dgm:prSet/>
      <dgm:spPr/>
      <dgm:t>
        <a:bodyPr/>
        <a:lstStyle/>
        <a:p>
          <a:endParaRPr lang="en-US"/>
        </a:p>
      </dgm:t>
    </dgm:pt>
    <dgm:pt modelId="{C1AA3854-03F2-40C4-A3C2-A4512B06D29A}">
      <dgm:prSet phldrT="[Text]" custT="1"/>
      <dgm:spPr/>
      <dgm:t>
        <a:bodyPr/>
        <a:lstStyle/>
        <a:p>
          <a:r>
            <a:rPr lang="en-US" sz="1800" dirty="0" smtClean="0"/>
            <a:t>Can never be treated as a mature system</a:t>
          </a:r>
          <a:endParaRPr lang="en-US" sz="1800" dirty="0"/>
        </a:p>
      </dgm:t>
    </dgm:pt>
    <dgm:pt modelId="{09B9D48A-53B8-41AD-8D95-953185983055}" type="parTrans" cxnId="{D0D64957-8DBE-484E-B70B-71855ED6395A}">
      <dgm:prSet/>
      <dgm:spPr/>
      <dgm:t>
        <a:bodyPr/>
        <a:lstStyle/>
        <a:p>
          <a:endParaRPr lang="en-US"/>
        </a:p>
      </dgm:t>
    </dgm:pt>
    <dgm:pt modelId="{B2E74A51-7561-49E6-B58C-36FB718E91C9}" type="sibTrans" cxnId="{D0D64957-8DBE-484E-B70B-71855ED6395A}">
      <dgm:prSet/>
      <dgm:spPr/>
      <dgm:t>
        <a:bodyPr/>
        <a:lstStyle/>
        <a:p>
          <a:endParaRPr lang="en-US"/>
        </a:p>
      </dgm:t>
    </dgm:pt>
    <dgm:pt modelId="{96A33BC5-957E-42B2-9C1A-5ED76A95C88E}">
      <dgm:prSet phldrT="[Text]" custT="1"/>
      <dgm:spPr/>
      <dgm:t>
        <a:bodyPr/>
        <a:lstStyle/>
        <a:p>
          <a:r>
            <a:rPr lang="en-US" sz="1800" dirty="0" smtClean="0"/>
            <a:t>Report “dismisses concerns of many credible sources”</a:t>
          </a:r>
          <a:endParaRPr lang="en-US" sz="1800" dirty="0"/>
        </a:p>
      </dgm:t>
    </dgm:pt>
    <dgm:pt modelId="{2B1E852A-6DAD-4851-A20C-511C91C2118F}" type="parTrans" cxnId="{DF9C0E05-7CC8-4493-83B5-7FAA508EFB51}">
      <dgm:prSet/>
      <dgm:spPr/>
      <dgm:t>
        <a:bodyPr/>
        <a:lstStyle/>
        <a:p>
          <a:endParaRPr lang="en-US"/>
        </a:p>
      </dgm:t>
    </dgm:pt>
    <dgm:pt modelId="{C8A1A71B-5C60-4C09-9E21-C512EBD094F5}" type="sibTrans" cxnId="{DF9C0E05-7CC8-4493-83B5-7FAA508EFB51}">
      <dgm:prSet/>
      <dgm:spPr/>
      <dgm:t>
        <a:bodyPr/>
        <a:lstStyle/>
        <a:p>
          <a:endParaRPr lang="en-US"/>
        </a:p>
      </dgm:t>
    </dgm:pt>
    <dgm:pt modelId="{7C58D5C3-BC5A-4DB3-AE08-0A9175BF3F76}">
      <dgm:prSet phldrT="[Text]" custT="1"/>
      <dgm:spPr/>
      <dgm:t>
        <a:bodyPr/>
        <a:lstStyle/>
        <a:p>
          <a:r>
            <a:rPr lang="en-US" sz="1800" dirty="0" smtClean="0"/>
            <a:t>Current problems </a:t>
          </a:r>
          <a:r>
            <a:rPr lang="en-US" sz="1800" dirty="0" smtClean="0">
              <a:sym typeface="Wingdings" pitchFamily="2" charset="2"/>
            </a:rPr>
            <a:t> too many contractors</a:t>
          </a:r>
          <a:endParaRPr lang="en-US" sz="1800" dirty="0"/>
        </a:p>
      </dgm:t>
    </dgm:pt>
    <dgm:pt modelId="{E0F3F86B-6859-44E6-BCDB-5D39F7F642D5}" type="parTrans" cxnId="{E4E2D98D-0923-4D27-B440-F7A97D32355F}">
      <dgm:prSet/>
      <dgm:spPr/>
      <dgm:t>
        <a:bodyPr/>
        <a:lstStyle/>
        <a:p>
          <a:endParaRPr lang="en-US"/>
        </a:p>
      </dgm:t>
    </dgm:pt>
    <dgm:pt modelId="{1F310603-B2BE-416E-8CC4-33D0F1823F48}" type="sibTrans" cxnId="{E4E2D98D-0923-4D27-B440-F7A97D32355F}">
      <dgm:prSet/>
      <dgm:spPr/>
      <dgm:t>
        <a:bodyPr/>
        <a:lstStyle/>
        <a:p>
          <a:endParaRPr lang="en-US"/>
        </a:p>
      </dgm:t>
    </dgm:pt>
    <dgm:pt modelId="{EEA3A58C-0BCC-4431-A570-2BEBC5153899}">
      <dgm:prSet phldrT="[Text]" custT="1"/>
      <dgm:spPr/>
      <dgm:t>
        <a:bodyPr/>
        <a:lstStyle/>
        <a:p>
          <a:r>
            <a:rPr lang="en-US" sz="1800" dirty="0" smtClean="0"/>
            <a:t>consolidate under a single business entity</a:t>
          </a:r>
          <a:endParaRPr lang="en-US" sz="1800" dirty="0"/>
        </a:p>
      </dgm:t>
    </dgm:pt>
    <dgm:pt modelId="{1B8EAABE-6754-4656-903D-C10A9DE8F645}" type="parTrans" cxnId="{8CEDA86B-5CC9-4915-ABC5-6F1347ECB93F}">
      <dgm:prSet/>
      <dgm:spPr/>
      <dgm:t>
        <a:bodyPr/>
        <a:lstStyle/>
        <a:p>
          <a:endParaRPr lang="en-US"/>
        </a:p>
      </dgm:t>
    </dgm:pt>
    <dgm:pt modelId="{ABAFC6F8-11E3-4613-B9F7-7DB3BBEF422E}" type="sibTrans" cxnId="{8CEDA86B-5CC9-4915-ABC5-6F1347ECB93F}">
      <dgm:prSet/>
      <dgm:spPr/>
      <dgm:t>
        <a:bodyPr/>
        <a:lstStyle/>
        <a:p>
          <a:endParaRPr lang="en-US"/>
        </a:p>
      </dgm:t>
    </dgm:pt>
    <dgm:pt modelId="{7C383A28-20EB-4B31-AD67-A6C14DC523A7}">
      <dgm:prSet phldrT="[Text]" custT="1"/>
      <dgm:spPr/>
      <dgm:t>
        <a:bodyPr/>
        <a:lstStyle/>
        <a:p>
          <a:r>
            <a:rPr lang="en-US" sz="1800" dirty="0" smtClean="0"/>
            <a:t>should freeze current shuttle design</a:t>
          </a:r>
          <a:endParaRPr lang="en-US" sz="1800" dirty="0"/>
        </a:p>
      </dgm:t>
    </dgm:pt>
    <dgm:pt modelId="{FAB0F2F1-1B06-4E46-AC56-41633FFAB47F}" type="parTrans" cxnId="{12F0C9C0-C7D7-4002-8B96-83A70DF2BF69}">
      <dgm:prSet/>
      <dgm:spPr/>
      <dgm:t>
        <a:bodyPr/>
        <a:lstStyle/>
        <a:p>
          <a:endParaRPr lang="en-US"/>
        </a:p>
      </dgm:t>
    </dgm:pt>
    <dgm:pt modelId="{5A0D2CD9-98C9-4DF3-A430-56CB4D4822F1}" type="sibTrans" cxnId="{12F0C9C0-C7D7-4002-8B96-83A70DF2BF69}">
      <dgm:prSet/>
      <dgm:spPr/>
      <dgm:t>
        <a:bodyPr/>
        <a:lstStyle/>
        <a:p>
          <a:endParaRPr lang="en-US"/>
        </a:p>
      </dgm:t>
    </dgm:pt>
    <dgm:pt modelId="{F5ED7BB2-9EE2-44FE-8421-A86081E19673}">
      <dgm:prSet phldrT="[Text]" custT="1"/>
      <dgm:spPr/>
      <dgm:t>
        <a:bodyPr/>
        <a:lstStyle/>
        <a:p>
          <a:r>
            <a:rPr lang="en-US" sz="1800" dirty="0" smtClean="0"/>
            <a:t>“restructure and reduce the overall Safety, Reliability and Quality Assurance elements – without reducing safety”</a:t>
          </a:r>
          <a:endParaRPr lang="en-US" sz="1800" dirty="0"/>
        </a:p>
      </dgm:t>
    </dgm:pt>
    <dgm:pt modelId="{98BBC15B-FBCA-445C-8124-0855403694DE}" type="parTrans" cxnId="{E8EF90E2-3DBF-48FC-95CF-656EAD8156D6}">
      <dgm:prSet/>
      <dgm:spPr/>
      <dgm:t>
        <a:bodyPr/>
        <a:lstStyle/>
        <a:p>
          <a:endParaRPr lang="en-US"/>
        </a:p>
      </dgm:t>
    </dgm:pt>
    <dgm:pt modelId="{9F2652EA-5484-4DFE-80C4-28A0361C9215}" type="sibTrans" cxnId="{E8EF90E2-3DBF-48FC-95CF-656EAD8156D6}">
      <dgm:prSet/>
      <dgm:spPr/>
      <dgm:t>
        <a:bodyPr/>
        <a:lstStyle/>
        <a:p>
          <a:endParaRPr lang="en-US"/>
        </a:p>
      </dgm:t>
    </dgm:pt>
    <dgm:pt modelId="{C35403BA-7E9C-4B34-9D1B-0D0E6564BA06}">
      <dgm:prSet phldrT="[Text]" custT="1"/>
      <dgm:spPr/>
      <dgm:t>
        <a:bodyPr/>
        <a:lstStyle/>
        <a:p>
          <a:r>
            <a:rPr lang="en-US" sz="1800" dirty="0" smtClean="0"/>
            <a:t>Some opinions were labeled as a “safety shield”</a:t>
          </a:r>
          <a:endParaRPr lang="en-US" sz="1800" dirty="0"/>
        </a:p>
      </dgm:t>
    </dgm:pt>
    <dgm:pt modelId="{E0BBA313-6F3C-4461-9792-7C6BE6C9935C}" type="parTrans" cxnId="{46C71BD9-9246-41C2-ADCB-3F7C5ACE6477}">
      <dgm:prSet/>
      <dgm:spPr/>
      <dgm:t>
        <a:bodyPr/>
        <a:lstStyle/>
        <a:p>
          <a:endParaRPr lang="en-US"/>
        </a:p>
      </dgm:t>
    </dgm:pt>
    <dgm:pt modelId="{8BF65035-8FD6-41F8-8B4E-0320A07D4640}" type="sibTrans" cxnId="{46C71BD9-9246-41C2-ADCB-3F7C5ACE6477}">
      <dgm:prSet/>
      <dgm:spPr/>
      <dgm:t>
        <a:bodyPr/>
        <a:lstStyle/>
        <a:p>
          <a:endParaRPr lang="en-US"/>
        </a:p>
      </dgm:t>
    </dgm:pt>
    <dgm:pt modelId="{6CC13B29-06D7-42D4-9608-57B700272C8D}">
      <dgm:prSet phldrT="[Text]" custT="1"/>
      <dgm:spPr/>
      <dgm:t>
        <a:bodyPr/>
        <a:lstStyle/>
        <a:p>
          <a:r>
            <a:rPr lang="en-US" sz="1800" dirty="0" smtClean="0"/>
            <a:t>Prompted KSC Senior Engineer to write a letter to President Clinton</a:t>
          </a:r>
          <a:endParaRPr lang="en-US" sz="1800" dirty="0"/>
        </a:p>
      </dgm:t>
    </dgm:pt>
    <dgm:pt modelId="{087A8017-3987-4B08-B000-B283E809A7A4}" type="parTrans" cxnId="{6910A05B-D5B1-4258-981F-8E5B117334BC}">
      <dgm:prSet/>
      <dgm:spPr/>
      <dgm:t>
        <a:bodyPr/>
        <a:lstStyle/>
        <a:p>
          <a:endParaRPr lang="en-US"/>
        </a:p>
      </dgm:t>
    </dgm:pt>
    <dgm:pt modelId="{468CDA63-EC3B-4A14-8F67-97A6BAA926DE}" type="sibTrans" cxnId="{6910A05B-D5B1-4258-981F-8E5B117334BC}">
      <dgm:prSet/>
      <dgm:spPr/>
      <dgm:t>
        <a:bodyPr/>
        <a:lstStyle/>
        <a:p>
          <a:endParaRPr lang="en-US"/>
        </a:p>
      </dgm:t>
    </dgm:pt>
    <dgm:pt modelId="{7CF012F5-31FD-45C0-BA5D-8B979EC0D340}">
      <dgm:prSet phldrT="[Text]" custT="1"/>
      <dgm:spPr/>
      <dgm:t>
        <a:bodyPr/>
        <a:lstStyle/>
        <a:p>
          <a:r>
            <a:rPr lang="en-US" sz="1800" dirty="0" smtClean="0"/>
            <a:t>Biggest threat to safety of crew is “currently underway”</a:t>
          </a:r>
          <a:endParaRPr lang="en-US" sz="1800" dirty="0"/>
        </a:p>
      </dgm:t>
    </dgm:pt>
    <dgm:pt modelId="{89F77976-15FE-4003-BBA3-1025597B3C73}" type="parTrans" cxnId="{135CEC2B-EA59-4165-9F34-32136E3C4120}">
      <dgm:prSet/>
      <dgm:spPr/>
      <dgm:t>
        <a:bodyPr/>
        <a:lstStyle/>
        <a:p>
          <a:endParaRPr lang="en-US"/>
        </a:p>
      </dgm:t>
    </dgm:pt>
    <dgm:pt modelId="{721C478B-C9F9-49F1-9CB7-9F8E99CFADA6}" type="sibTrans" cxnId="{135CEC2B-EA59-4165-9F34-32136E3C4120}">
      <dgm:prSet/>
      <dgm:spPr/>
      <dgm:t>
        <a:bodyPr/>
        <a:lstStyle/>
        <a:p>
          <a:endParaRPr lang="en-US"/>
        </a:p>
      </dgm:t>
    </dgm:pt>
    <dgm:pt modelId="{6C886721-F375-4CFE-9382-0CDF0A7AC31C}" type="pres">
      <dgm:prSet presAssocID="{F3AFFF3A-598D-4E04-B6C3-114DA14F1B0E}" presName="Name0" presStyleCnt="0">
        <dgm:presLayoutVars>
          <dgm:dir/>
          <dgm:animLvl val="lvl"/>
          <dgm:resizeHandles val="exact"/>
        </dgm:presLayoutVars>
      </dgm:prSet>
      <dgm:spPr/>
      <dgm:t>
        <a:bodyPr/>
        <a:lstStyle/>
        <a:p>
          <a:endParaRPr lang="en-US"/>
        </a:p>
      </dgm:t>
    </dgm:pt>
    <dgm:pt modelId="{365F5144-7D49-4BB1-85D1-97CA4CA268E0}" type="pres">
      <dgm:prSet presAssocID="{5C75273C-4C9B-46F2-93EC-3F9CEA8A4648}" presName="composite" presStyleCnt="0"/>
      <dgm:spPr/>
    </dgm:pt>
    <dgm:pt modelId="{BD546C61-A61E-4181-B3AA-5DDC33ECAE3B}" type="pres">
      <dgm:prSet presAssocID="{5C75273C-4C9B-46F2-93EC-3F9CEA8A4648}" presName="parTx" presStyleLbl="alignNode1" presStyleIdx="0" presStyleCnt="2">
        <dgm:presLayoutVars>
          <dgm:chMax val="0"/>
          <dgm:chPref val="0"/>
          <dgm:bulletEnabled val="1"/>
        </dgm:presLayoutVars>
      </dgm:prSet>
      <dgm:spPr/>
      <dgm:t>
        <a:bodyPr/>
        <a:lstStyle/>
        <a:p>
          <a:endParaRPr lang="en-US"/>
        </a:p>
      </dgm:t>
    </dgm:pt>
    <dgm:pt modelId="{8CE1EEB0-73AD-4BD2-99D9-F190A78439B0}" type="pres">
      <dgm:prSet presAssocID="{5C75273C-4C9B-46F2-93EC-3F9CEA8A4648}" presName="desTx" presStyleLbl="alignAccFollowNode1" presStyleIdx="0" presStyleCnt="2" custScaleX="100028">
        <dgm:presLayoutVars>
          <dgm:bulletEnabled val="1"/>
        </dgm:presLayoutVars>
      </dgm:prSet>
      <dgm:spPr/>
      <dgm:t>
        <a:bodyPr/>
        <a:lstStyle/>
        <a:p>
          <a:endParaRPr lang="en-US"/>
        </a:p>
      </dgm:t>
    </dgm:pt>
    <dgm:pt modelId="{EB9465C5-41CA-4058-8B75-A8EFB1A7C214}" type="pres">
      <dgm:prSet presAssocID="{1F5AF207-D078-4F33-B4BA-B32060C8B84D}" presName="space" presStyleCnt="0"/>
      <dgm:spPr/>
    </dgm:pt>
    <dgm:pt modelId="{4124AF58-0B8D-43F7-BD23-97FF040AF8D1}" type="pres">
      <dgm:prSet presAssocID="{183647FE-6869-4390-894F-34F39B02C504}" presName="composite" presStyleCnt="0"/>
      <dgm:spPr/>
    </dgm:pt>
    <dgm:pt modelId="{1166CB4B-6730-4475-8778-33A5E858B26D}" type="pres">
      <dgm:prSet presAssocID="{183647FE-6869-4390-894F-34F39B02C504}" presName="parTx" presStyleLbl="alignNode1" presStyleIdx="1" presStyleCnt="2">
        <dgm:presLayoutVars>
          <dgm:chMax val="0"/>
          <dgm:chPref val="0"/>
          <dgm:bulletEnabled val="1"/>
        </dgm:presLayoutVars>
      </dgm:prSet>
      <dgm:spPr/>
      <dgm:t>
        <a:bodyPr/>
        <a:lstStyle/>
        <a:p>
          <a:endParaRPr lang="en-US"/>
        </a:p>
      </dgm:t>
    </dgm:pt>
    <dgm:pt modelId="{7DF63A53-77BF-49DE-A454-101C93FB632B}" type="pres">
      <dgm:prSet presAssocID="{183647FE-6869-4390-894F-34F39B02C504}" presName="desTx" presStyleLbl="alignAccFollowNode1" presStyleIdx="1" presStyleCnt="2">
        <dgm:presLayoutVars>
          <dgm:bulletEnabled val="1"/>
        </dgm:presLayoutVars>
      </dgm:prSet>
      <dgm:spPr/>
      <dgm:t>
        <a:bodyPr/>
        <a:lstStyle/>
        <a:p>
          <a:endParaRPr lang="en-US"/>
        </a:p>
      </dgm:t>
    </dgm:pt>
  </dgm:ptLst>
  <dgm:cxnLst>
    <dgm:cxn modelId="{D0D64957-8DBE-484E-B70B-71855ED6395A}" srcId="{183647FE-6869-4390-894F-34F39B02C504}" destId="{C1AA3854-03F2-40C4-A3C2-A4512B06D29A}" srcOrd="0" destOrd="0" parTransId="{09B9D48A-53B8-41AD-8D95-953185983055}" sibTransId="{B2E74A51-7561-49E6-B58C-36FB718E91C9}"/>
    <dgm:cxn modelId="{DF9C0E05-7CC8-4493-83B5-7FAA508EFB51}" srcId="{183647FE-6869-4390-894F-34F39B02C504}" destId="{96A33BC5-957E-42B2-9C1A-5ED76A95C88E}" srcOrd="1" destOrd="0" parTransId="{2B1E852A-6DAD-4851-A20C-511C91C2118F}" sibTransId="{C8A1A71B-5C60-4C09-9E21-C512EBD094F5}"/>
    <dgm:cxn modelId="{E8EF90E2-3DBF-48FC-95CF-656EAD8156D6}" srcId="{5C75273C-4C9B-46F2-93EC-3F9CEA8A4648}" destId="{F5ED7BB2-9EE2-44FE-8421-A86081E19673}" srcOrd="5" destOrd="0" parTransId="{98BBC15B-FBCA-445C-8124-0855403694DE}" sibTransId="{9F2652EA-5484-4DFE-80C4-28A0361C9215}"/>
    <dgm:cxn modelId="{12F0C9C0-C7D7-4002-8B96-83A70DF2BF69}" srcId="{5C75273C-4C9B-46F2-93EC-3F9CEA8A4648}" destId="{7C383A28-20EB-4B31-AD67-A6C14DC523A7}" srcOrd="4" destOrd="0" parTransId="{FAB0F2F1-1B06-4E46-AC56-41633FFAB47F}" sibTransId="{5A0D2CD9-98C9-4DF3-A430-56CB4D4822F1}"/>
    <dgm:cxn modelId="{6910A05B-D5B1-4258-981F-8E5B117334BC}" srcId="{183647FE-6869-4390-894F-34F39B02C504}" destId="{6CC13B29-06D7-42D4-9608-57B700272C8D}" srcOrd="3" destOrd="0" parTransId="{087A8017-3987-4B08-B000-B283E809A7A4}" sibTransId="{468CDA63-EC3B-4A14-8F67-97A6BAA926DE}"/>
    <dgm:cxn modelId="{87DEEF73-BCA8-4FD0-837A-5D5523F828EB}" type="presOf" srcId="{7CF012F5-31FD-45C0-BA5D-8B979EC0D340}" destId="{7DF63A53-77BF-49DE-A454-101C93FB632B}" srcOrd="0" destOrd="4" presId="urn:microsoft.com/office/officeart/2005/8/layout/hList1"/>
    <dgm:cxn modelId="{8CEDA86B-5CC9-4915-ABC5-6F1347ECB93F}" srcId="{5C75273C-4C9B-46F2-93EC-3F9CEA8A4648}" destId="{EEA3A58C-0BCC-4431-A570-2BEBC5153899}" srcOrd="3" destOrd="0" parTransId="{1B8EAABE-6754-4656-903D-C10A9DE8F645}" sibTransId="{ABAFC6F8-11E3-4613-B9F7-7DB3BBEF422E}"/>
    <dgm:cxn modelId="{931E4459-4334-4C61-8C50-46BD1A3FCEC2}" type="presOf" srcId="{D1D96870-A5D1-456B-B74D-42473C5B4A45}" destId="{8CE1EEB0-73AD-4BD2-99D9-F190A78439B0}" srcOrd="0" destOrd="1" presId="urn:microsoft.com/office/officeart/2005/8/layout/hList1"/>
    <dgm:cxn modelId="{48CE53BE-068A-4BB4-9CAF-0FACD9BBECDD}" type="presOf" srcId="{7C58D5C3-BC5A-4DB3-AE08-0A9175BF3F76}" destId="{8CE1EEB0-73AD-4BD2-99D9-F190A78439B0}" srcOrd="0" destOrd="2" presId="urn:microsoft.com/office/officeart/2005/8/layout/hList1"/>
    <dgm:cxn modelId="{135CEC2B-EA59-4165-9F34-32136E3C4120}" srcId="{183647FE-6869-4390-894F-34F39B02C504}" destId="{7CF012F5-31FD-45C0-BA5D-8B979EC0D340}" srcOrd="4" destOrd="0" parTransId="{89F77976-15FE-4003-BBA3-1025597B3C73}" sibTransId="{721C478B-C9F9-49F1-9CB7-9F8E99CFADA6}"/>
    <dgm:cxn modelId="{95076C24-27EF-4B0A-B159-2C93D00C89DB}" type="presOf" srcId="{F5ED7BB2-9EE2-44FE-8421-A86081E19673}" destId="{8CE1EEB0-73AD-4BD2-99D9-F190A78439B0}" srcOrd="0" destOrd="5" presId="urn:microsoft.com/office/officeart/2005/8/layout/hList1"/>
    <dgm:cxn modelId="{3D7F27DC-6FC4-4177-A25F-7116A5B7BE89}" type="presOf" srcId="{7C383A28-20EB-4B31-AD67-A6C14DC523A7}" destId="{8CE1EEB0-73AD-4BD2-99D9-F190A78439B0}" srcOrd="0" destOrd="4" presId="urn:microsoft.com/office/officeart/2005/8/layout/hList1"/>
    <dgm:cxn modelId="{A66489DB-63E7-4E15-A252-5CA6185D7258}" type="presOf" srcId="{6CC13B29-06D7-42D4-9608-57B700272C8D}" destId="{7DF63A53-77BF-49DE-A454-101C93FB632B}" srcOrd="0" destOrd="3" presId="urn:microsoft.com/office/officeart/2005/8/layout/hList1"/>
    <dgm:cxn modelId="{EB361C83-4D96-47CD-A529-E2A0A23A7E99}" type="presOf" srcId="{183647FE-6869-4390-894F-34F39B02C504}" destId="{1166CB4B-6730-4475-8778-33A5E858B26D}" srcOrd="0" destOrd="0" presId="urn:microsoft.com/office/officeart/2005/8/layout/hList1"/>
    <dgm:cxn modelId="{CCEC0E9D-494E-4E59-A928-823C3AA14AFB}" type="presOf" srcId="{EEA3A58C-0BCC-4431-A570-2BEBC5153899}" destId="{8CE1EEB0-73AD-4BD2-99D9-F190A78439B0}" srcOrd="0" destOrd="3" presId="urn:microsoft.com/office/officeart/2005/8/layout/hList1"/>
    <dgm:cxn modelId="{A0C98C1C-66E8-4FEB-BD8A-1D3A9305466C}" type="presOf" srcId="{C1AA3854-03F2-40C4-A3C2-A4512B06D29A}" destId="{7DF63A53-77BF-49DE-A454-101C93FB632B}" srcOrd="0" destOrd="0" presId="urn:microsoft.com/office/officeart/2005/8/layout/hList1"/>
    <dgm:cxn modelId="{46C71BD9-9246-41C2-ADCB-3F7C5ACE6477}" srcId="{183647FE-6869-4390-894F-34F39B02C504}" destId="{C35403BA-7E9C-4B34-9D1B-0D0E6564BA06}" srcOrd="2" destOrd="0" parTransId="{E0BBA313-6F3C-4461-9792-7C6BE6C9935C}" sibTransId="{8BF65035-8FD6-41F8-8B4E-0320A07D4640}"/>
    <dgm:cxn modelId="{09987854-E69B-402F-B778-A6F9654C60F0}" type="presOf" srcId="{C35403BA-7E9C-4B34-9D1B-0D0E6564BA06}" destId="{7DF63A53-77BF-49DE-A454-101C93FB632B}" srcOrd="0" destOrd="2" presId="urn:microsoft.com/office/officeart/2005/8/layout/hList1"/>
    <dgm:cxn modelId="{E4E2D98D-0923-4D27-B440-F7A97D32355F}" srcId="{5C75273C-4C9B-46F2-93EC-3F9CEA8A4648}" destId="{7C58D5C3-BC5A-4DB3-AE08-0A9175BF3F76}" srcOrd="2" destOrd="0" parTransId="{E0F3F86B-6859-44E6-BCDB-5D39F7F642D5}" sibTransId="{1F310603-B2BE-416E-8CC4-33D0F1823F48}"/>
    <dgm:cxn modelId="{9551305B-EBA8-4BF7-8597-BE8C20A5A42C}" type="presOf" srcId="{F3AFFF3A-598D-4E04-B6C3-114DA14F1B0E}" destId="{6C886721-F375-4CFE-9382-0CDF0A7AC31C}" srcOrd="0" destOrd="0" presId="urn:microsoft.com/office/officeart/2005/8/layout/hList1"/>
    <dgm:cxn modelId="{E116660E-C7CC-4779-9863-B966DC4AFCBA}" srcId="{F3AFFF3A-598D-4E04-B6C3-114DA14F1B0E}" destId="{183647FE-6869-4390-894F-34F39B02C504}" srcOrd="1" destOrd="0" parTransId="{DFDF686A-3F67-4865-85C0-A83F336EAE3C}" sibTransId="{F6AE0363-B035-45CF-BC66-8358F13B35B6}"/>
    <dgm:cxn modelId="{0F51B83D-7342-4D68-AED2-22A0265C7531}" type="presOf" srcId="{5C75273C-4C9B-46F2-93EC-3F9CEA8A4648}" destId="{BD546C61-A61E-4181-B3AA-5DDC33ECAE3B}" srcOrd="0" destOrd="0" presId="urn:microsoft.com/office/officeart/2005/8/layout/hList1"/>
    <dgm:cxn modelId="{FD115F8D-1D01-4FDD-9070-19524A854C77}" type="presOf" srcId="{96A33BC5-957E-42B2-9C1A-5ED76A95C88E}" destId="{7DF63A53-77BF-49DE-A454-101C93FB632B}" srcOrd="0" destOrd="1" presId="urn:microsoft.com/office/officeart/2005/8/layout/hList1"/>
    <dgm:cxn modelId="{AE627374-8972-4C26-A795-81C4553A556C}" type="presOf" srcId="{78F0D40C-D84E-4A1F-AB6A-481519875E85}" destId="{8CE1EEB0-73AD-4BD2-99D9-F190A78439B0}" srcOrd="0" destOrd="0" presId="urn:microsoft.com/office/officeart/2005/8/layout/hList1"/>
    <dgm:cxn modelId="{749D4B62-D656-4F98-A57C-0F04DE16FDCD}" srcId="{5C75273C-4C9B-46F2-93EC-3F9CEA8A4648}" destId="{D1D96870-A5D1-456B-B74D-42473C5B4A45}" srcOrd="1" destOrd="0" parTransId="{BC3B6A0D-945F-4096-9CC9-6F7DBF25DDC1}" sibTransId="{D06ABFFF-DD53-49C1-80CC-AF08134374B6}"/>
    <dgm:cxn modelId="{D5AB2997-C165-47E9-AEF9-57AE4704DBB0}" srcId="{F3AFFF3A-598D-4E04-B6C3-114DA14F1B0E}" destId="{5C75273C-4C9B-46F2-93EC-3F9CEA8A4648}" srcOrd="0" destOrd="0" parTransId="{4F2D64FC-F66E-4C6F-B765-4AE8D62FF0CF}" sibTransId="{1F5AF207-D078-4F33-B4BA-B32060C8B84D}"/>
    <dgm:cxn modelId="{3D6E41F4-C3E2-4818-BA76-18EB9CAA230B}" srcId="{5C75273C-4C9B-46F2-93EC-3F9CEA8A4648}" destId="{78F0D40C-D84E-4A1F-AB6A-481519875E85}" srcOrd="0" destOrd="0" parTransId="{75613F0E-D01A-4AA8-83F1-1C8C34A49999}" sibTransId="{5D1AB920-1BBB-4821-8168-21CBED66AA6D}"/>
    <dgm:cxn modelId="{4203F803-82D4-4C55-9689-0DCEC6E62C43}" type="presParOf" srcId="{6C886721-F375-4CFE-9382-0CDF0A7AC31C}" destId="{365F5144-7D49-4BB1-85D1-97CA4CA268E0}" srcOrd="0" destOrd="0" presId="urn:microsoft.com/office/officeart/2005/8/layout/hList1"/>
    <dgm:cxn modelId="{C86E266B-3067-4BB5-B21A-66474B5011C2}" type="presParOf" srcId="{365F5144-7D49-4BB1-85D1-97CA4CA268E0}" destId="{BD546C61-A61E-4181-B3AA-5DDC33ECAE3B}" srcOrd="0" destOrd="0" presId="urn:microsoft.com/office/officeart/2005/8/layout/hList1"/>
    <dgm:cxn modelId="{562353AF-E6EB-4FB0-AD23-7DB3823DBD74}" type="presParOf" srcId="{365F5144-7D49-4BB1-85D1-97CA4CA268E0}" destId="{8CE1EEB0-73AD-4BD2-99D9-F190A78439B0}" srcOrd="1" destOrd="0" presId="urn:microsoft.com/office/officeart/2005/8/layout/hList1"/>
    <dgm:cxn modelId="{245D6AA8-7E16-4726-8271-8D10074184AD}" type="presParOf" srcId="{6C886721-F375-4CFE-9382-0CDF0A7AC31C}" destId="{EB9465C5-41CA-4058-8B75-A8EFB1A7C214}" srcOrd="1" destOrd="0" presId="urn:microsoft.com/office/officeart/2005/8/layout/hList1"/>
    <dgm:cxn modelId="{A5BF60FB-80F8-4DB5-B104-32C9DE20F849}" type="presParOf" srcId="{6C886721-F375-4CFE-9382-0CDF0A7AC31C}" destId="{4124AF58-0B8D-43F7-BD23-97FF040AF8D1}" srcOrd="2" destOrd="0" presId="urn:microsoft.com/office/officeart/2005/8/layout/hList1"/>
    <dgm:cxn modelId="{D6A2BD60-288C-4BA3-976D-6A2B035AC517}" type="presParOf" srcId="{4124AF58-0B8D-43F7-BD23-97FF040AF8D1}" destId="{1166CB4B-6730-4475-8778-33A5E858B26D}" srcOrd="0" destOrd="0" presId="urn:microsoft.com/office/officeart/2005/8/layout/hList1"/>
    <dgm:cxn modelId="{B043E37B-8581-4B11-A7B0-000BE7901EB9}" type="presParOf" srcId="{4124AF58-0B8D-43F7-BD23-97FF040AF8D1}" destId="{7DF63A53-77BF-49DE-A454-101C93FB632B}"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E40780D-915D-49C5-B27E-2945654DB682}" type="doc">
      <dgm:prSet loTypeId="urn:microsoft.com/office/officeart/2005/8/layout/process2" loCatId="process" qsTypeId="urn:microsoft.com/office/officeart/2005/8/quickstyle/simple1" qsCatId="simple" csTypeId="urn:microsoft.com/office/officeart/2005/8/colors/accent1_2" csCatId="accent1" phldr="1"/>
      <dgm:spPr/>
    </dgm:pt>
    <dgm:pt modelId="{41E082BF-667B-4F93-B0BF-15AB1397983C}">
      <dgm:prSet phldrT="[Text]"/>
      <dgm:spPr/>
      <dgm:t>
        <a:bodyPr/>
        <a:lstStyle/>
        <a:p>
          <a:r>
            <a:rPr lang="en-US" dirty="0" smtClean="0"/>
            <a:t>First Shuttle launched into Orbit (12.04.1981)</a:t>
          </a:r>
          <a:endParaRPr lang="en-US" dirty="0"/>
        </a:p>
      </dgm:t>
    </dgm:pt>
    <dgm:pt modelId="{F2726984-A6D3-48A0-9776-AF367FDD8764}" type="parTrans" cxnId="{2A81F2B1-F852-4993-8A19-97233AF18FBE}">
      <dgm:prSet/>
      <dgm:spPr/>
      <dgm:t>
        <a:bodyPr/>
        <a:lstStyle/>
        <a:p>
          <a:endParaRPr lang="en-US"/>
        </a:p>
      </dgm:t>
    </dgm:pt>
    <dgm:pt modelId="{AE033524-B477-4B47-95F8-49150F017E0F}" type="sibTrans" cxnId="{2A81F2B1-F852-4993-8A19-97233AF18FBE}">
      <dgm:prSet/>
      <dgm:spPr/>
      <dgm:t>
        <a:bodyPr/>
        <a:lstStyle/>
        <a:p>
          <a:endParaRPr lang="en-US"/>
        </a:p>
      </dgm:t>
    </dgm:pt>
    <dgm:pt modelId="{0A06C73C-F51C-45BA-B878-B023BA2D218C}">
      <dgm:prSet phldrT="[Text]"/>
      <dgm:spPr/>
      <dgm:t>
        <a:bodyPr/>
        <a:lstStyle/>
        <a:p>
          <a:r>
            <a:rPr lang="en-US" dirty="0" smtClean="0"/>
            <a:t>27 successful missions prior to 2003</a:t>
          </a:r>
          <a:endParaRPr lang="en-US" dirty="0"/>
        </a:p>
      </dgm:t>
    </dgm:pt>
    <dgm:pt modelId="{3321F4A6-5D6F-4A3D-A699-7D750E95364F}" type="parTrans" cxnId="{BCA82E99-F018-4052-9972-66FE973DBA0E}">
      <dgm:prSet/>
      <dgm:spPr/>
      <dgm:t>
        <a:bodyPr/>
        <a:lstStyle/>
        <a:p>
          <a:endParaRPr lang="en-US"/>
        </a:p>
      </dgm:t>
    </dgm:pt>
    <dgm:pt modelId="{64AE787E-B9AC-46A9-8B25-ABDD797C7C41}" type="sibTrans" cxnId="{BCA82E99-F018-4052-9972-66FE973DBA0E}">
      <dgm:prSet/>
      <dgm:spPr/>
      <dgm:t>
        <a:bodyPr/>
        <a:lstStyle/>
        <a:p>
          <a:endParaRPr lang="en-US"/>
        </a:p>
      </dgm:t>
    </dgm:pt>
    <dgm:pt modelId="{DB932300-85E1-439B-8981-02FF2CF93359}">
      <dgm:prSet phldrT="[Text]"/>
      <dgm:spPr/>
      <dgm:t>
        <a:bodyPr/>
        <a:lstStyle/>
        <a:p>
          <a:r>
            <a:rPr lang="en-US" dirty="0" smtClean="0"/>
            <a:t>Only Shuttle Orbiter not designed to dock with ISS</a:t>
          </a:r>
          <a:endParaRPr lang="en-US" dirty="0"/>
        </a:p>
      </dgm:t>
    </dgm:pt>
    <dgm:pt modelId="{DFB8F3BC-11F5-43DD-979F-1166A8ADDFA0}" type="parTrans" cxnId="{710C9B26-E17B-4B31-ABD4-3301EA01A7B9}">
      <dgm:prSet/>
      <dgm:spPr/>
      <dgm:t>
        <a:bodyPr/>
        <a:lstStyle/>
        <a:p>
          <a:endParaRPr lang="en-US"/>
        </a:p>
      </dgm:t>
    </dgm:pt>
    <dgm:pt modelId="{C6306CC8-BA58-45D7-A8B4-C2DD66BC1A30}" type="sibTrans" cxnId="{710C9B26-E17B-4B31-ABD4-3301EA01A7B9}">
      <dgm:prSet/>
      <dgm:spPr/>
      <dgm:t>
        <a:bodyPr/>
        <a:lstStyle/>
        <a:p>
          <a:endParaRPr lang="en-US"/>
        </a:p>
      </dgm:t>
    </dgm:pt>
    <dgm:pt modelId="{11A45BFB-5A96-44B4-8664-C78A2D141900}" type="pres">
      <dgm:prSet presAssocID="{FE40780D-915D-49C5-B27E-2945654DB682}" presName="linearFlow" presStyleCnt="0">
        <dgm:presLayoutVars>
          <dgm:resizeHandles val="exact"/>
        </dgm:presLayoutVars>
      </dgm:prSet>
      <dgm:spPr/>
    </dgm:pt>
    <dgm:pt modelId="{3B4C9685-EADF-486C-A21C-04FDC4E9A2F7}" type="pres">
      <dgm:prSet presAssocID="{41E082BF-667B-4F93-B0BF-15AB1397983C}" presName="node" presStyleLbl="node1" presStyleIdx="0" presStyleCnt="3">
        <dgm:presLayoutVars>
          <dgm:bulletEnabled val="1"/>
        </dgm:presLayoutVars>
      </dgm:prSet>
      <dgm:spPr/>
      <dgm:t>
        <a:bodyPr/>
        <a:lstStyle/>
        <a:p>
          <a:endParaRPr lang="en-US"/>
        </a:p>
      </dgm:t>
    </dgm:pt>
    <dgm:pt modelId="{65AA9483-F966-4654-8DFB-818556533CAE}" type="pres">
      <dgm:prSet presAssocID="{AE033524-B477-4B47-95F8-49150F017E0F}" presName="sibTrans" presStyleLbl="sibTrans2D1" presStyleIdx="0" presStyleCnt="2"/>
      <dgm:spPr/>
      <dgm:t>
        <a:bodyPr/>
        <a:lstStyle/>
        <a:p>
          <a:endParaRPr lang="en-US"/>
        </a:p>
      </dgm:t>
    </dgm:pt>
    <dgm:pt modelId="{A2A29685-4633-46CC-B0A7-9EF1640135D9}" type="pres">
      <dgm:prSet presAssocID="{AE033524-B477-4B47-95F8-49150F017E0F}" presName="connectorText" presStyleLbl="sibTrans2D1" presStyleIdx="0" presStyleCnt="2"/>
      <dgm:spPr/>
      <dgm:t>
        <a:bodyPr/>
        <a:lstStyle/>
        <a:p>
          <a:endParaRPr lang="en-US"/>
        </a:p>
      </dgm:t>
    </dgm:pt>
    <dgm:pt modelId="{FECCB575-677F-4D32-BB1B-5E88CC756770}" type="pres">
      <dgm:prSet presAssocID="{0A06C73C-F51C-45BA-B878-B023BA2D218C}" presName="node" presStyleLbl="node1" presStyleIdx="1" presStyleCnt="3">
        <dgm:presLayoutVars>
          <dgm:bulletEnabled val="1"/>
        </dgm:presLayoutVars>
      </dgm:prSet>
      <dgm:spPr/>
      <dgm:t>
        <a:bodyPr/>
        <a:lstStyle/>
        <a:p>
          <a:endParaRPr lang="en-US"/>
        </a:p>
      </dgm:t>
    </dgm:pt>
    <dgm:pt modelId="{19545490-6618-430F-811F-D3E01EA97542}" type="pres">
      <dgm:prSet presAssocID="{64AE787E-B9AC-46A9-8B25-ABDD797C7C41}" presName="sibTrans" presStyleLbl="sibTrans2D1" presStyleIdx="1" presStyleCnt="2"/>
      <dgm:spPr/>
      <dgm:t>
        <a:bodyPr/>
        <a:lstStyle/>
        <a:p>
          <a:endParaRPr lang="en-US"/>
        </a:p>
      </dgm:t>
    </dgm:pt>
    <dgm:pt modelId="{F73A2E8A-6C9A-48BA-9A7A-4677BF061275}" type="pres">
      <dgm:prSet presAssocID="{64AE787E-B9AC-46A9-8B25-ABDD797C7C41}" presName="connectorText" presStyleLbl="sibTrans2D1" presStyleIdx="1" presStyleCnt="2"/>
      <dgm:spPr/>
      <dgm:t>
        <a:bodyPr/>
        <a:lstStyle/>
        <a:p>
          <a:endParaRPr lang="en-US"/>
        </a:p>
      </dgm:t>
    </dgm:pt>
    <dgm:pt modelId="{30593F75-8AFF-4ACF-A943-A39D8D65B496}" type="pres">
      <dgm:prSet presAssocID="{DB932300-85E1-439B-8981-02FF2CF93359}" presName="node" presStyleLbl="node1" presStyleIdx="2" presStyleCnt="3">
        <dgm:presLayoutVars>
          <dgm:bulletEnabled val="1"/>
        </dgm:presLayoutVars>
      </dgm:prSet>
      <dgm:spPr/>
      <dgm:t>
        <a:bodyPr/>
        <a:lstStyle/>
        <a:p>
          <a:endParaRPr lang="en-US"/>
        </a:p>
      </dgm:t>
    </dgm:pt>
  </dgm:ptLst>
  <dgm:cxnLst>
    <dgm:cxn modelId="{2A81F2B1-F852-4993-8A19-97233AF18FBE}" srcId="{FE40780D-915D-49C5-B27E-2945654DB682}" destId="{41E082BF-667B-4F93-B0BF-15AB1397983C}" srcOrd="0" destOrd="0" parTransId="{F2726984-A6D3-48A0-9776-AF367FDD8764}" sibTransId="{AE033524-B477-4B47-95F8-49150F017E0F}"/>
    <dgm:cxn modelId="{BCA82E99-F018-4052-9972-66FE973DBA0E}" srcId="{FE40780D-915D-49C5-B27E-2945654DB682}" destId="{0A06C73C-F51C-45BA-B878-B023BA2D218C}" srcOrd="1" destOrd="0" parTransId="{3321F4A6-5D6F-4A3D-A699-7D750E95364F}" sibTransId="{64AE787E-B9AC-46A9-8B25-ABDD797C7C41}"/>
    <dgm:cxn modelId="{AA692BCD-446A-4357-99E7-7338E8069116}" type="presOf" srcId="{FE40780D-915D-49C5-B27E-2945654DB682}" destId="{11A45BFB-5A96-44B4-8664-C78A2D141900}" srcOrd="0" destOrd="0" presId="urn:microsoft.com/office/officeart/2005/8/layout/process2"/>
    <dgm:cxn modelId="{710C9B26-E17B-4B31-ABD4-3301EA01A7B9}" srcId="{FE40780D-915D-49C5-B27E-2945654DB682}" destId="{DB932300-85E1-439B-8981-02FF2CF93359}" srcOrd="2" destOrd="0" parTransId="{DFB8F3BC-11F5-43DD-979F-1166A8ADDFA0}" sibTransId="{C6306CC8-BA58-45D7-A8B4-C2DD66BC1A30}"/>
    <dgm:cxn modelId="{6816F148-DBBA-436C-ACF4-241DE2FC2D39}" type="presOf" srcId="{41E082BF-667B-4F93-B0BF-15AB1397983C}" destId="{3B4C9685-EADF-486C-A21C-04FDC4E9A2F7}" srcOrd="0" destOrd="0" presId="urn:microsoft.com/office/officeart/2005/8/layout/process2"/>
    <dgm:cxn modelId="{9CC8EDBE-D7E1-489F-A692-DB68CDABDFCE}" type="presOf" srcId="{0A06C73C-F51C-45BA-B878-B023BA2D218C}" destId="{FECCB575-677F-4D32-BB1B-5E88CC756770}" srcOrd="0" destOrd="0" presId="urn:microsoft.com/office/officeart/2005/8/layout/process2"/>
    <dgm:cxn modelId="{19A0F164-A200-4D2B-B2ED-648BBE168AF7}" type="presOf" srcId="{AE033524-B477-4B47-95F8-49150F017E0F}" destId="{65AA9483-F966-4654-8DFB-818556533CAE}" srcOrd="0" destOrd="0" presId="urn:microsoft.com/office/officeart/2005/8/layout/process2"/>
    <dgm:cxn modelId="{BB6A3627-47BF-46E4-9F0A-9C5036017956}" type="presOf" srcId="{AE033524-B477-4B47-95F8-49150F017E0F}" destId="{A2A29685-4633-46CC-B0A7-9EF1640135D9}" srcOrd="1" destOrd="0" presId="urn:microsoft.com/office/officeart/2005/8/layout/process2"/>
    <dgm:cxn modelId="{A86ABB55-78FB-45D2-80FE-23851C881759}" type="presOf" srcId="{64AE787E-B9AC-46A9-8B25-ABDD797C7C41}" destId="{F73A2E8A-6C9A-48BA-9A7A-4677BF061275}" srcOrd="1" destOrd="0" presId="urn:microsoft.com/office/officeart/2005/8/layout/process2"/>
    <dgm:cxn modelId="{FD604112-2E3C-439E-866D-87191B0FCC60}" type="presOf" srcId="{64AE787E-B9AC-46A9-8B25-ABDD797C7C41}" destId="{19545490-6618-430F-811F-D3E01EA97542}" srcOrd="0" destOrd="0" presId="urn:microsoft.com/office/officeart/2005/8/layout/process2"/>
    <dgm:cxn modelId="{E3BFC404-4BCE-46B6-81E1-9A9CA6CE10F6}" type="presOf" srcId="{DB932300-85E1-439B-8981-02FF2CF93359}" destId="{30593F75-8AFF-4ACF-A943-A39D8D65B496}" srcOrd="0" destOrd="0" presId="urn:microsoft.com/office/officeart/2005/8/layout/process2"/>
    <dgm:cxn modelId="{6484112C-F137-456A-9743-97D45B58E815}" type="presParOf" srcId="{11A45BFB-5A96-44B4-8664-C78A2D141900}" destId="{3B4C9685-EADF-486C-A21C-04FDC4E9A2F7}" srcOrd="0" destOrd="0" presId="urn:microsoft.com/office/officeart/2005/8/layout/process2"/>
    <dgm:cxn modelId="{27E7A6CF-CB8C-4D7F-9098-EE7540D1CC77}" type="presParOf" srcId="{11A45BFB-5A96-44B4-8664-C78A2D141900}" destId="{65AA9483-F966-4654-8DFB-818556533CAE}" srcOrd="1" destOrd="0" presId="urn:microsoft.com/office/officeart/2005/8/layout/process2"/>
    <dgm:cxn modelId="{21D12B56-4410-424B-BC5F-0DD3D6487181}" type="presParOf" srcId="{65AA9483-F966-4654-8DFB-818556533CAE}" destId="{A2A29685-4633-46CC-B0A7-9EF1640135D9}" srcOrd="0" destOrd="0" presId="urn:microsoft.com/office/officeart/2005/8/layout/process2"/>
    <dgm:cxn modelId="{3654CD61-A246-493D-A77C-73329FCB6CE7}" type="presParOf" srcId="{11A45BFB-5A96-44B4-8664-C78A2D141900}" destId="{FECCB575-677F-4D32-BB1B-5E88CC756770}" srcOrd="2" destOrd="0" presId="urn:microsoft.com/office/officeart/2005/8/layout/process2"/>
    <dgm:cxn modelId="{8AD62992-A848-4E9F-BEAE-386FBA05C25A}" type="presParOf" srcId="{11A45BFB-5A96-44B4-8664-C78A2D141900}" destId="{19545490-6618-430F-811F-D3E01EA97542}" srcOrd="3" destOrd="0" presId="urn:microsoft.com/office/officeart/2005/8/layout/process2"/>
    <dgm:cxn modelId="{EAC170BC-5F7D-4A78-9E62-76F857C49904}" type="presParOf" srcId="{19545490-6618-430F-811F-D3E01EA97542}" destId="{F73A2E8A-6C9A-48BA-9A7A-4677BF061275}" srcOrd="0" destOrd="0" presId="urn:microsoft.com/office/officeart/2005/8/layout/process2"/>
    <dgm:cxn modelId="{6B7D91B1-E723-4783-8269-A659B251DD49}" type="presParOf" srcId="{11A45BFB-5A96-44B4-8664-C78A2D141900}" destId="{30593F75-8AFF-4ACF-A943-A39D8D65B496}" srcOrd="4"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2F2FE6E-3C69-4AFD-8075-9E94F7638342}" type="doc">
      <dgm:prSet loTypeId="urn:microsoft.com/office/officeart/2005/8/layout/process2" loCatId="process" qsTypeId="urn:microsoft.com/office/officeart/2005/8/quickstyle/simple1" qsCatId="simple" csTypeId="urn:microsoft.com/office/officeart/2005/8/colors/colorful5" csCatId="colorful" phldr="1"/>
      <dgm:spPr/>
    </dgm:pt>
    <dgm:pt modelId="{FF29D31F-B9E4-471D-A688-0F05B1D9B613}">
      <dgm:prSet phldrT="[Text]"/>
      <dgm:spPr/>
      <dgm:t>
        <a:bodyPr/>
        <a:lstStyle/>
        <a:p>
          <a:r>
            <a:rPr lang="en-US" dirty="0" smtClean="0"/>
            <a:t>Foam Strike 83 seconds after launch</a:t>
          </a:r>
          <a:endParaRPr lang="en-US" dirty="0"/>
        </a:p>
      </dgm:t>
    </dgm:pt>
    <dgm:pt modelId="{CE0ACA9E-B4B3-4C6A-990C-B254E295142D}" type="parTrans" cxnId="{F566AA7E-2326-4DCB-A9F5-2714FE0DB3AE}">
      <dgm:prSet/>
      <dgm:spPr/>
      <dgm:t>
        <a:bodyPr/>
        <a:lstStyle/>
        <a:p>
          <a:endParaRPr lang="en-US"/>
        </a:p>
      </dgm:t>
    </dgm:pt>
    <dgm:pt modelId="{DC54F33A-EDB4-4789-A057-D273D5CE8910}" type="sibTrans" cxnId="{F566AA7E-2326-4DCB-A9F5-2714FE0DB3AE}">
      <dgm:prSet/>
      <dgm:spPr/>
      <dgm:t>
        <a:bodyPr/>
        <a:lstStyle/>
        <a:p>
          <a:endParaRPr lang="en-US"/>
        </a:p>
      </dgm:t>
    </dgm:pt>
    <dgm:pt modelId="{E668CF50-115F-447C-8309-587746F5C870}">
      <dgm:prSet phldrT="[Text]"/>
      <dgm:spPr/>
      <dgm:t>
        <a:bodyPr/>
        <a:lstStyle/>
        <a:p>
          <a:r>
            <a:rPr lang="en-US" dirty="0" smtClean="0"/>
            <a:t>Flawed investigation into severity of foam impact</a:t>
          </a:r>
          <a:endParaRPr lang="en-US" dirty="0"/>
        </a:p>
      </dgm:t>
    </dgm:pt>
    <dgm:pt modelId="{95F94B56-E8C9-4570-A755-269FBF6A16D2}" type="parTrans" cxnId="{9F2ACA0C-7FDB-4BEF-9D85-B9F93BAF1E09}">
      <dgm:prSet/>
      <dgm:spPr/>
      <dgm:t>
        <a:bodyPr/>
        <a:lstStyle/>
        <a:p>
          <a:endParaRPr lang="en-US"/>
        </a:p>
      </dgm:t>
    </dgm:pt>
    <dgm:pt modelId="{168CC605-A5B0-459F-85F8-AA6F1017F0BC}" type="sibTrans" cxnId="{9F2ACA0C-7FDB-4BEF-9D85-B9F93BAF1E09}">
      <dgm:prSet/>
      <dgm:spPr/>
      <dgm:t>
        <a:bodyPr/>
        <a:lstStyle/>
        <a:p>
          <a:endParaRPr lang="en-US"/>
        </a:p>
      </dgm:t>
    </dgm:pt>
    <dgm:pt modelId="{5DE5B743-EFAD-4C4D-8168-9A2712C1F516}">
      <dgm:prSet phldrT="[Text]"/>
      <dgm:spPr/>
      <dgm:t>
        <a:bodyPr/>
        <a:lstStyle/>
        <a:p>
          <a:r>
            <a:rPr lang="en-US" dirty="0" smtClean="0"/>
            <a:t>Shuttle Breaks up upon re-entry into atmosphere</a:t>
          </a:r>
          <a:endParaRPr lang="en-US" dirty="0"/>
        </a:p>
      </dgm:t>
    </dgm:pt>
    <dgm:pt modelId="{9E90E8B1-416C-47A4-91D5-59652FCF73F1}" type="parTrans" cxnId="{7CFF4022-6D2B-4589-954B-B91A752B7C8F}">
      <dgm:prSet/>
      <dgm:spPr/>
      <dgm:t>
        <a:bodyPr/>
        <a:lstStyle/>
        <a:p>
          <a:endParaRPr lang="en-US"/>
        </a:p>
      </dgm:t>
    </dgm:pt>
    <dgm:pt modelId="{784F6D36-37D4-43C5-99C2-A64F2C615A0F}" type="sibTrans" cxnId="{7CFF4022-6D2B-4589-954B-B91A752B7C8F}">
      <dgm:prSet/>
      <dgm:spPr/>
      <dgm:t>
        <a:bodyPr/>
        <a:lstStyle/>
        <a:p>
          <a:endParaRPr lang="en-US"/>
        </a:p>
      </dgm:t>
    </dgm:pt>
    <dgm:pt modelId="{C0128906-509C-437A-BA6D-91D6333412DA}" type="pres">
      <dgm:prSet presAssocID="{F2F2FE6E-3C69-4AFD-8075-9E94F7638342}" presName="linearFlow" presStyleCnt="0">
        <dgm:presLayoutVars>
          <dgm:resizeHandles val="exact"/>
        </dgm:presLayoutVars>
      </dgm:prSet>
      <dgm:spPr/>
    </dgm:pt>
    <dgm:pt modelId="{68A19C9B-04E0-4874-A7BA-C6A598D30CA2}" type="pres">
      <dgm:prSet presAssocID="{FF29D31F-B9E4-471D-A688-0F05B1D9B613}" presName="node" presStyleLbl="node1" presStyleIdx="0" presStyleCnt="3" custScaleX="189540" custScaleY="106536">
        <dgm:presLayoutVars>
          <dgm:bulletEnabled val="1"/>
        </dgm:presLayoutVars>
      </dgm:prSet>
      <dgm:spPr/>
      <dgm:t>
        <a:bodyPr/>
        <a:lstStyle/>
        <a:p>
          <a:endParaRPr lang="en-US"/>
        </a:p>
      </dgm:t>
    </dgm:pt>
    <dgm:pt modelId="{61C7D88A-A9EE-43F6-B2CF-7EA1AB95F869}" type="pres">
      <dgm:prSet presAssocID="{DC54F33A-EDB4-4789-A057-D273D5CE8910}" presName="sibTrans" presStyleLbl="sibTrans2D1" presStyleIdx="0" presStyleCnt="2"/>
      <dgm:spPr/>
      <dgm:t>
        <a:bodyPr/>
        <a:lstStyle/>
        <a:p>
          <a:endParaRPr lang="en-US"/>
        </a:p>
      </dgm:t>
    </dgm:pt>
    <dgm:pt modelId="{E5FE7107-0F09-4FB7-B23D-B59DED2010B4}" type="pres">
      <dgm:prSet presAssocID="{DC54F33A-EDB4-4789-A057-D273D5CE8910}" presName="connectorText" presStyleLbl="sibTrans2D1" presStyleIdx="0" presStyleCnt="2"/>
      <dgm:spPr/>
      <dgm:t>
        <a:bodyPr/>
        <a:lstStyle/>
        <a:p>
          <a:endParaRPr lang="en-US"/>
        </a:p>
      </dgm:t>
    </dgm:pt>
    <dgm:pt modelId="{66B47A93-EE9B-49E4-8D14-36DDDF4285CD}" type="pres">
      <dgm:prSet presAssocID="{E668CF50-115F-447C-8309-587746F5C870}" presName="node" presStyleLbl="node1" presStyleIdx="1" presStyleCnt="3" custScaleX="189540">
        <dgm:presLayoutVars>
          <dgm:bulletEnabled val="1"/>
        </dgm:presLayoutVars>
      </dgm:prSet>
      <dgm:spPr/>
      <dgm:t>
        <a:bodyPr/>
        <a:lstStyle/>
        <a:p>
          <a:endParaRPr lang="en-US"/>
        </a:p>
      </dgm:t>
    </dgm:pt>
    <dgm:pt modelId="{C1C945DC-B2F1-44E4-BCE7-E66EDEAD5592}" type="pres">
      <dgm:prSet presAssocID="{168CC605-A5B0-459F-85F8-AA6F1017F0BC}" presName="sibTrans" presStyleLbl="sibTrans2D1" presStyleIdx="1" presStyleCnt="2"/>
      <dgm:spPr/>
      <dgm:t>
        <a:bodyPr/>
        <a:lstStyle/>
        <a:p>
          <a:endParaRPr lang="en-US"/>
        </a:p>
      </dgm:t>
    </dgm:pt>
    <dgm:pt modelId="{71A8D9BE-1A1F-484E-833F-47984B6FB786}" type="pres">
      <dgm:prSet presAssocID="{168CC605-A5B0-459F-85F8-AA6F1017F0BC}" presName="connectorText" presStyleLbl="sibTrans2D1" presStyleIdx="1" presStyleCnt="2"/>
      <dgm:spPr/>
      <dgm:t>
        <a:bodyPr/>
        <a:lstStyle/>
        <a:p>
          <a:endParaRPr lang="en-US"/>
        </a:p>
      </dgm:t>
    </dgm:pt>
    <dgm:pt modelId="{23FD82DE-2CEA-4D91-94DD-1D165BB01075}" type="pres">
      <dgm:prSet presAssocID="{5DE5B743-EFAD-4C4D-8168-9A2712C1F516}" presName="node" presStyleLbl="node1" presStyleIdx="2" presStyleCnt="3" custScaleX="189540" custScaleY="100002">
        <dgm:presLayoutVars>
          <dgm:bulletEnabled val="1"/>
        </dgm:presLayoutVars>
      </dgm:prSet>
      <dgm:spPr/>
      <dgm:t>
        <a:bodyPr/>
        <a:lstStyle/>
        <a:p>
          <a:endParaRPr lang="en-US"/>
        </a:p>
      </dgm:t>
    </dgm:pt>
  </dgm:ptLst>
  <dgm:cxnLst>
    <dgm:cxn modelId="{7CFF4022-6D2B-4589-954B-B91A752B7C8F}" srcId="{F2F2FE6E-3C69-4AFD-8075-9E94F7638342}" destId="{5DE5B743-EFAD-4C4D-8168-9A2712C1F516}" srcOrd="2" destOrd="0" parTransId="{9E90E8B1-416C-47A4-91D5-59652FCF73F1}" sibTransId="{784F6D36-37D4-43C5-99C2-A64F2C615A0F}"/>
    <dgm:cxn modelId="{F566AA7E-2326-4DCB-A9F5-2714FE0DB3AE}" srcId="{F2F2FE6E-3C69-4AFD-8075-9E94F7638342}" destId="{FF29D31F-B9E4-471D-A688-0F05B1D9B613}" srcOrd="0" destOrd="0" parTransId="{CE0ACA9E-B4B3-4C6A-990C-B254E295142D}" sibTransId="{DC54F33A-EDB4-4789-A057-D273D5CE8910}"/>
    <dgm:cxn modelId="{493CF491-21DC-4907-AA71-F92AAB7D1C5E}" type="presOf" srcId="{DC54F33A-EDB4-4789-A057-D273D5CE8910}" destId="{E5FE7107-0F09-4FB7-B23D-B59DED2010B4}" srcOrd="1" destOrd="0" presId="urn:microsoft.com/office/officeart/2005/8/layout/process2"/>
    <dgm:cxn modelId="{692BEC0E-4B00-440D-A37A-1A7E8FEBCD45}" type="presOf" srcId="{5DE5B743-EFAD-4C4D-8168-9A2712C1F516}" destId="{23FD82DE-2CEA-4D91-94DD-1D165BB01075}" srcOrd="0" destOrd="0" presId="urn:microsoft.com/office/officeart/2005/8/layout/process2"/>
    <dgm:cxn modelId="{779E99EB-F351-47FC-99E3-26315CDC1ABF}" type="presOf" srcId="{168CC605-A5B0-459F-85F8-AA6F1017F0BC}" destId="{C1C945DC-B2F1-44E4-BCE7-E66EDEAD5592}" srcOrd="0" destOrd="0" presId="urn:microsoft.com/office/officeart/2005/8/layout/process2"/>
    <dgm:cxn modelId="{249D08CE-ADB5-4E64-9349-BFF5AF7B245A}" type="presOf" srcId="{E668CF50-115F-447C-8309-587746F5C870}" destId="{66B47A93-EE9B-49E4-8D14-36DDDF4285CD}" srcOrd="0" destOrd="0" presId="urn:microsoft.com/office/officeart/2005/8/layout/process2"/>
    <dgm:cxn modelId="{C86F1095-8080-4BD2-97BB-DF7965408118}" type="presOf" srcId="{168CC605-A5B0-459F-85F8-AA6F1017F0BC}" destId="{71A8D9BE-1A1F-484E-833F-47984B6FB786}" srcOrd="1" destOrd="0" presId="urn:microsoft.com/office/officeart/2005/8/layout/process2"/>
    <dgm:cxn modelId="{0CB92B58-ED2F-490F-BAA9-558043FA532B}" type="presOf" srcId="{FF29D31F-B9E4-471D-A688-0F05B1D9B613}" destId="{68A19C9B-04E0-4874-A7BA-C6A598D30CA2}" srcOrd="0" destOrd="0" presId="urn:microsoft.com/office/officeart/2005/8/layout/process2"/>
    <dgm:cxn modelId="{A9BE2F75-704A-46F0-97DA-4395B9FB56ED}" type="presOf" srcId="{DC54F33A-EDB4-4789-A057-D273D5CE8910}" destId="{61C7D88A-A9EE-43F6-B2CF-7EA1AB95F869}" srcOrd="0" destOrd="0" presId="urn:microsoft.com/office/officeart/2005/8/layout/process2"/>
    <dgm:cxn modelId="{9F2ACA0C-7FDB-4BEF-9D85-B9F93BAF1E09}" srcId="{F2F2FE6E-3C69-4AFD-8075-9E94F7638342}" destId="{E668CF50-115F-447C-8309-587746F5C870}" srcOrd="1" destOrd="0" parTransId="{95F94B56-E8C9-4570-A755-269FBF6A16D2}" sibTransId="{168CC605-A5B0-459F-85F8-AA6F1017F0BC}"/>
    <dgm:cxn modelId="{64AB87E7-309D-4A1D-AFEE-DBB7DFC4C4AA}" type="presOf" srcId="{F2F2FE6E-3C69-4AFD-8075-9E94F7638342}" destId="{C0128906-509C-437A-BA6D-91D6333412DA}" srcOrd="0" destOrd="0" presId="urn:microsoft.com/office/officeart/2005/8/layout/process2"/>
    <dgm:cxn modelId="{732ACDB0-DD47-4882-9366-5126106FBD5F}" type="presParOf" srcId="{C0128906-509C-437A-BA6D-91D6333412DA}" destId="{68A19C9B-04E0-4874-A7BA-C6A598D30CA2}" srcOrd="0" destOrd="0" presId="urn:microsoft.com/office/officeart/2005/8/layout/process2"/>
    <dgm:cxn modelId="{0266514D-54C9-4A04-B5F0-77662FB10328}" type="presParOf" srcId="{C0128906-509C-437A-BA6D-91D6333412DA}" destId="{61C7D88A-A9EE-43F6-B2CF-7EA1AB95F869}" srcOrd="1" destOrd="0" presId="urn:microsoft.com/office/officeart/2005/8/layout/process2"/>
    <dgm:cxn modelId="{FB519986-B557-4452-A6AA-C24A2F912675}" type="presParOf" srcId="{61C7D88A-A9EE-43F6-B2CF-7EA1AB95F869}" destId="{E5FE7107-0F09-4FB7-B23D-B59DED2010B4}" srcOrd="0" destOrd="0" presId="urn:microsoft.com/office/officeart/2005/8/layout/process2"/>
    <dgm:cxn modelId="{DBD3DAD5-DBE4-4B16-9582-B8F8B408FDC7}" type="presParOf" srcId="{C0128906-509C-437A-BA6D-91D6333412DA}" destId="{66B47A93-EE9B-49E4-8D14-36DDDF4285CD}" srcOrd="2" destOrd="0" presId="urn:microsoft.com/office/officeart/2005/8/layout/process2"/>
    <dgm:cxn modelId="{9BECCBE2-3583-4DE6-83F9-A1DAA180D7B4}" type="presParOf" srcId="{C0128906-509C-437A-BA6D-91D6333412DA}" destId="{C1C945DC-B2F1-44E4-BCE7-E66EDEAD5592}" srcOrd="3" destOrd="0" presId="urn:microsoft.com/office/officeart/2005/8/layout/process2"/>
    <dgm:cxn modelId="{CB2841B7-101B-446B-B5F7-6CB8117D8A68}" type="presParOf" srcId="{C1C945DC-B2F1-44E4-BCE7-E66EDEAD5592}" destId="{71A8D9BE-1A1F-484E-833F-47984B6FB786}" srcOrd="0" destOrd="0" presId="urn:microsoft.com/office/officeart/2005/8/layout/process2"/>
    <dgm:cxn modelId="{89F01E91-1DC2-4605-9109-4E9880FAC9A1}" type="presParOf" srcId="{C0128906-509C-437A-BA6D-91D6333412DA}" destId="{23FD82DE-2CEA-4D91-94DD-1D165BB01075}" srcOrd="4"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327644-9353-44D4-BA6C-B24F18828702}" type="doc">
      <dgm:prSet loTypeId="urn:microsoft.com/office/officeart/2005/8/layout/chevron1" loCatId="process" qsTypeId="urn:microsoft.com/office/officeart/2005/8/quickstyle/3d2" qsCatId="3D" csTypeId="urn:microsoft.com/office/officeart/2005/8/colors/accent1_2" csCatId="accent1" phldr="1"/>
      <dgm:spPr/>
    </dgm:pt>
    <dgm:pt modelId="{494056BE-07BB-4A1D-824E-EF182ECAD175}">
      <dgm:prSet phldrT="[Text]"/>
      <dgm:spPr/>
      <dgm:t>
        <a:bodyPr/>
        <a:lstStyle/>
        <a:p>
          <a:r>
            <a:rPr lang="en-US" dirty="0" smtClean="0"/>
            <a:t>In Family</a:t>
          </a:r>
          <a:endParaRPr lang="en-US" dirty="0"/>
        </a:p>
      </dgm:t>
    </dgm:pt>
    <dgm:pt modelId="{105F4804-A8B0-4717-8BDA-8BCEAA126E5D}" type="parTrans" cxnId="{CEA8359D-9048-404D-BF72-8787D3C3846C}">
      <dgm:prSet/>
      <dgm:spPr/>
      <dgm:t>
        <a:bodyPr/>
        <a:lstStyle/>
        <a:p>
          <a:endParaRPr lang="en-US"/>
        </a:p>
      </dgm:t>
    </dgm:pt>
    <dgm:pt modelId="{81A5E5EB-9115-4B71-90C7-4F2773E11AFC}" type="sibTrans" cxnId="{CEA8359D-9048-404D-BF72-8787D3C3846C}">
      <dgm:prSet/>
      <dgm:spPr/>
      <dgm:t>
        <a:bodyPr/>
        <a:lstStyle/>
        <a:p>
          <a:endParaRPr lang="en-US"/>
        </a:p>
      </dgm:t>
    </dgm:pt>
    <dgm:pt modelId="{2C05FE91-CD76-486A-9253-B1A2250B116B}">
      <dgm:prSet phldrT="[Text]"/>
      <dgm:spPr/>
      <dgm:t>
        <a:bodyPr/>
        <a:lstStyle/>
        <a:p>
          <a:r>
            <a:rPr lang="en-US" dirty="0" smtClean="0"/>
            <a:t>Out of Family</a:t>
          </a:r>
          <a:endParaRPr lang="en-US" dirty="0"/>
        </a:p>
      </dgm:t>
    </dgm:pt>
    <dgm:pt modelId="{F8B3F423-5449-4CC9-96C2-61E2FD9445A7}" type="parTrans" cxnId="{E14D9ACD-B6E6-4201-ABD7-C79457C6C52E}">
      <dgm:prSet/>
      <dgm:spPr/>
      <dgm:t>
        <a:bodyPr/>
        <a:lstStyle/>
        <a:p>
          <a:endParaRPr lang="en-US"/>
        </a:p>
      </dgm:t>
    </dgm:pt>
    <dgm:pt modelId="{6E74C8A4-A44B-41FB-9933-181F0549FDF4}" type="sibTrans" cxnId="{E14D9ACD-B6E6-4201-ABD7-C79457C6C52E}">
      <dgm:prSet/>
      <dgm:spPr/>
      <dgm:t>
        <a:bodyPr/>
        <a:lstStyle/>
        <a:p>
          <a:endParaRPr lang="en-US"/>
        </a:p>
      </dgm:t>
    </dgm:pt>
    <dgm:pt modelId="{2D1BF1FA-6A73-4AC7-8C47-C39DCC235FC5}">
      <dgm:prSet phldrT="[Text]"/>
      <dgm:spPr/>
      <dgm:t>
        <a:bodyPr/>
        <a:lstStyle/>
        <a:p>
          <a:r>
            <a:rPr lang="en-US" dirty="0" smtClean="0"/>
            <a:t>Accepted Risk</a:t>
          </a:r>
          <a:endParaRPr lang="en-US" dirty="0"/>
        </a:p>
      </dgm:t>
    </dgm:pt>
    <dgm:pt modelId="{0110D2DF-BE00-432C-B21F-D5E12169A384}" type="parTrans" cxnId="{85F7434A-9B21-43B9-B82B-B99DB59E5D3C}">
      <dgm:prSet/>
      <dgm:spPr/>
      <dgm:t>
        <a:bodyPr/>
        <a:lstStyle/>
        <a:p>
          <a:endParaRPr lang="en-US"/>
        </a:p>
      </dgm:t>
    </dgm:pt>
    <dgm:pt modelId="{E2D23909-9AD5-4DEB-8F66-3266B2F6D922}" type="sibTrans" cxnId="{85F7434A-9B21-43B9-B82B-B99DB59E5D3C}">
      <dgm:prSet/>
      <dgm:spPr/>
      <dgm:t>
        <a:bodyPr/>
        <a:lstStyle/>
        <a:p>
          <a:endParaRPr lang="en-US"/>
        </a:p>
      </dgm:t>
    </dgm:pt>
    <dgm:pt modelId="{A8709301-BA9D-45D9-AA79-74DB2E27DC9E}">
      <dgm:prSet phldrT="[Text]"/>
      <dgm:spPr/>
      <dgm:t>
        <a:bodyPr/>
        <a:lstStyle/>
        <a:p>
          <a:r>
            <a:rPr lang="en-US" dirty="0" smtClean="0"/>
            <a:t>No Safety-of-Flight Issue</a:t>
          </a:r>
          <a:endParaRPr lang="en-US" dirty="0"/>
        </a:p>
      </dgm:t>
    </dgm:pt>
    <dgm:pt modelId="{891B7F62-99E2-480D-B180-59B8E7C9F2B4}" type="parTrans" cxnId="{F207FF5E-AD4A-423B-B354-FC7B7291D53F}">
      <dgm:prSet/>
      <dgm:spPr/>
      <dgm:t>
        <a:bodyPr/>
        <a:lstStyle/>
        <a:p>
          <a:endParaRPr lang="en-US"/>
        </a:p>
      </dgm:t>
    </dgm:pt>
    <dgm:pt modelId="{798229FD-4E98-47C3-89B7-1F02072EC506}" type="sibTrans" cxnId="{F207FF5E-AD4A-423B-B354-FC7B7291D53F}">
      <dgm:prSet/>
      <dgm:spPr/>
      <dgm:t>
        <a:bodyPr/>
        <a:lstStyle/>
        <a:p>
          <a:endParaRPr lang="en-US"/>
        </a:p>
      </dgm:t>
    </dgm:pt>
    <dgm:pt modelId="{2B57B08A-21CE-4EB0-BA96-792B7FCC7B75}" type="pres">
      <dgm:prSet presAssocID="{7B327644-9353-44D4-BA6C-B24F18828702}" presName="Name0" presStyleCnt="0">
        <dgm:presLayoutVars>
          <dgm:dir/>
          <dgm:animLvl val="lvl"/>
          <dgm:resizeHandles val="exact"/>
        </dgm:presLayoutVars>
      </dgm:prSet>
      <dgm:spPr/>
    </dgm:pt>
    <dgm:pt modelId="{9D53E71C-F3BF-4046-8885-15105234040A}" type="pres">
      <dgm:prSet presAssocID="{494056BE-07BB-4A1D-824E-EF182ECAD175}" presName="parTxOnly" presStyleLbl="node1" presStyleIdx="0" presStyleCnt="4">
        <dgm:presLayoutVars>
          <dgm:chMax val="0"/>
          <dgm:chPref val="0"/>
          <dgm:bulletEnabled val="1"/>
        </dgm:presLayoutVars>
      </dgm:prSet>
      <dgm:spPr/>
      <dgm:t>
        <a:bodyPr/>
        <a:lstStyle/>
        <a:p>
          <a:endParaRPr lang="en-US"/>
        </a:p>
      </dgm:t>
    </dgm:pt>
    <dgm:pt modelId="{9456E70C-D522-4122-A880-CAE408579FF1}" type="pres">
      <dgm:prSet presAssocID="{81A5E5EB-9115-4B71-90C7-4F2773E11AFC}" presName="parTxOnlySpace" presStyleCnt="0"/>
      <dgm:spPr/>
    </dgm:pt>
    <dgm:pt modelId="{B094EB22-3E1B-4382-AAFD-D453890088AA}" type="pres">
      <dgm:prSet presAssocID="{2C05FE91-CD76-486A-9253-B1A2250B116B}" presName="parTxOnly" presStyleLbl="node1" presStyleIdx="1" presStyleCnt="4">
        <dgm:presLayoutVars>
          <dgm:chMax val="0"/>
          <dgm:chPref val="0"/>
          <dgm:bulletEnabled val="1"/>
        </dgm:presLayoutVars>
      </dgm:prSet>
      <dgm:spPr/>
      <dgm:t>
        <a:bodyPr/>
        <a:lstStyle/>
        <a:p>
          <a:endParaRPr lang="en-US"/>
        </a:p>
      </dgm:t>
    </dgm:pt>
    <dgm:pt modelId="{17EAB272-DCC9-4052-A788-860325899BB8}" type="pres">
      <dgm:prSet presAssocID="{6E74C8A4-A44B-41FB-9933-181F0549FDF4}" presName="parTxOnlySpace" presStyleCnt="0"/>
      <dgm:spPr/>
    </dgm:pt>
    <dgm:pt modelId="{F8600747-EA9F-4E74-B692-75BF40CD0004}" type="pres">
      <dgm:prSet presAssocID="{2D1BF1FA-6A73-4AC7-8C47-C39DCC235FC5}" presName="parTxOnly" presStyleLbl="node1" presStyleIdx="2" presStyleCnt="4">
        <dgm:presLayoutVars>
          <dgm:chMax val="0"/>
          <dgm:chPref val="0"/>
          <dgm:bulletEnabled val="1"/>
        </dgm:presLayoutVars>
      </dgm:prSet>
      <dgm:spPr/>
      <dgm:t>
        <a:bodyPr/>
        <a:lstStyle/>
        <a:p>
          <a:endParaRPr lang="en-US"/>
        </a:p>
      </dgm:t>
    </dgm:pt>
    <dgm:pt modelId="{2FE5FB75-4F38-47EC-AD29-038CA51B3A07}" type="pres">
      <dgm:prSet presAssocID="{E2D23909-9AD5-4DEB-8F66-3266B2F6D922}" presName="parTxOnlySpace" presStyleCnt="0"/>
      <dgm:spPr/>
    </dgm:pt>
    <dgm:pt modelId="{66D8DD29-007B-4C5D-BC31-297EFBA3F316}" type="pres">
      <dgm:prSet presAssocID="{A8709301-BA9D-45D9-AA79-74DB2E27DC9E}" presName="parTxOnly" presStyleLbl="node1" presStyleIdx="3" presStyleCnt="4">
        <dgm:presLayoutVars>
          <dgm:chMax val="0"/>
          <dgm:chPref val="0"/>
          <dgm:bulletEnabled val="1"/>
        </dgm:presLayoutVars>
      </dgm:prSet>
      <dgm:spPr/>
      <dgm:t>
        <a:bodyPr/>
        <a:lstStyle/>
        <a:p>
          <a:endParaRPr lang="en-US"/>
        </a:p>
      </dgm:t>
    </dgm:pt>
  </dgm:ptLst>
  <dgm:cxnLst>
    <dgm:cxn modelId="{1D74636B-5B9E-4653-8346-F9A4976D8714}" type="presOf" srcId="{2D1BF1FA-6A73-4AC7-8C47-C39DCC235FC5}" destId="{F8600747-EA9F-4E74-B692-75BF40CD0004}" srcOrd="0" destOrd="0" presId="urn:microsoft.com/office/officeart/2005/8/layout/chevron1"/>
    <dgm:cxn modelId="{A9A08372-BD9F-4BCB-85B0-7EC69C5D2A14}" type="presOf" srcId="{2C05FE91-CD76-486A-9253-B1A2250B116B}" destId="{B094EB22-3E1B-4382-AAFD-D453890088AA}" srcOrd="0" destOrd="0" presId="urn:microsoft.com/office/officeart/2005/8/layout/chevron1"/>
    <dgm:cxn modelId="{F207FF5E-AD4A-423B-B354-FC7B7291D53F}" srcId="{7B327644-9353-44D4-BA6C-B24F18828702}" destId="{A8709301-BA9D-45D9-AA79-74DB2E27DC9E}" srcOrd="3" destOrd="0" parTransId="{891B7F62-99E2-480D-B180-59B8E7C9F2B4}" sibTransId="{798229FD-4E98-47C3-89B7-1F02072EC506}"/>
    <dgm:cxn modelId="{E14D9ACD-B6E6-4201-ABD7-C79457C6C52E}" srcId="{7B327644-9353-44D4-BA6C-B24F18828702}" destId="{2C05FE91-CD76-486A-9253-B1A2250B116B}" srcOrd="1" destOrd="0" parTransId="{F8B3F423-5449-4CC9-96C2-61E2FD9445A7}" sibTransId="{6E74C8A4-A44B-41FB-9933-181F0549FDF4}"/>
    <dgm:cxn modelId="{CEA8359D-9048-404D-BF72-8787D3C3846C}" srcId="{7B327644-9353-44D4-BA6C-B24F18828702}" destId="{494056BE-07BB-4A1D-824E-EF182ECAD175}" srcOrd="0" destOrd="0" parTransId="{105F4804-A8B0-4717-8BDA-8BCEAA126E5D}" sibTransId="{81A5E5EB-9115-4B71-90C7-4F2773E11AFC}"/>
    <dgm:cxn modelId="{15C0D16A-B8D8-4AE9-B977-902B87A698A5}" type="presOf" srcId="{A8709301-BA9D-45D9-AA79-74DB2E27DC9E}" destId="{66D8DD29-007B-4C5D-BC31-297EFBA3F316}" srcOrd="0" destOrd="0" presId="urn:microsoft.com/office/officeart/2005/8/layout/chevron1"/>
    <dgm:cxn modelId="{85F7434A-9B21-43B9-B82B-B99DB59E5D3C}" srcId="{7B327644-9353-44D4-BA6C-B24F18828702}" destId="{2D1BF1FA-6A73-4AC7-8C47-C39DCC235FC5}" srcOrd="2" destOrd="0" parTransId="{0110D2DF-BE00-432C-B21F-D5E12169A384}" sibTransId="{E2D23909-9AD5-4DEB-8F66-3266B2F6D922}"/>
    <dgm:cxn modelId="{67C44DBC-2859-4B90-A2FD-A48AC546439A}" type="presOf" srcId="{7B327644-9353-44D4-BA6C-B24F18828702}" destId="{2B57B08A-21CE-4EB0-BA96-792B7FCC7B75}" srcOrd="0" destOrd="0" presId="urn:microsoft.com/office/officeart/2005/8/layout/chevron1"/>
    <dgm:cxn modelId="{8BFAE546-C016-46BF-B9D8-D25C9A46C1FF}" type="presOf" srcId="{494056BE-07BB-4A1D-824E-EF182ECAD175}" destId="{9D53E71C-F3BF-4046-8885-15105234040A}" srcOrd="0" destOrd="0" presId="urn:microsoft.com/office/officeart/2005/8/layout/chevron1"/>
    <dgm:cxn modelId="{86E19074-EE46-4D92-9161-E9A8F7CB3A56}" type="presParOf" srcId="{2B57B08A-21CE-4EB0-BA96-792B7FCC7B75}" destId="{9D53E71C-F3BF-4046-8885-15105234040A}" srcOrd="0" destOrd="0" presId="urn:microsoft.com/office/officeart/2005/8/layout/chevron1"/>
    <dgm:cxn modelId="{B8416CD7-6EBC-4538-9DAE-40D7F86E4483}" type="presParOf" srcId="{2B57B08A-21CE-4EB0-BA96-792B7FCC7B75}" destId="{9456E70C-D522-4122-A880-CAE408579FF1}" srcOrd="1" destOrd="0" presId="urn:microsoft.com/office/officeart/2005/8/layout/chevron1"/>
    <dgm:cxn modelId="{4627AA38-2BE0-45B8-8C61-9BBA091A1337}" type="presParOf" srcId="{2B57B08A-21CE-4EB0-BA96-792B7FCC7B75}" destId="{B094EB22-3E1B-4382-AAFD-D453890088AA}" srcOrd="2" destOrd="0" presId="urn:microsoft.com/office/officeart/2005/8/layout/chevron1"/>
    <dgm:cxn modelId="{2DF4E71E-271E-4383-B1BF-AF9C8DEDCC52}" type="presParOf" srcId="{2B57B08A-21CE-4EB0-BA96-792B7FCC7B75}" destId="{17EAB272-DCC9-4052-A788-860325899BB8}" srcOrd="3" destOrd="0" presId="urn:microsoft.com/office/officeart/2005/8/layout/chevron1"/>
    <dgm:cxn modelId="{F95C578D-C9A7-40FB-9478-ABA09CBD5127}" type="presParOf" srcId="{2B57B08A-21CE-4EB0-BA96-792B7FCC7B75}" destId="{F8600747-EA9F-4E74-B692-75BF40CD0004}" srcOrd="4" destOrd="0" presId="urn:microsoft.com/office/officeart/2005/8/layout/chevron1"/>
    <dgm:cxn modelId="{D1EE7C56-8F04-43FB-A2E6-B219560E6438}" type="presParOf" srcId="{2B57B08A-21CE-4EB0-BA96-792B7FCC7B75}" destId="{2FE5FB75-4F38-47EC-AD29-038CA51B3A07}" srcOrd="5" destOrd="0" presId="urn:microsoft.com/office/officeart/2005/8/layout/chevron1"/>
    <dgm:cxn modelId="{4766A98C-BDC9-4FDF-9569-24813E858257}" type="presParOf" srcId="{2B57B08A-21CE-4EB0-BA96-792B7FCC7B75}" destId="{66D8DD29-007B-4C5D-BC31-297EFBA3F316}"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330964F-5AFB-43FF-9861-1331713E24DA}" type="doc">
      <dgm:prSet loTypeId="urn:microsoft.com/office/officeart/2005/8/layout/hProcess9" loCatId="process" qsTypeId="urn:microsoft.com/office/officeart/2005/8/quickstyle/simple1" qsCatId="simple" csTypeId="urn:microsoft.com/office/officeart/2005/8/colors/accent1_2" csCatId="accent1" phldr="1"/>
      <dgm:spPr/>
    </dgm:pt>
    <dgm:pt modelId="{D292698C-34FE-465A-A9C7-6380B62F54F5}">
      <dgm:prSet phldrT="[Text]"/>
      <dgm:spPr/>
      <dgm:t>
        <a:bodyPr/>
        <a:lstStyle/>
        <a:p>
          <a:r>
            <a:rPr lang="en-US" dirty="0" smtClean="0"/>
            <a:t>Initially classified as “Out- of-Family”</a:t>
          </a:r>
          <a:endParaRPr lang="en-US" dirty="0"/>
        </a:p>
      </dgm:t>
    </dgm:pt>
    <dgm:pt modelId="{0154C8E0-645E-4BF8-801C-DF362587281C}" type="parTrans" cxnId="{57B47F10-A013-4845-A025-D304812C248E}">
      <dgm:prSet/>
      <dgm:spPr/>
      <dgm:t>
        <a:bodyPr/>
        <a:lstStyle/>
        <a:p>
          <a:endParaRPr lang="en-US"/>
        </a:p>
      </dgm:t>
    </dgm:pt>
    <dgm:pt modelId="{4C7AFABB-A29D-4B66-BDAB-F303C970369A}" type="sibTrans" cxnId="{57B47F10-A013-4845-A025-D304812C248E}">
      <dgm:prSet/>
      <dgm:spPr/>
      <dgm:t>
        <a:bodyPr/>
        <a:lstStyle/>
        <a:p>
          <a:endParaRPr lang="en-US"/>
        </a:p>
      </dgm:t>
    </dgm:pt>
    <dgm:pt modelId="{727DE5B1-AF09-4344-A709-0C740AB467C2}">
      <dgm:prSet phldrT="[Text]"/>
      <dgm:spPr/>
      <dgm:t>
        <a:bodyPr/>
        <a:lstStyle/>
        <a:p>
          <a:r>
            <a:rPr lang="en-US" dirty="0" smtClean="0"/>
            <a:t>Managers logged issue as “low concern”</a:t>
          </a:r>
          <a:endParaRPr lang="en-US" dirty="0"/>
        </a:p>
      </dgm:t>
    </dgm:pt>
    <dgm:pt modelId="{DCA85470-DBAB-4D7A-9C80-BF9C66234685}" type="parTrans" cxnId="{CFFEF30F-F19A-460E-9779-FF56370E7A2E}">
      <dgm:prSet/>
      <dgm:spPr/>
      <dgm:t>
        <a:bodyPr/>
        <a:lstStyle/>
        <a:p>
          <a:endParaRPr lang="en-US"/>
        </a:p>
      </dgm:t>
    </dgm:pt>
    <dgm:pt modelId="{508018ED-F2F5-4355-8F54-CAA420C7708B}" type="sibTrans" cxnId="{CFFEF30F-F19A-460E-9779-FF56370E7A2E}">
      <dgm:prSet/>
      <dgm:spPr/>
      <dgm:t>
        <a:bodyPr/>
        <a:lstStyle/>
        <a:p>
          <a:endParaRPr lang="en-US"/>
        </a:p>
      </dgm:t>
    </dgm:pt>
    <dgm:pt modelId="{A162B9FC-5BF6-4C9F-9D49-06CD9A04C994}">
      <dgm:prSet phldrT="[Text]"/>
      <dgm:spPr/>
      <dgm:t>
        <a:bodyPr/>
        <a:lstStyle/>
        <a:p>
          <a:r>
            <a:rPr lang="en-US" dirty="0" smtClean="0"/>
            <a:t>Ad-hoc DAT put together instead of Tiger Team</a:t>
          </a:r>
          <a:endParaRPr lang="en-US" dirty="0"/>
        </a:p>
      </dgm:t>
    </dgm:pt>
    <dgm:pt modelId="{4C554D1A-2732-4A16-AB83-81A859BC8ED1}" type="parTrans" cxnId="{321D8137-5FD5-4EEF-8B60-69BE8B890FBA}">
      <dgm:prSet/>
      <dgm:spPr/>
      <dgm:t>
        <a:bodyPr/>
        <a:lstStyle/>
        <a:p>
          <a:endParaRPr lang="en-US"/>
        </a:p>
      </dgm:t>
    </dgm:pt>
    <dgm:pt modelId="{BB368C46-EC8F-48C2-A40C-3CDFA9DDFC35}" type="sibTrans" cxnId="{321D8137-5FD5-4EEF-8B60-69BE8B890FBA}">
      <dgm:prSet/>
      <dgm:spPr/>
      <dgm:t>
        <a:bodyPr/>
        <a:lstStyle/>
        <a:p>
          <a:endParaRPr lang="en-US"/>
        </a:p>
      </dgm:t>
    </dgm:pt>
    <dgm:pt modelId="{41EDD621-A2D3-49B6-B175-F3E8809261E3}" type="pres">
      <dgm:prSet presAssocID="{3330964F-5AFB-43FF-9861-1331713E24DA}" presName="CompostProcess" presStyleCnt="0">
        <dgm:presLayoutVars>
          <dgm:dir/>
          <dgm:resizeHandles val="exact"/>
        </dgm:presLayoutVars>
      </dgm:prSet>
      <dgm:spPr/>
    </dgm:pt>
    <dgm:pt modelId="{3268718A-1163-43DF-8E79-6AAACEC836E3}" type="pres">
      <dgm:prSet presAssocID="{3330964F-5AFB-43FF-9861-1331713E24DA}" presName="arrow" presStyleLbl="bgShp" presStyleIdx="0" presStyleCnt="1"/>
      <dgm:spPr/>
    </dgm:pt>
    <dgm:pt modelId="{FE9BEF84-F28D-4F5B-96F8-DC687D6211E5}" type="pres">
      <dgm:prSet presAssocID="{3330964F-5AFB-43FF-9861-1331713E24DA}" presName="linearProcess" presStyleCnt="0"/>
      <dgm:spPr/>
    </dgm:pt>
    <dgm:pt modelId="{A3ADFE93-88D8-49EE-BA6A-049C840896C3}" type="pres">
      <dgm:prSet presAssocID="{D292698C-34FE-465A-A9C7-6380B62F54F5}" presName="textNode" presStyleLbl="node1" presStyleIdx="0" presStyleCnt="3">
        <dgm:presLayoutVars>
          <dgm:bulletEnabled val="1"/>
        </dgm:presLayoutVars>
      </dgm:prSet>
      <dgm:spPr/>
      <dgm:t>
        <a:bodyPr/>
        <a:lstStyle/>
        <a:p>
          <a:endParaRPr lang="en-US"/>
        </a:p>
      </dgm:t>
    </dgm:pt>
    <dgm:pt modelId="{1B7B79E1-DE8F-4E7C-A383-F4DD42F63FD0}" type="pres">
      <dgm:prSet presAssocID="{4C7AFABB-A29D-4B66-BDAB-F303C970369A}" presName="sibTrans" presStyleCnt="0"/>
      <dgm:spPr/>
    </dgm:pt>
    <dgm:pt modelId="{95FC4DE7-25BD-4237-9E32-6B97FCDADB8F}" type="pres">
      <dgm:prSet presAssocID="{727DE5B1-AF09-4344-A709-0C740AB467C2}" presName="textNode" presStyleLbl="node1" presStyleIdx="1" presStyleCnt="3">
        <dgm:presLayoutVars>
          <dgm:bulletEnabled val="1"/>
        </dgm:presLayoutVars>
      </dgm:prSet>
      <dgm:spPr/>
      <dgm:t>
        <a:bodyPr/>
        <a:lstStyle/>
        <a:p>
          <a:endParaRPr lang="en-US"/>
        </a:p>
      </dgm:t>
    </dgm:pt>
    <dgm:pt modelId="{BA6ACED7-E6BF-40A8-B8F6-C2F8C72BD9F1}" type="pres">
      <dgm:prSet presAssocID="{508018ED-F2F5-4355-8F54-CAA420C7708B}" presName="sibTrans" presStyleCnt="0"/>
      <dgm:spPr/>
    </dgm:pt>
    <dgm:pt modelId="{694B1EC2-D1DA-479C-BF95-96E578752432}" type="pres">
      <dgm:prSet presAssocID="{A162B9FC-5BF6-4C9F-9D49-06CD9A04C994}" presName="textNode" presStyleLbl="node1" presStyleIdx="2" presStyleCnt="3">
        <dgm:presLayoutVars>
          <dgm:bulletEnabled val="1"/>
        </dgm:presLayoutVars>
      </dgm:prSet>
      <dgm:spPr/>
      <dgm:t>
        <a:bodyPr/>
        <a:lstStyle/>
        <a:p>
          <a:endParaRPr lang="en-US"/>
        </a:p>
      </dgm:t>
    </dgm:pt>
  </dgm:ptLst>
  <dgm:cxnLst>
    <dgm:cxn modelId="{0DA2F117-925A-4E35-912A-F3315DFC4984}" type="presOf" srcId="{D292698C-34FE-465A-A9C7-6380B62F54F5}" destId="{A3ADFE93-88D8-49EE-BA6A-049C840896C3}" srcOrd="0" destOrd="0" presId="urn:microsoft.com/office/officeart/2005/8/layout/hProcess9"/>
    <dgm:cxn modelId="{B236251B-9909-47E3-910F-6EFF422659A2}" type="presOf" srcId="{A162B9FC-5BF6-4C9F-9D49-06CD9A04C994}" destId="{694B1EC2-D1DA-479C-BF95-96E578752432}" srcOrd="0" destOrd="0" presId="urn:microsoft.com/office/officeart/2005/8/layout/hProcess9"/>
    <dgm:cxn modelId="{9DAE25E5-B8E3-4949-9525-DCAC633E0483}" type="presOf" srcId="{3330964F-5AFB-43FF-9861-1331713E24DA}" destId="{41EDD621-A2D3-49B6-B175-F3E8809261E3}" srcOrd="0" destOrd="0" presId="urn:microsoft.com/office/officeart/2005/8/layout/hProcess9"/>
    <dgm:cxn modelId="{321D8137-5FD5-4EEF-8B60-69BE8B890FBA}" srcId="{3330964F-5AFB-43FF-9861-1331713E24DA}" destId="{A162B9FC-5BF6-4C9F-9D49-06CD9A04C994}" srcOrd="2" destOrd="0" parTransId="{4C554D1A-2732-4A16-AB83-81A859BC8ED1}" sibTransId="{BB368C46-EC8F-48C2-A40C-3CDFA9DDFC35}"/>
    <dgm:cxn modelId="{CFFEF30F-F19A-460E-9779-FF56370E7A2E}" srcId="{3330964F-5AFB-43FF-9861-1331713E24DA}" destId="{727DE5B1-AF09-4344-A709-0C740AB467C2}" srcOrd="1" destOrd="0" parTransId="{DCA85470-DBAB-4D7A-9C80-BF9C66234685}" sibTransId="{508018ED-F2F5-4355-8F54-CAA420C7708B}"/>
    <dgm:cxn modelId="{57B47F10-A013-4845-A025-D304812C248E}" srcId="{3330964F-5AFB-43FF-9861-1331713E24DA}" destId="{D292698C-34FE-465A-A9C7-6380B62F54F5}" srcOrd="0" destOrd="0" parTransId="{0154C8E0-645E-4BF8-801C-DF362587281C}" sibTransId="{4C7AFABB-A29D-4B66-BDAB-F303C970369A}"/>
    <dgm:cxn modelId="{B17748BC-4BD6-4BA2-8986-4392E9B58A8A}" type="presOf" srcId="{727DE5B1-AF09-4344-A709-0C740AB467C2}" destId="{95FC4DE7-25BD-4237-9E32-6B97FCDADB8F}" srcOrd="0" destOrd="0" presId="urn:microsoft.com/office/officeart/2005/8/layout/hProcess9"/>
    <dgm:cxn modelId="{07F43133-ACF4-43A7-9004-82CC83FCD527}" type="presParOf" srcId="{41EDD621-A2D3-49B6-B175-F3E8809261E3}" destId="{3268718A-1163-43DF-8E79-6AAACEC836E3}" srcOrd="0" destOrd="0" presId="urn:microsoft.com/office/officeart/2005/8/layout/hProcess9"/>
    <dgm:cxn modelId="{6DCBD4BC-507D-4472-A656-3FC1426FDFF6}" type="presParOf" srcId="{41EDD621-A2D3-49B6-B175-F3E8809261E3}" destId="{FE9BEF84-F28D-4F5B-96F8-DC687D6211E5}" srcOrd="1" destOrd="0" presId="urn:microsoft.com/office/officeart/2005/8/layout/hProcess9"/>
    <dgm:cxn modelId="{294A2A60-F7F1-4532-B664-6CC1806C3596}" type="presParOf" srcId="{FE9BEF84-F28D-4F5B-96F8-DC687D6211E5}" destId="{A3ADFE93-88D8-49EE-BA6A-049C840896C3}" srcOrd="0" destOrd="0" presId="urn:microsoft.com/office/officeart/2005/8/layout/hProcess9"/>
    <dgm:cxn modelId="{E9DB6F34-ED93-4891-B857-BB242DB2AE86}" type="presParOf" srcId="{FE9BEF84-F28D-4F5B-96F8-DC687D6211E5}" destId="{1B7B79E1-DE8F-4E7C-A383-F4DD42F63FD0}" srcOrd="1" destOrd="0" presId="urn:microsoft.com/office/officeart/2005/8/layout/hProcess9"/>
    <dgm:cxn modelId="{D4A70340-BA84-4980-8269-41D2FEB04F24}" type="presParOf" srcId="{FE9BEF84-F28D-4F5B-96F8-DC687D6211E5}" destId="{95FC4DE7-25BD-4237-9E32-6B97FCDADB8F}" srcOrd="2" destOrd="0" presId="urn:microsoft.com/office/officeart/2005/8/layout/hProcess9"/>
    <dgm:cxn modelId="{510B8309-9D6E-4AA5-8553-337DEBE654B9}" type="presParOf" srcId="{FE9BEF84-F28D-4F5B-96F8-DC687D6211E5}" destId="{BA6ACED7-E6BF-40A8-B8F6-C2F8C72BD9F1}" srcOrd="3" destOrd="0" presId="urn:microsoft.com/office/officeart/2005/8/layout/hProcess9"/>
    <dgm:cxn modelId="{1E00D0BE-DDF0-4CAB-8A7B-8BAE1934F9FD}" type="presParOf" srcId="{FE9BEF84-F28D-4F5B-96F8-DC687D6211E5}" destId="{694B1EC2-D1DA-479C-BF95-96E578752432}"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D48E077-1640-44DA-BEBD-2D52F275DB72}" type="doc">
      <dgm:prSet loTypeId="urn:microsoft.com/office/officeart/2005/8/layout/pyramid1" loCatId="pyramid" qsTypeId="urn:microsoft.com/office/officeart/2005/8/quickstyle/3d2" qsCatId="3D" csTypeId="urn:microsoft.com/office/officeart/2005/8/colors/accent2_2" csCatId="accent2" phldr="1"/>
      <dgm:spPr/>
    </dgm:pt>
    <dgm:pt modelId="{2A92A9EC-34A6-4683-9C31-77585955AFCF}">
      <dgm:prSet phldrT="[Text]"/>
      <dgm:spPr/>
      <dgm:t>
        <a:bodyPr/>
        <a:lstStyle/>
        <a:p>
          <a:r>
            <a:rPr lang="en-US" dirty="0" smtClean="0"/>
            <a:t>Foam loss, shouldn’t be an issue</a:t>
          </a:r>
          <a:endParaRPr lang="en-US" dirty="0"/>
        </a:p>
      </dgm:t>
    </dgm:pt>
    <dgm:pt modelId="{5A946F36-13AA-4E33-9CE4-A3CFA4BCF749}" type="parTrans" cxnId="{F231C485-CE40-4A70-9E7A-86ABCDEAD4AC}">
      <dgm:prSet/>
      <dgm:spPr/>
      <dgm:t>
        <a:bodyPr/>
        <a:lstStyle/>
        <a:p>
          <a:endParaRPr lang="en-US"/>
        </a:p>
      </dgm:t>
    </dgm:pt>
    <dgm:pt modelId="{B3AF4DFB-D808-4FB4-B152-77EE71443702}" type="sibTrans" cxnId="{F231C485-CE40-4A70-9E7A-86ABCDEAD4AC}">
      <dgm:prSet/>
      <dgm:spPr/>
      <dgm:t>
        <a:bodyPr/>
        <a:lstStyle/>
        <a:p>
          <a:endParaRPr lang="en-US"/>
        </a:p>
      </dgm:t>
    </dgm:pt>
    <dgm:pt modelId="{36692E9D-2F24-4624-A35A-F84889FF8F46}">
      <dgm:prSet phldrT="[Text]"/>
      <dgm:spPr/>
      <dgm:t>
        <a:bodyPr/>
        <a:lstStyle/>
        <a:p>
          <a:r>
            <a:rPr lang="en-US" dirty="0" smtClean="0"/>
            <a:t>Known issue, “let us know if it’s worse than normal”</a:t>
          </a:r>
          <a:endParaRPr lang="en-US" dirty="0"/>
        </a:p>
      </dgm:t>
    </dgm:pt>
    <dgm:pt modelId="{09619EB1-6A6F-4717-9232-F1256D720172}" type="parTrans" cxnId="{BF3ACD1D-3A92-4514-90EC-6C6F62AA4BF4}">
      <dgm:prSet/>
      <dgm:spPr/>
      <dgm:t>
        <a:bodyPr/>
        <a:lstStyle/>
        <a:p>
          <a:endParaRPr lang="en-US"/>
        </a:p>
      </dgm:t>
    </dgm:pt>
    <dgm:pt modelId="{7B4F4A39-39BA-4D10-8753-C7186813F1D6}" type="sibTrans" cxnId="{BF3ACD1D-3A92-4514-90EC-6C6F62AA4BF4}">
      <dgm:prSet/>
      <dgm:spPr/>
      <dgm:t>
        <a:bodyPr/>
        <a:lstStyle/>
        <a:p>
          <a:endParaRPr lang="en-US"/>
        </a:p>
      </dgm:t>
    </dgm:pt>
    <dgm:pt modelId="{F41CA9EE-0D8C-4337-8577-1A6CD2B50D0B}">
      <dgm:prSet phldrT="[Text]"/>
      <dgm:spPr/>
      <dgm:t>
        <a:bodyPr/>
        <a:lstStyle/>
        <a:p>
          <a:r>
            <a:rPr lang="en-US" dirty="0" smtClean="0"/>
            <a:t>Criticality of Issue Expressed to Superiors</a:t>
          </a:r>
          <a:endParaRPr lang="en-US" dirty="0"/>
        </a:p>
      </dgm:t>
    </dgm:pt>
    <dgm:pt modelId="{A557EDAB-8C1F-452E-ABAB-73D10F7CB3D4}" type="parTrans" cxnId="{8FDCA0EC-4452-48E8-B98A-57000763BD15}">
      <dgm:prSet/>
      <dgm:spPr/>
      <dgm:t>
        <a:bodyPr/>
        <a:lstStyle/>
        <a:p>
          <a:endParaRPr lang="en-US"/>
        </a:p>
      </dgm:t>
    </dgm:pt>
    <dgm:pt modelId="{A880CC81-B863-4433-AAEE-E64113BCB834}" type="sibTrans" cxnId="{8FDCA0EC-4452-48E8-B98A-57000763BD15}">
      <dgm:prSet/>
      <dgm:spPr/>
      <dgm:t>
        <a:bodyPr/>
        <a:lstStyle/>
        <a:p>
          <a:endParaRPr lang="en-US"/>
        </a:p>
      </dgm:t>
    </dgm:pt>
    <dgm:pt modelId="{685ED465-342D-4C76-9906-A068803C1899}" type="pres">
      <dgm:prSet presAssocID="{DD48E077-1640-44DA-BEBD-2D52F275DB72}" presName="Name0" presStyleCnt="0">
        <dgm:presLayoutVars>
          <dgm:dir/>
          <dgm:animLvl val="lvl"/>
          <dgm:resizeHandles val="exact"/>
        </dgm:presLayoutVars>
      </dgm:prSet>
      <dgm:spPr/>
    </dgm:pt>
    <dgm:pt modelId="{90ED436F-21F9-4FFC-95C8-6B17B5EE7FAD}" type="pres">
      <dgm:prSet presAssocID="{2A92A9EC-34A6-4683-9C31-77585955AFCF}" presName="Name8" presStyleCnt="0"/>
      <dgm:spPr/>
    </dgm:pt>
    <dgm:pt modelId="{9298AE41-111F-4067-8D83-1610ED337A21}" type="pres">
      <dgm:prSet presAssocID="{2A92A9EC-34A6-4683-9C31-77585955AFCF}" presName="level" presStyleLbl="node1" presStyleIdx="0" presStyleCnt="3">
        <dgm:presLayoutVars>
          <dgm:chMax val="1"/>
          <dgm:bulletEnabled val="1"/>
        </dgm:presLayoutVars>
      </dgm:prSet>
      <dgm:spPr/>
      <dgm:t>
        <a:bodyPr/>
        <a:lstStyle/>
        <a:p>
          <a:endParaRPr lang="en-US"/>
        </a:p>
      </dgm:t>
    </dgm:pt>
    <dgm:pt modelId="{22FFD4CE-9E2D-4314-9D23-06483B2A5873}" type="pres">
      <dgm:prSet presAssocID="{2A92A9EC-34A6-4683-9C31-77585955AFCF}" presName="levelTx" presStyleLbl="revTx" presStyleIdx="0" presStyleCnt="0">
        <dgm:presLayoutVars>
          <dgm:chMax val="1"/>
          <dgm:bulletEnabled val="1"/>
        </dgm:presLayoutVars>
      </dgm:prSet>
      <dgm:spPr/>
      <dgm:t>
        <a:bodyPr/>
        <a:lstStyle/>
        <a:p>
          <a:endParaRPr lang="en-US"/>
        </a:p>
      </dgm:t>
    </dgm:pt>
    <dgm:pt modelId="{68D189C0-80FF-4330-B5F9-285DD0096FFD}" type="pres">
      <dgm:prSet presAssocID="{36692E9D-2F24-4624-A35A-F84889FF8F46}" presName="Name8" presStyleCnt="0"/>
      <dgm:spPr/>
    </dgm:pt>
    <dgm:pt modelId="{B06931AA-7AB9-4AA0-8D06-F25D840273EB}" type="pres">
      <dgm:prSet presAssocID="{36692E9D-2F24-4624-A35A-F84889FF8F46}" presName="level" presStyleLbl="node1" presStyleIdx="1" presStyleCnt="3">
        <dgm:presLayoutVars>
          <dgm:chMax val="1"/>
          <dgm:bulletEnabled val="1"/>
        </dgm:presLayoutVars>
      </dgm:prSet>
      <dgm:spPr/>
      <dgm:t>
        <a:bodyPr/>
        <a:lstStyle/>
        <a:p>
          <a:endParaRPr lang="en-US"/>
        </a:p>
      </dgm:t>
    </dgm:pt>
    <dgm:pt modelId="{DF887179-42DF-443A-BB76-A51E411489F3}" type="pres">
      <dgm:prSet presAssocID="{36692E9D-2F24-4624-A35A-F84889FF8F46}" presName="levelTx" presStyleLbl="revTx" presStyleIdx="0" presStyleCnt="0">
        <dgm:presLayoutVars>
          <dgm:chMax val="1"/>
          <dgm:bulletEnabled val="1"/>
        </dgm:presLayoutVars>
      </dgm:prSet>
      <dgm:spPr/>
      <dgm:t>
        <a:bodyPr/>
        <a:lstStyle/>
        <a:p>
          <a:endParaRPr lang="en-US"/>
        </a:p>
      </dgm:t>
    </dgm:pt>
    <dgm:pt modelId="{1A3755CA-FE7E-4F6B-8438-6619C90EF1AC}" type="pres">
      <dgm:prSet presAssocID="{F41CA9EE-0D8C-4337-8577-1A6CD2B50D0B}" presName="Name8" presStyleCnt="0"/>
      <dgm:spPr/>
    </dgm:pt>
    <dgm:pt modelId="{D5A58067-F5A9-456C-A692-6BFA10BEE03A}" type="pres">
      <dgm:prSet presAssocID="{F41CA9EE-0D8C-4337-8577-1A6CD2B50D0B}" presName="level" presStyleLbl="node1" presStyleIdx="2" presStyleCnt="3">
        <dgm:presLayoutVars>
          <dgm:chMax val="1"/>
          <dgm:bulletEnabled val="1"/>
        </dgm:presLayoutVars>
      </dgm:prSet>
      <dgm:spPr/>
      <dgm:t>
        <a:bodyPr/>
        <a:lstStyle/>
        <a:p>
          <a:endParaRPr lang="en-US"/>
        </a:p>
      </dgm:t>
    </dgm:pt>
    <dgm:pt modelId="{382648F7-1F5C-4575-A1FC-A540DE1986DD}" type="pres">
      <dgm:prSet presAssocID="{F41CA9EE-0D8C-4337-8577-1A6CD2B50D0B}" presName="levelTx" presStyleLbl="revTx" presStyleIdx="0" presStyleCnt="0">
        <dgm:presLayoutVars>
          <dgm:chMax val="1"/>
          <dgm:bulletEnabled val="1"/>
        </dgm:presLayoutVars>
      </dgm:prSet>
      <dgm:spPr/>
      <dgm:t>
        <a:bodyPr/>
        <a:lstStyle/>
        <a:p>
          <a:endParaRPr lang="en-US"/>
        </a:p>
      </dgm:t>
    </dgm:pt>
  </dgm:ptLst>
  <dgm:cxnLst>
    <dgm:cxn modelId="{8FDCA0EC-4452-48E8-B98A-57000763BD15}" srcId="{DD48E077-1640-44DA-BEBD-2D52F275DB72}" destId="{F41CA9EE-0D8C-4337-8577-1A6CD2B50D0B}" srcOrd="2" destOrd="0" parTransId="{A557EDAB-8C1F-452E-ABAB-73D10F7CB3D4}" sibTransId="{A880CC81-B863-4433-AAEE-E64113BCB834}"/>
    <dgm:cxn modelId="{FEBA2E64-F8FC-4673-9E8C-66396CA94F12}" type="presOf" srcId="{DD48E077-1640-44DA-BEBD-2D52F275DB72}" destId="{685ED465-342D-4C76-9906-A068803C1899}" srcOrd="0" destOrd="0" presId="urn:microsoft.com/office/officeart/2005/8/layout/pyramid1"/>
    <dgm:cxn modelId="{35E40E01-49ED-4566-86F9-D9C1C014F9D7}" type="presOf" srcId="{F41CA9EE-0D8C-4337-8577-1A6CD2B50D0B}" destId="{382648F7-1F5C-4575-A1FC-A540DE1986DD}" srcOrd="1" destOrd="0" presId="urn:microsoft.com/office/officeart/2005/8/layout/pyramid1"/>
    <dgm:cxn modelId="{D93E40E8-58F8-477C-9723-30CC8D79F170}" type="presOf" srcId="{36692E9D-2F24-4624-A35A-F84889FF8F46}" destId="{DF887179-42DF-443A-BB76-A51E411489F3}" srcOrd="1" destOrd="0" presId="urn:microsoft.com/office/officeart/2005/8/layout/pyramid1"/>
    <dgm:cxn modelId="{2F830C51-DF5E-4931-8B66-AD840A210C36}" type="presOf" srcId="{2A92A9EC-34A6-4683-9C31-77585955AFCF}" destId="{22FFD4CE-9E2D-4314-9D23-06483B2A5873}" srcOrd="1" destOrd="0" presId="urn:microsoft.com/office/officeart/2005/8/layout/pyramid1"/>
    <dgm:cxn modelId="{F231C485-CE40-4A70-9E7A-86ABCDEAD4AC}" srcId="{DD48E077-1640-44DA-BEBD-2D52F275DB72}" destId="{2A92A9EC-34A6-4683-9C31-77585955AFCF}" srcOrd="0" destOrd="0" parTransId="{5A946F36-13AA-4E33-9CE4-A3CFA4BCF749}" sibTransId="{B3AF4DFB-D808-4FB4-B152-77EE71443702}"/>
    <dgm:cxn modelId="{93010AAC-192F-4515-B1EC-CC53C81B5594}" type="presOf" srcId="{36692E9D-2F24-4624-A35A-F84889FF8F46}" destId="{B06931AA-7AB9-4AA0-8D06-F25D840273EB}" srcOrd="0" destOrd="0" presId="urn:microsoft.com/office/officeart/2005/8/layout/pyramid1"/>
    <dgm:cxn modelId="{E2C29F2C-D9B7-480A-8F9A-77E05477A48D}" type="presOf" srcId="{2A92A9EC-34A6-4683-9C31-77585955AFCF}" destId="{9298AE41-111F-4067-8D83-1610ED337A21}" srcOrd="0" destOrd="0" presId="urn:microsoft.com/office/officeart/2005/8/layout/pyramid1"/>
    <dgm:cxn modelId="{BF3ACD1D-3A92-4514-90EC-6C6F62AA4BF4}" srcId="{DD48E077-1640-44DA-BEBD-2D52F275DB72}" destId="{36692E9D-2F24-4624-A35A-F84889FF8F46}" srcOrd="1" destOrd="0" parTransId="{09619EB1-6A6F-4717-9232-F1256D720172}" sibTransId="{7B4F4A39-39BA-4D10-8753-C7186813F1D6}"/>
    <dgm:cxn modelId="{DDB3056F-934A-4061-A207-ADBCB5883C7D}" type="presOf" srcId="{F41CA9EE-0D8C-4337-8577-1A6CD2B50D0B}" destId="{D5A58067-F5A9-456C-A692-6BFA10BEE03A}" srcOrd="0" destOrd="0" presId="urn:microsoft.com/office/officeart/2005/8/layout/pyramid1"/>
    <dgm:cxn modelId="{ED580355-0D4D-471C-BBF1-5CFF154F4412}" type="presParOf" srcId="{685ED465-342D-4C76-9906-A068803C1899}" destId="{90ED436F-21F9-4FFC-95C8-6B17B5EE7FAD}" srcOrd="0" destOrd="0" presId="urn:microsoft.com/office/officeart/2005/8/layout/pyramid1"/>
    <dgm:cxn modelId="{73CC0672-56A6-44E9-8517-FFDBCED0069F}" type="presParOf" srcId="{90ED436F-21F9-4FFC-95C8-6B17B5EE7FAD}" destId="{9298AE41-111F-4067-8D83-1610ED337A21}" srcOrd="0" destOrd="0" presId="urn:microsoft.com/office/officeart/2005/8/layout/pyramid1"/>
    <dgm:cxn modelId="{A14863A6-959E-48A6-8B6B-D09DA2C635FD}" type="presParOf" srcId="{90ED436F-21F9-4FFC-95C8-6B17B5EE7FAD}" destId="{22FFD4CE-9E2D-4314-9D23-06483B2A5873}" srcOrd="1" destOrd="0" presId="urn:microsoft.com/office/officeart/2005/8/layout/pyramid1"/>
    <dgm:cxn modelId="{2DB2108A-AB24-454D-925C-7503DC7822DB}" type="presParOf" srcId="{685ED465-342D-4C76-9906-A068803C1899}" destId="{68D189C0-80FF-4330-B5F9-285DD0096FFD}" srcOrd="1" destOrd="0" presId="urn:microsoft.com/office/officeart/2005/8/layout/pyramid1"/>
    <dgm:cxn modelId="{8DEE6BAD-CF01-42B1-8E76-21C3BCEF7FFE}" type="presParOf" srcId="{68D189C0-80FF-4330-B5F9-285DD0096FFD}" destId="{B06931AA-7AB9-4AA0-8D06-F25D840273EB}" srcOrd="0" destOrd="0" presId="urn:microsoft.com/office/officeart/2005/8/layout/pyramid1"/>
    <dgm:cxn modelId="{4264F5F8-086C-457B-835A-DB06604DE40E}" type="presParOf" srcId="{68D189C0-80FF-4330-B5F9-285DD0096FFD}" destId="{DF887179-42DF-443A-BB76-A51E411489F3}" srcOrd="1" destOrd="0" presId="urn:microsoft.com/office/officeart/2005/8/layout/pyramid1"/>
    <dgm:cxn modelId="{2A6854A1-9AEB-4722-ADF4-5598642947D8}" type="presParOf" srcId="{685ED465-342D-4C76-9906-A068803C1899}" destId="{1A3755CA-FE7E-4F6B-8438-6619C90EF1AC}" srcOrd="2" destOrd="0" presId="urn:microsoft.com/office/officeart/2005/8/layout/pyramid1"/>
    <dgm:cxn modelId="{7B5EBE0B-9E21-48B7-A5D2-1862AB7DAD1C}" type="presParOf" srcId="{1A3755CA-FE7E-4F6B-8438-6619C90EF1AC}" destId="{D5A58067-F5A9-456C-A692-6BFA10BEE03A}" srcOrd="0" destOrd="0" presId="urn:microsoft.com/office/officeart/2005/8/layout/pyramid1"/>
    <dgm:cxn modelId="{E47564CA-E5F9-45C1-8561-E173B0599173}" type="presParOf" srcId="{1A3755CA-FE7E-4F6B-8438-6619C90EF1AC}" destId="{382648F7-1F5C-4575-A1FC-A540DE1986DD}"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E152A5B-7008-4C85-942D-2AB1CA53E767}" type="doc">
      <dgm:prSet loTypeId="urn:microsoft.com/office/officeart/2005/8/layout/process5" loCatId="process" qsTypeId="urn:microsoft.com/office/officeart/2005/8/quickstyle/3d2" qsCatId="3D" csTypeId="urn:microsoft.com/office/officeart/2005/8/colors/colorful1#1" csCatId="colorful" phldr="1"/>
      <dgm:spPr/>
      <dgm:t>
        <a:bodyPr/>
        <a:lstStyle/>
        <a:p>
          <a:endParaRPr lang="en-US"/>
        </a:p>
      </dgm:t>
    </dgm:pt>
    <dgm:pt modelId="{2CB1C733-D962-412D-AF12-916269E7C697}">
      <dgm:prSet phldrT="[Text]"/>
      <dgm:spPr/>
      <dgm:t>
        <a:bodyPr/>
        <a:lstStyle/>
        <a:p>
          <a:r>
            <a:rPr lang="en-US" dirty="0" smtClean="0"/>
            <a:t>DAT requests further imagery, supervisors make informal request</a:t>
          </a:r>
          <a:endParaRPr lang="en-US" dirty="0"/>
        </a:p>
      </dgm:t>
    </dgm:pt>
    <dgm:pt modelId="{5606A34C-589E-4B70-AE10-F766790B3F94}" type="parTrans" cxnId="{9382704E-C038-4FB1-A570-8EFAB69CD1BC}">
      <dgm:prSet/>
      <dgm:spPr/>
      <dgm:t>
        <a:bodyPr/>
        <a:lstStyle/>
        <a:p>
          <a:endParaRPr lang="en-US"/>
        </a:p>
      </dgm:t>
    </dgm:pt>
    <dgm:pt modelId="{88415819-E213-4004-87A6-CAEDC3AA2A89}" type="sibTrans" cxnId="{9382704E-C038-4FB1-A570-8EFAB69CD1BC}">
      <dgm:prSet/>
      <dgm:spPr/>
      <dgm:t>
        <a:bodyPr/>
        <a:lstStyle/>
        <a:p>
          <a:endParaRPr lang="en-US"/>
        </a:p>
      </dgm:t>
    </dgm:pt>
    <dgm:pt modelId="{74F802D3-4DC8-47F4-8039-66CFE2147791}">
      <dgm:prSet phldrT="[Text]"/>
      <dgm:spPr/>
      <dgm:t>
        <a:bodyPr/>
        <a:lstStyle/>
        <a:p>
          <a:r>
            <a:rPr lang="en-US" dirty="0" smtClean="0"/>
            <a:t>Manager is notified of image requests, cannot trace origin, cancels requests</a:t>
          </a:r>
          <a:endParaRPr lang="en-US" dirty="0"/>
        </a:p>
      </dgm:t>
    </dgm:pt>
    <dgm:pt modelId="{B2575E7C-A44D-4ACE-9AD0-8128E2DF34DA}" type="parTrans" cxnId="{7FECEA3B-362E-4A39-B95D-5F67078288E1}">
      <dgm:prSet/>
      <dgm:spPr/>
      <dgm:t>
        <a:bodyPr/>
        <a:lstStyle/>
        <a:p>
          <a:endParaRPr lang="en-US"/>
        </a:p>
      </dgm:t>
    </dgm:pt>
    <dgm:pt modelId="{9110F59B-78AA-47FD-BD55-9B3EC6D2FBEA}" type="sibTrans" cxnId="{7FECEA3B-362E-4A39-B95D-5F67078288E1}">
      <dgm:prSet/>
      <dgm:spPr/>
      <dgm:t>
        <a:bodyPr/>
        <a:lstStyle/>
        <a:p>
          <a:endParaRPr lang="en-US"/>
        </a:p>
      </dgm:t>
    </dgm:pt>
    <dgm:pt modelId="{7A856064-16C6-437B-85CF-62A49CAEC5C2}">
      <dgm:prSet phldrT="[Text]"/>
      <dgm:spPr/>
      <dgm:t>
        <a:bodyPr/>
        <a:lstStyle/>
        <a:p>
          <a:r>
            <a:rPr lang="en-US" dirty="0" smtClean="0"/>
            <a:t>Crew of Columbia notified, emphasis on mildness of issue</a:t>
          </a:r>
          <a:endParaRPr lang="en-US" dirty="0"/>
        </a:p>
      </dgm:t>
    </dgm:pt>
    <dgm:pt modelId="{1228B218-CA50-45E1-BB88-610DDEE54045}" type="parTrans" cxnId="{2D41E83C-2901-47A6-A0C1-79CA46A955D8}">
      <dgm:prSet/>
      <dgm:spPr/>
      <dgm:t>
        <a:bodyPr/>
        <a:lstStyle/>
        <a:p>
          <a:endParaRPr lang="en-US"/>
        </a:p>
      </dgm:t>
    </dgm:pt>
    <dgm:pt modelId="{7F76DF8F-897E-4B4D-8F76-69DDB829B550}" type="sibTrans" cxnId="{2D41E83C-2901-47A6-A0C1-79CA46A955D8}">
      <dgm:prSet/>
      <dgm:spPr/>
      <dgm:t>
        <a:bodyPr/>
        <a:lstStyle/>
        <a:p>
          <a:endParaRPr lang="en-US"/>
        </a:p>
      </dgm:t>
    </dgm:pt>
    <dgm:pt modelId="{51299039-B2E1-4911-9250-7C1575846C92}">
      <dgm:prSet phldrT="[Text]"/>
      <dgm:spPr/>
      <dgm:t>
        <a:bodyPr/>
        <a:lstStyle/>
        <a:p>
          <a:r>
            <a:rPr lang="en-US" dirty="0" smtClean="0"/>
            <a:t>DAT goes to the top, concerns acknowledged and dropped</a:t>
          </a:r>
          <a:endParaRPr lang="en-US" dirty="0"/>
        </a:p>
      </dgm:t>
    </dgm:pt>
    <dgm:pt modelId="{7431EF56-83B8-4116-A8CB-370F740A21EF}" type="parTrans" cxnId="{0627D5C3-DED4-4055-9627-0E6B40202BD0}">
      <dgm:prSet/>
      <dgm:spPr/>
      <dgm:t>
        <a:bodyPr/>
        <a:lstStyle/>
        <a:p>
          <a:endParaRPr lang="en-US"/>
        </a:p>
      </dgm:t>
    </dgm:pt>
    <dgm:pt modelId="{770D1302-8E6B-43AF-84AD-1BEB4D900DA9}" type="sibTrans" cxnId="{0627D5C3-DED4-4055-9627-0E6B40202BD0}">
      <dgm:prSet/>
      <dgm:spPr/>
      <dgm:t>
        <a:bodyPr/>
        <a:lstStyle/>
        <a:p>
          <a:endParaRPr lang="en-US"/>
        </a:p>
      </dgm:t>
    </dgm:pt>
    <dgm:pt modelId="{6DA4331D-2001-4259-9854-1FE61317CD62}">
      <dgm:prSet phldrT="[Text]"/>
      <dgm:spPr/>
      <dgm:t>
        <a:bodyPr/>
        <a:lstStyle/>
        <a:p>
          <a:r>
            <a:rPr lang="en-US" dirty="0" smtClean="0"/>
            <a:t>No further mention of foam after flight day 8</a:t>
          </a:r>
          <a:endParaRPr lang="en-US" dirty="0"/>
        </a:p>
      </dgm:t>
    </dgm:pt>
    <dgm:pt modelId="{0B916E20-ABD0-4ABC-9FBF-94430B1A5E24}" type="parTrans" cxnId="{2CD71294-7F4E-4FFC-BC0F-3B0AF4FD2BEE}">
      <dgm:prSet/>
      <dgm:spPr/>
      <dgm:t>
        <a:bodyPr/>
        <a:lstStyle/>
        <a:p>
          <a:endParaRPr lang="en-US"/>
        </a:p>
      </dgm:t>
    </dgm:pt>
    <dgm:pt modelId="{B4679AA4-8C29-4F35-88EE-74F439833EC5}" type="sibTrans" cxnId="{2CD71294-7F4E-4FFC-BC0F-3B0AF4FD2BEE}">
      <dgm:prSet/>
      <dgm:spPr/>
      <dgm:t>
        <a:bodyPr/>
        <a:lstStyle/>
        <a:p>
          <a:endParaRPr lang="en-US"/>
        </a:p>
      </dgm:t>
    </dgm:pt>
    <dgm:pt modelId="{C232A8C2-7E68-4D1D-8B74-80127BD04CA4}" type="pres">
      <dgm:prSet presAssocID="{BE152A5B-7008-4C85-942D-2AB1CA53E767}" presName="diagram" presStyleCnt="0">
        <dgm:presLayoutVars>
          <dgm:dir/>
          <dgm:resizeHandles val="exact"/>
        </dgm:presLayoutVars>
      </dgm:prSet>
      <dgm:spPr/>
      <dgm:t>
        <a:bodyPr/>
        <a:lstStyle/>
        <a:p>
          <a:endParaRPr lang="en-US"/>
        </a:p>
      </dgm:t>
    </dgm:pt>
    <dgm:pt modelId="{48FAE65F-6B3E-46F5-AAC7-35B0349FF35E}" type="pres">
      <dgm:prSet presAssocID="{2CB1C733-D962-412D-AF12-916269E7C697}" presName="node" presStyleLbl="node1" presStyleIdx="0" presStyleCnt="5" custLinFactNeighborX="10972" custLinFactNeighborY="51672">
        <dgm:presLayoutVars>
          <dgm:bulletEnabled val="1"/>
        </dgm:presLayoutVars>
      </dgm:prSet>
      <dgm:spPr/>
      <dgm:t>
        <a:bodyPr/>
        <a:lstStyle/>
        <a:p>
          <a:endParaRPr lang="en-US"/>
        </a:p>
      </dgm:t>
    </dgm:pt>
    <dgm:pt modelId="{07B1395F-35FB-43DA-A574-7827691DA5D7}" type="pres">
      <dgm:prSet presAssocID="{88415819-E213-4004-87A6-CAEDC3AA2A89}" presName="sibTrans" presStyleLbl="sibTrans2D1" presStyleIdx="0" presStyleCnt="4"/>
      <dgm:spPr/>
      <dgm:t>
        <a:bodyPr/>
        <a:lstStyle/>
        <a:p>
          <a:endParaRPr lang="en-US"/>
        </a:p>
      </dgm:t>
    </dgm:pt>
    <dgm:pt modelId="{42F8C97E-1020-4429-A3AF-852A4339FA3C}" type="pres">
      <dgm:prSet presAssocID="{88415819-E213-4004-87A6-CAEDC3AA2A89}" presName="connectorText" presStyleLbl="sibTrans2D1" presStyleIdx="0" presStyleCnt="4"/>
      <dgm:spPr/>
      <dgm:t>
        <a:bodyPr/>
        <a:lstStyle/>
        <a:p>
          <a:endParaRPr lang="en-US"/>
        </a:p>
      </dgm:t>
    </dgm:pt>
    <dgm:pt modelId="{25239CD5-7E3E-4D25-ABFC-5B7245311672}" type="pres">
      <dgm:prSet presAssocID="{74F802D3-4DC8-47F4-8039-66CFE2147791}" presName="node" presStyleLbl="node1" presStyleIdx="1" presStyleCnt="5" custLinFactNeighborX="2797" custLinFactNeighborY="-36095">
        <dgm:presLayoutVars>
          <dgm:bulletEnabled val="1"/>
        </dgm:presLayoutVars>
      </dgm:prSet>
      <dgm:spPr/>
      <dgm:t>
        <a:bodyPr/>
        <a:lstStyle/>
        <a:p>
          <a:endParaRPr lang="en-US"/>
        </a:p>
      </dgm:t>
    </dgm:pt>
    <dgm:pt modelId="{5056D44B-5268-43FD-B91D-DD78767F04CA}" type="pres">
      <dgm:prSet presAssocID="{9110F59B-78AA-47FD-BD55-9B3EC6D2FBEA}" presName="sibTrans" presStyleLbl="sibTrans2D1" presStyleIdx="1" presStyleCnt="4"/>
      <dgm:spPr/>
      <dgm:t>
        <a:bodyPr/>
        <a:lstStyle/>
        <a:p>
          <a:endParaRPr lang="en-US"/>
        </a:p>
      </dgm:t>
    </dgm:pt>
    <dgm:pt modelId="{8C17B65C-0889-4467-A09B-2CC22C045D52}" type="pres">
      <dgm:prSet presAssocID="{9110F59B-78AA-47FD-BD55-9B3EC6D2FBEA}" presName="connectorText" presStyleLbl="sibTrans2D1" presStyleIdx="1" presStyleCnt="4"/>
      <dgm:spPr/>
      <dgm:t>
        <a:bodyPr/>
        <a:lstStyle/>
        <a:p>
          <a:endParaRPr lang="en-US"/>
        </a:p>
      </dgm:t>
    </dgm:pt>
    <dgm:pt modelId="{180E0E09-FFED-4CE9-8A12-744955E89A93}" type="pres">
      <dgm:prSet presAssocID="{7A856064-16C6-437B-85CF-62A49CAEC5C2}" presName="node" presStyleLbl="node1" presStyleIdx="2" presStyleCnt="5" custLinFactNeighborX="-3556" custLinFactNeighborY="50809">
        <dgm:presLayoutVars>
          <dgm:bulletEnabled val="1"/>
        </dgm:presLayoutVars>
      </dgm:prSet>
      <dgm:spPr/>
      <dgm:t>
        <a:bodyPr/>
        <a:lstStyle/>
        <a:p>
          <a:endParaRPr lang="en-US"/>
        </a:p>
      </dgm:t>
    </dgm:pt>
    <dgm:pt modelId="{C9242659-9428-431E-88CB-6E351E3E3406}" type="pres">
      <dgm:prSet presAssocID="{7F76DF8F-897E-4B4D-8F76-69DDB829B550}" presName="sibTrans" presStyleLbl="sibTrans2D1" presStyleIdx="2" presStyleCnt="4"/>
      <dgm:spPr/>
      <dgm:t>
        <a:bodyPr/>
        <a:lstStyle/>
        <a:p>
          <a:endParaRPr lang="en-US"/>
        </a:p>
      </dgm:t>
    </dgm:pt>
    <dgm:pt modelId="{0158AB96-A060-4C3D-A459-654C917AF700}" type="pres">
      <dgm:prSet presAssocID="{7F76DF8F-897E-4B4D-8F76-69DDB829B550}" presName="connectorText" presStyleLbl="sibTrans2D1" presStyleIdx="2" presStyleCnt="4"/>
      <dgm:spPr/>
      <dgm:t>
        <a:bodyPr/>
        <a:lstStyle/>
        <a:p>
          <a:endParaRPr lang="en-US"/>
        </a:p>
      </dgm:t>
    </dgm:pt>
    <dgm:pt modelId="{DF6456A6-2285-4D79-A197-43C383B9ACE4}" type="pres">
      <dgm:prSet presAssocID="{51299039-B2E1-4911-9250-7C1575846C92}" presName="node" presStyleLbl="node1" presStyleIdx="3" presStyleCnt="5" custLinFactNeighborX="-50425" custLinFactNeighborY="55104">
        <dgm:presLayoutVars>
          <dgm:bulletEnabled val="1"/>
        </dgm:presLayoutVars>
      </dgm:prSet>
      <dgm:spPr/>
      <dgm:t>
        <a:bodyPr/>
        <a:lstStyle/>
        <a:p>
          <a:endParaRPr lang="en-US"/>
        </a:p>
      </dgm:t>
    </dgm:pt>
    <dgm:pt modelId="{B12B187C-365C-4811-9476-590718ABF524}" type="pres">
      <dgm:prSet presAssocID="{770D1302-8E6B-43AF-84AD-1BEB4D900DA9}" presName="sibTrans" presStyleLbl="sibTrans2D1" presStyleIdx="3" presStyleCnt="4" custAng="0"/>
      <dgm:spPr/>
      <dgm:t>
        <a:bodyPr/>
        <a:lstStyle/>
        <a:p>
          <a:endParaRPr lang="en-US"/>
        </a:p>
      </dgm:t>
    </dgm:pt>
    <dgm:pt modelId="{F89149B3-7309-45D1-A896-56AC98796FAC}" type="pres">
      <dgm:prSet presAssocID="{770D1302-8E6B-43AF-84AD-1BEB4D900DA9}" presName="connectorText" presStyleLbl="sibTrans2D1" presStyleIdx="3" presStyleCnt="4"/>
      <dgm:spPr/>
      <dgm:t>
        <a:bodyPr/>
        <a:lstStyle/>
        <a:p>
          <a:endParaRPr lang="en-US"/>
        </a:p>
      </dgm:t>
    </dgm:pt>
    <dgm:pt modelId="{7D1A1630-F97E-42F9-A92B-0C9801A64292}" type="pres">
      <dgm:prSet presAssocID="{6DA4331D-2001-4259-9854-1FE61317CD62}" presName="node" presStyleLbl="node1" presStyleIdx="4" presStyleCnt="5" custLinFactNeighborX="-79834" custLinFactNeighborY="59853">
        <dgm:presLayoutVars>
          <dgm:bulletEnabled val="1"/>
        </dgm:presLayoutVars>
      </dgm:prSet>
      <dgm:spPr/>
      <dgm:t>
        <a:bodyPr/>
        <a:lstStyle/>
        <a:p>
          <a:endParaRPr lang="en-US"/>
        </a:p>
      </dgm:t>
    </dgm:pt>
  </dgm:ptLst>
  <dgm:cxnLst>
    <dgm:cxn modelId="{54F749F6-D704-497F-96DF-D6EAF0AA84E0}" type="presOf" srcId="{88415819-E213-4004-87A6-CAEDC3AA2A89}" destId="{42F8C97E-1020-4429-A3AF-852A4339FA3C}" srcOrd="1" destOrd="0" presId="urn:microsoft.com/office/officeart/2005/8/layout/process5"/>
    <dgm:cxn modelId="{AD6E0837-4C29-43CA-B800-4552A086E717}" type="presOf" srcId="{7F76DF8F-897E-4B4D-8F76-69DDB829B550}" destId="{C9242659-9428-431E-88CB-6E351E3E3406}" srcOrd="0" destOrd="0" presId="urn:microsoft.com/office/officeart/2005/8/layout/process5"/>
    <dgm:cxn modelId="{2D41E83C-2901-47A6-A0C1-79CA46A955D8}" srcId="{BE152A5B-7008-4C85-942D-2AB1CA53E767}" destId="{7A856064-16C6-437B-85CF-62A49CAEC5C2}" srcOrd="2" destOrd="0" parTransId="{1228B218-CA50-45E1-BB88-610DDEE54045}" sibTransId="{7F76DF8F-897E-4B4D-8F76-69DDB829B550}"/>
    <dgm:cxn modelId="{0627D5C3-DED4-4055-9627-0E6B40202BD0}" srcId="{BE152A5B-7008-4C85-942D-2AB1CA53E767}" destId="{51299039-B2E1-4911-9250-7C1575846C92}" srcOrd="3" destOrd="0" parTransId="{7431EF56-83B8-4116-A8CB-370F740A21EF}" sibTransId="{770D1302-8E6B-43AF-84AD-1BEB4D900DA9}"/>
    <dgm:cxn modelId="{39E06557-6147-42B5-B36F-A6AC83E4A2D3}" type="presOf" srcId="{74F802D3-4DC8-47F4-8039-66CFE2147791}" destId="{25239CD5-7E3E-4D25-ABFC-5B7245311672}" srcOrd="0" destOrd="0" presId="urn:microsoft.com/office/officeart/2005/8/layout/process5"/>
    <dgm:cxn modelId="{C5A27056-94CB-402F-A3E5-5C3B625DB0EB}" type="presOf" srcId="{2CB1C733-D962-412D-AF12-916269E7C697}" destId="{48FAE65F-6B3E-46F5-AAC7-35B0349FF35E}" srcOrd="0" destOrd="0" presId="urn:microsoft.com/office/officeart/2005/8/layout/process5"/>
    <dgm:cxn modelId="{52B1F33F-BBC5-4B2E-97E0-2E8577288296}" type="presOf" srcId="{9110F59B-78AA-47FD-BD55-9B3EC6D2FBEA}" destId="{8C17B65C-0889-4467-A09B-2CC22C045D52}" srcOrd="1" destOrd="0" presId="urn:microsoft.com/office/officeart/2005/8/layout/process5"/>
    <dgm:cxn modelId="{B9CD6264-CE67-40BF-8B4E-E2A8F3DD903B}" type="presOf" srcId="{51299039-B2E1-4911-9250-7C1575846C92}" destId="{DF6456A6-2285-4D79-A197-43C383B9ACE4}" srcOrd="0" destOrd="0" presId="urn:microsoft.com/office/officeart/2005/8/layout/process5"/>
    <dgm:cxn modelId="{7E325382-3066-42C4-A058-F49BB3E24D86}" type="presOf" srcId="{770D1302-8E6B-43AF-84AD-1BEB4D900DA9}" destId="{F89149B3-7309-45D1-A896-56AC98796FAC}" srcOrd="1" destOrd="0" presId="urn:microsoft.com/office/officeart/2005/8/layout/process5"/>
    <dgm:cxn modelId="{701CE1C0-553C-4D08-A290-E91781C3CFB2}" type="presOf" srcId="{9110F59B-78AA-47FD-BD55-9B3EC6D2FBEA}" destId="{5056D44B-5268-43FD-B91D-DD78767F04CA}" srcOrd="0" destOrd="0" presId="urn:microsoft.com/office/officeart/2005/8/layout/process5"/>
    <dgm:cxn modelId="{2CD71294-7F4E-4FFC-BC0F-3B0AF4FD2BEE}" srcId="{BE152A5B-7008-4C85-942D-2AB1CA53E767}" destId="{6DA4331D-2001-4259-9854-1FE61317CD62}" srcOrd="4" destOrd="0" parTransId="{0B916E20-ABD0-4ABC-9FBF-94430B1A5E24}" sibTransId="{B4679AA4-8C29-4F35-88EE-74F439833EC5}"/>
    <dgm:cxn modelId="{9382704E-C038-4FB1-A570-8EFAB69CD1BC}" srcId="{BE152A5B-7008-4C85-942D-2AB1CA53E767}" destId="{2CB1C733-D962-412D-AF12-916269E7C697}" srcOrd="0" destOrd="0" parTransId="{5606A34C-589E-4B70-AE10-F766790B3F94}" sibTransId="{88415819-E213-4004-87A6-CAEDC3AA2A89}"/>
    <dgm:cxn modelId="{7FECEA3B-362E-4A39-B95D-5F67078288E1}" srcId="{BE152A5B-7008-4C85-942D-2AB1CA53E767}" destId="{74F802D3-4DC8-47F4-8039-66CFE2147791}" srcOrd="1" destOrd="0" parTransId="{B2575E7C-A44D-4ACE-9AD0-8128E2DF34DA}" sibTransId="{9110F59B-78AA-47FD-BD55-9B3EC6D2FBEA}"/>
    <dgm:cxn modelId="{07C959F7-1267-4FBC-804A-49CC44A63E39}" type="presOf" srcId="{88415819-E213-4004-87A6-CAEDC3AA2A89}" destId="{07B1395F-35FB-43DA-A574-7827691DA5D7}" srcOrd="0" destOrd="0" presId="urn:microsoft.com/office/officeart/2005/8/layout/process5"/>
    <dgm:cxn modelId="{BE1B87ED-3F59-47FF-A61B-0E49444440B7}" type="presOf" srcId="{6DA4331D-2001-4259-9854-1FE61317CD62}" destId="{7D1A1630-F97E-42F9-A92B-0C9801A64292}" srcOrd="0" destOrd="0" presId="urn:microsoft.com/office/officeart/2005/8/layout/process5"/>
    <dgm:cxn modelId="{6044C81B-908D-4784-937C-416A29AA1A2D}" type="presOf" srcId="{7A856064-16C6-437B-85CF-62A49CAEC5C2}" destId="{180E0E09-FFED-4CE9-8A12-744955E89A93}" srcOrd="0" destOrd="0" presId="urn:microsoft.com/office/officeart/2005/8/layout/process5"/>
    <dgm:cxn modelId="{4FB4686A-0A99-45B0-A8E2-38A59C352856}" type="presOf" srcId="{BE152A5B-7008-4C85-942D-2AB1CA53E767}" destId="{C232A8C2-7E68-4D1D-8B74-80127BD04CA4}" srcOrd="0" destOrd="0" presId="urn:microsoft.com/office/officeart/2005/8/layout/process5"/>
    <dgm:cxn modelId="{46DD33F8-5226-4CBD-B500-E1C300763FD1}" type="presOf" srcId="{7F76DF8F-897E-4B4D-8F76-69DDB829B550}" destId="{0158AB96-A060-4C3D-A459-654C917AF700}" srcOrd="1" destOrd="0" presId="urn:microsoft.com/office/officeart/2005/8/layout/process5"/>
    <dgm:cxn modelId="{AD41BA92-09CE-4F94-8D95-B9AD90566068}" type="presOf" srcId="{770D1302-8E6B-43AF-84AD-1BEB4D900DA9}" destId="{B12B187C-365C-4811-9476-590718ABF524}" srcOrd="0" destOrd="0" presId="urn:microsoft.com/office/officeart/2005/8/layout/process5"/>
    <dgm:cxn modelId="{F70649EC-8A14-4CAC-985D-5AFE04ACADA6}" type="presParOf" srcId="{C232A8C2-7E68-4D1D-8B74-80127BD04CA4}" destId="{48FAE65F-6B3E-46F5-AAC7-35B0349FF35E}" srcOrd="0" destOrd="0" presId="urn:microsoft.com/office/officeart/2005/8/layout/process5"/>
    <dgm:cxn modelId="{F34CF741-9644-4314-B619-516AC8FBFE0B}" type="presParOf" srcId="{C232A8C2-7E68-4D1D-8B74-80127BD04CA4}" destId="{07B1395F-35FB-43DA-A574-7827691DA5D7}" srcOrd="1" destOrd="0" presId="urn:microsoft.com/office/officeart/2005/8/layout/process5"/>
    <dgm:cxn modelId="{3B8A9572-81D0-460B-A734-F80E7933BF4C}" type="presParOf" srcId="{07B1395F-35FB-43DA-A574-7827691DA5D7}" destId="{42F8C97E-1020-4429-A3AF-852A4339FA3C}" srcOrd="0" destOrd="0" presId="urn:microsoft.com/office/officeart/2005/8/layout/process5"/>
    <dgm:cxn modelId="{BF40CF3A-DFC8-4179-9F4E-0D6DD23AB0D6}" type="presParOf" srcId="{C232A8C2-7E68-4D1D-8B74-80127BD04CA4}" destId="{25239CD5-7E3E-4D25-ABFC-5B7245311672}" srcOrd="2" destOrd="0" presId="urn:microsoft.com/office/officeart/2005/8/layout/process5"/>
    <dgm:cxn modelId="{996C3C0B-84A4-40B9-A022-95A26C7F38E9}" type="presParOf" srcId="{C232A8C2-7E68-4D1D-8B74-80127BD04CA4}" destId="{5056D44B-5268-43FD-B91D-DD78767F04CA}" srcOrd="3" destOrd="0" presId="urn:microsoft.com/office/officeart/2005/8/layout/process5"/>
    <dgm:cxn modelId="{B4090F22-0A16-44E2-9261-EFB150BBC53A}" type="presParOf" srcId="{5056D44B-5268-43FD-B91D-DD78767F04CA}" destId="{8C17B65C-0889-4467-A09B-2CC22C045D52}" srcOrd="0" destOrd="0" presId="urn:microsoft.com/office/officeart/2005/8/layout/process5"/>
    <dgm:cxn modelId="{A2A7C0A6-102B-42E0-BF8C-A74861FA3DF2}" type="presParOf" srcId="{C232A8C2-7E68-4D1D-8B74-80127BD04CA4}" destId="{180E0E09-FFED-4CE9-8A12-744955E89A93}" srcOrd="4" destOrd="0" presId="urn:microsoft.com/office/officeart/2005/8/layout/process5"/>
    <dgm:cxn modelId="{3690E07B-11A1-4994-B395-E0A18B4CB605}" type="presParOf" srcId="{C232A8C2-7E68-4D1D-8B74-80127BD04CA4}" destId="{C9242659-9428-431E-88CB-6E351E3E3406}" srcOrd="5" destOrd="0" presId="urn:microsoft.com/office/officeart/2005/8/layout/process5"/>
    <dgm:cxn modelId="{43C50DA1-DA9D-478C-903D-8DC214890724}" type="presParOf" srcId="{C9242659-9428-431E-88CB-6E351E3E3406}" destId="{0158AB96-A060-4C3D-A459-654C917AF700}" srcOrd="0" destOrd="0" presId="urn:microsoft.com/office/officeart/2005/8/layout/process5"/>
    <dgm:cxn modelId="{70DFDD40-0987-473F-9343-89C6D582E811}" type="presParOf" srcId="{C232A8C2-7E68-4D1D-8B74-80127BD04CA4}" destId="{DF6456A6-2285-4D79-A197-43C383B9ACE4}" srcOrd="6" destOrd="0" presId="urn:microsoft.com/office/officeart/2005/8/layout/process5"/>
    <dgm:cxn modelId="{A8DCBB9C-B0AB-41AA-A593-7FCC51F372F2}" type="presParOf" srcId="{C232A8C2-7E68-4D1D-8B74-80127BD04CA4}" destId="{B12B187C-365C-4811-9476-590718ABF524}" srcOrd="7" destOrd="0" presId="urn:microsoft.com/office/officeart/2005/8/layout/process5"/>
    <dgm:cxn modelId="{31D25EEF-B91A-4550-A4E2-D800738CC3DB}" type="presParOf" srcId="{B12B187C-365C-4811-9476-590718ABF524}" destId="{F89149B3-7309-45D1-A896-56AC98796FAC}" srcOrd="0" destOrd="0" presId="urn:microsoft.com/office/officeart/2005/8/layout/process5"/>
    <dgm:cxn modelId="{0F25137B-F007-43B9-9C0F-32BE676D8247}" type="presParOf" srcId="{C232A8C2-7E68-4D1D-8B74-80127BD04CA4}" destId="{7D1A1630-F97E-42F9-A92B-0C9801A64292}" srcOrd="8"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444EDA-B6E1-49B1-B417-95B0892D732E}" type="doc">
      <dgm:prSet loTypeId="urn:microsoft.com/office/officeart/2005/8/layout/chevron1" loCatId="process" qsTypeId="urn:microsoft.com/office/officeart/2005/8/quickstyle/simple5" qsCatId="simple" csTypeId="urn:microsoft.com/office/officeart/2005/8/colors/accent1_2" csCatId="accent1" phldr="1"/>
      <dgm:spPr/>
    </dgm:pt>
    <dgm:pt modelId="{BAE3E081-BBB5-4D6E-8A89-F6CDD80AC809}">
      <dgm:prSet phldrT="[Text]"/>
      <dgm:spPr/>
      <dgm:t>
        <a:bodyPr/>
        <a:lstStyle/>
        <a:p>
          <a:r>
            <a:rPr lang="en-US" dirty="0" smtClean="0"/>
            <a:t>Initial Ambitions</a:t>
          </a:r>
          <a:endParaRPr lang="en-US" dirty="0"/>
        </a:p>
      </dgm:t>
    </dgm:pt>
    <dgm:pt modelId="{B3AE7A2C-3E10-4942-8B82-1FEB35992FE5}" type="parTrans" cxnId="{A9981B17-7A59-4672-9793-1B4AA0365726}">
      <dgm:prSet/>
      <dgm:spPr/>
      <dgm:t>
        <a:bodyPr/>
        <a:lstStyle/>
        <a:p>
          <a:endParaRPr lang="en-US"/>
        </a:p>
      </dgm:t>
    </dgm:pt>
    <dgm:pt modelId="{B24F607A-B8AC-4F7D-A82B-B4B03EEE4368}" type="sibTrans" cxnId="{A9981B17-7A59-4672-9793-1B4AA0365726}">
      <dgm:prSet/>
      <dgm:spPr/>
      <dgm:t>
        <a:bodyPr/>
        <a:lstStyle/>
        <a:p>
          <a:endParaRPr lang="en-US"/>
        </a:p>
      </dgm:t>
    </dgm:pt>
    <dgm:pt modelId="{7839DF9C-62B6-4D39-8A8E-05E581F7FE71}">
      <dgm:prSet phldrT="[Text]"/>
      <dgm:spPr/>
      <dgm:t>
        <a:bodyPr/>
        <a:lstStyle/>
        <a:p>
          <a:r>
            <a:rPr lang="en-US" dirty="0" smtClean="0"/>
            <a:t>Lack of Federal Support</a:t>
          </a:r>
          <a:endParaRPr lang="en-US" dirty="0"/>
        </a:p>
      </dgm:t>
    </dgm:pt>
    <dgm:pt modelId="{1DD6B4BF-31B3-4BE8-96BB-85C80A7FDD89}" type="parTrans" cxnId="{14DEF263-24DC-4352-80A5-08E408651CFC}">
      <dgm:prSet/>
      <dgm:spPr/>
      <dgm:t>
        <a:bodyPr/>
        <a:lstStyle/>
        <a:p>
          <a:endParaRPr lang="en-US"/>
        </a:p>
      </dgm:t>
    </dgm:pt>
    <dgm:pt modelId="{C897E2DE-819A-44D0-A019-0AABBD9CC528}" type="sibTrans" cxnId="{14DEF263-24DC-4352-80A5-08E408651CFC}">
      <dgm:prSet/>
      <dgm:spPr/>
      <dgm:t>
        <a:bodyPr/>
        <a:lstStyle/>
        <a:p>
          <a:endParaRPr lang="en-US"/>
        </a:p>
      </dgm:t>
    </dgm:pt>
    <dgm:pt modelId="{AC37B585-7E9A-4501-8D4E-4672B3CE15B4}">
      <dgm:prSet phldrT="[Text]"/>
      <dgm:spPr/>
      <dgm:t>
        <a:bodyPr/>
        <a:lstStyle/>
        <a:p>
          <a:r>
            <a:rPr lang="en-US" dirty="0" smtClean="0"/>
            <a:t>Revised Objectives</a:t>
          </a:r>
          <a:endParaRPr lang="en-US" dirty="0"/>
        </a:p>
      </dgm:t>
    </dgm:pt>
    <dgm:pt modelId="{BEF6CBC2-0081-47DD-A081-54A41505471C}" type="parTrans" cxnId="{FD8A4258-D38B-426A-BEDC-ACC87A326BD5}">
      <dgm:prSet/>
      <dgm:spPr/>
      <dgm:t>
        <a:bodyPr/>
        <a:lstStyle/>
        <a:p>
          <a:endParaRPr lang="en-US"/>
        </a:p>
      </dgm:t>
    </dgm:pt>
    <dgm:pt modelId="{B791033B-F28B-456E-B161-BB86A5DE71E5}" type="sibTrans" cxnId="{FD8A4258-D38B-426A-BEDC-ACC87A326BD5}">
      <dgm:prSet/>
      <dgm:spPr/>
      <dgm:t>
        <a:bodyPr/>
        <a:lstStyle/>
        <a:p>
          <a:endParaRPr lang="en-US"/>
        </a:p>
      </dgm:t>
    </dgm:pt>
    <dgm:pt modelId="{77533456-A91E-4F20-A9ED-87907BF2AA96}" type="pres">
      <dgm:prSet presAssocID="{FC444EDA-B6E1-49B1-B417-95B0892D732E}" presName="Name0" presStyleCnt="0">
        <dgm:presLayoutVars>
          <dgm:dir/>
          <dgm:animLvl val="lvl"/>
          <dgm:resizeHandles val="exact"/>
        </dgm:presLayoutVars>
      </dgm:prSet>
      <dgm:spPr/>
    </dgm:pt>
    <dgm:pt modelId="{79C9648D-F943-49BC-B147-015147F4A9E5}" type="pres">
      <dgm:prSet presAssocID="{BAE3E081-BBB5-4D6E-8A89-F6CDD80AC809}" presName="parTxOnly" presStyleLbl="node1" presStyleIdx="0" presStyleCnt="3" custLinFactNeighborX="-9387" custLinFactNeighborY="77">
        <dgm:presLayoutVars>
          <dgm:chMax val="0"/>
          <dgm:chPref val="0"/>
          <dgm:bulletEnabled val="1"/>
        </dgm:presLayoutVars>
      </dgm:prSet>
      <dgm:spPr/>
      <dgm:t>
        <a:bodyPr/>
        <a:lstStyle/>
        <a:p>
          <a:endParaRPr lang="en-US"/>
        </a:p>
      </dgm:t>
    </dgm:pt>
    <dgm:pt modelId="{CB857891-487F-4048-A254-F76EB526E7EE}" type="pres">
      <dgm:prSet presAssocID="{B24F607A-B8AC-4F7D-A82B-B4B03EEE4368}" presName="parTxOnlySpace" presStyleCnt="0"/>
      <dgm:spPr/>
    </dgm:pt>
    <dgm:pt modelId="{66B7808E-E7D5-475C-BAC1-66700DF6B2C6}" type="pres">
      <dgm:prSet presAssocID="{7839DF9C-62B6-4D39-8A8E-05E581F7FE71}" presName="parTxOnly" presStyleLbl="node1" presStyleIdx="1" presStyleCnt="3" custLinFactNeighborY="5330">
        <dgm:presLayoutVars>
          <dgm:chMax val="0"/>
          <dgm:chPref val="0"/>
          <dgm:bulletEnabled val="1"/>
        </dgm:presLayoutVars>
      </dgm:prSet>
      <dgm:spPr/>
      <dgm:t>
        <a:bodyPr/>
        <a:lstStyle/>
        <a:p>
          <a:endParaRPr lang="en-US"/>
        </a:p>
      </dgm:t>
    </dgm:pt>
    <dgm:pt modelId="{1F7E9FD0-C315-4CFA-8F19-2AEEF9BEA2E9}" type="pres">
      <dgm:prSet presAssocID="{C897E2DE-819A-44D0-A019-0AABBD9CC528}" presName="parTxOnlySpace" presStyleCnt="0"/>
      <dgm:spPr/>
    </dgm:pt>
    <dgm:pt modelId="{97DD34BA-DC8B-453B-8278-DD1DB7BDACC2}" type="pres">
      <dgm:prSet presAssocID="{AC37B585-7E9A-4501-8D4E-4672B3CE15B4}" presName="parTxOnly" presStyleLbl="node1" presStyleIdx="2" presStyleCnt="3" custLinFactNeighborX="-7091">
        <dgm:presLayoutVars>
          <dgm:chMax val="0"/>
          <dgm:chPref val="0"/>
          <dgm:bulletEnabled val="1"/>
        </dgm:presLayoutVars>
      </dgm:prSet>
      <dgm:spPr/>
      <dgm:t>
        <a:bodyPr/>
        <a:lstStyle/>
        <a:p>
          <a:endParaRPr lang="en-US"/>
        </a:p>
      </dgm:t>
    </dgm:pt>
  </dgm:ptLst>
  <dgm:cxnLst>
    <dgm:cxn modelId="{460366EF-B6D5-4E3A-835A-7FC6F2FB0E82}" type="presOf" srcId="{7839DF9C-62B6-4D39-8A8E-05E581F7FE71}" destId="{66B7808E-E7D5-475C-BAC1-66700DF6B2C6}" srcOrd="0" destOrd="0" presId="urn:microsoft.com/office/officeart/2005/8/layout/chevron1"/>
    <dgm:cxn modelId="{23CD4612-E693-455F-AF9C-CA12CE83B2DB}" type="presOf" srcId="{BAE3E081-BBB5-4D6E-8A89-F6CDD80AC809}" destId="{79C9648D-F943-49BC-B147-015147F4A9E5}" srcOrd="0" destOrd="0" presId="urn:microsoft.com/office/officeart/2005/8/layout/chevron1"/>
    <dgm:cxn modelId="{14DEF263-24DC-4352-80A5-08E408651CFC}" srcId="{FC444EDA-B6E1-49B1-B417-95B0892D732E}" destId="{7839DF9C-62B6-4D39-8A8E-05E581F7FE71}" srcOrd="1" destOrd="0" parTransId="{1DD6B4BF-31B3-4BE8-96BB-85C80A7FDD89}" sibTransId="{C897E2DE-819A-44D0-A019-0AABBD9CC528}"/>
    <dgm:cxn modelId="{A9981B17-7A59-4672-9793-1B4AA0365726}" srcId="{FC444EDA-B6E1-49B1-B417-95B0892D732E}" destId="{BAE3E081-BBB5-4D6E-8A89-F6CDD80AC809}" srcOrd="0" destOrd="0" parTransId="{B3AE7A2C-3E10-4942-8B82-1FEB35992FE5}" sibTransId="{B24F607A-B8AC-4F7D-A82B-B4B03EEE4368}"/>
    <dgm:cxn modelId="{FD8A4258-D38B-426A-BEDC-ACC87A326BD5}" srcId="{FC444EDA-B6E1-49B1-B417-95B0892D732E}" destId="{AC37B585-7E9A-4501-8D4E-4672B3CE15B4}" srcOrd="2" destOrd="0" parTransId="{BEF6CBC2-0081-47DD-A081-54A41505471C}" sibTransId="{B791033B-F28B-456E-B161-BB86A5DE71E5}"/>
    <dgm:cxn modelId="{994C2985-5D83-4B93-A9CB-1412DD37E84F}" type="presOf" srcId="{AC37B585-7E9A-4501-8D4E-4672B3CE15B4}" destId="{97DD34BA-DC8B-453B-8278-DD1DB7BDACC2}" srcOrd="0" destOrd="0" presId="urn:microsoft.com/office/officeart/2005/8/layout/chevron1"/>
    <dgm:cxn modelId="{B8269C53-E929-44CA-B095-F52C4CA12A7A}" type="presOf" srcId="{FC444EDA-B6E1-49B1-B417-95B0892D732E}" destId="{77533456-A91E-4F20-A9ED-87907BF2AA96}" srcOrd="0" destOrd="0" presId="urn:microsoft.com/office/officeart/2005/8/layout/chevron1"/>
    <dgm:cxn modelId="{76C4AF83-487F-439A-AC00-A76782899B3D}" type="presParOf" srcId="{77533456-A91E-4F20-A9ED-87907BF2AA96}" destId="{79C9648D-F943-49BC-B147-015147F4A9E5}" srcOrd="0" destOrd="0" presId="urn:microsoft.com/office/officeart/2005/8/layout/chevron1"/>
    <dgm:cxn modelId="{D2F7ED23-A73A-4DD0-A4F5-40B65BEB348F}" type="presParOf" srcId="{77533456-A91E-4F20-A9ED-87907BF2AA96}" destId="{CB857891-487F-4048-A254-F76EB526E7EE}" srcOrd="1" destOrd="0" presId="urn:microsoft.com/office/officeart/2005/8/layout/chevron1"/>
    <dgm:cxn modelId="{DF3E83A6-56F7-4EBB-BC4B-6034A96866A5}" type="presParOf" srcId="{77533456-A91E-4F20-A9ED-87907BF2AA96}" destId="{66B7808E-E7D5-475C-BAC1-66700DF6B2C6}" srcOrd="2" destOrd="0" presId="urn:microsoft.com/office/officeart/2005/8/layout/chevron1"/>
    <dgm:cxn modelId="{1FFE9FA7-22C9-4CB1-B8E0-E0C6C35A5BD4}" type="presParOf" srcId="{77533456-A91E-4F20-A9ED-87907BF2AA96}" destId="{1F7E9FD0-C315-4CFA-8F19-2AEEF9BEA2E9}" srcOrd="3" destOrd="0" presId="urn:microsoft.com/office/officeart/2005/8/layout/chevron1"/>
    <dgm:cxn modelId="{C0579685-985B-4419-8F19-F3AE3EB06975}" type="presParOf" srcId="{77533456-A91E-4F20-A9ED-87907BF2AA96}" destId="{97DD34BA-DC8B-453B-8278-DD1DB7BDACC2}" srcOrd="4"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D8C1D8-A105-4A1C-AE45-2488204C7D4A}" type="doc">
      <dgm:prSet loTypeId="urn:microsoft.com/office/officeart/2005/8/layout/process2" loCatId="process" qsTypeId="urn:microsoft.com/office/officeart/2005/8/quickstyle/simple1" qsCatId="simple" csTypeId="urn:microsoft.com/office/officeart/2005/8/colors/accent1_2" csCatId="accent1" phldr="1"/>
      <dgm:spPr/>
    </dgm:pt>
    <dgm:pt modelId="{F9BF8334-F937-4F8B-A232-2BDFC72773AA}">
      <dgm:prSet phldrT="[Text]"/>
      <dgm:spPr/>
      <dgm:t>
        <a:bodyPr/>
        <a:lstStyle/>
        <a:p>
          <a:r>
            <a:rPr lang="en-US" dirty="0" smtClean="0"/>
            <a:t>Proposed two-stage vehicle to access space stations</a:t>
          </a:r>
          <a:endParaRPr lang="en-US" dirty="0"/>
        </a:p>
      </dgm:t>
    </dgm:pt>
    <dgm:pt modelId="{15A19FE1-54E8-4B8F-AD7F-54B125B2B1CB}" type="parTrans" cxnId="{019BBCD8-A5CE-411E-B834-50D4A7B75CC7}">
      <dgm:prSet/>
      <dgm:spPr/>
      <dgm:t>
        <a:bodyPr/>
        <a:lstStyle/>
        <a:p>
          <a:endParaRPr lang="en-US"/>
        </a:p>
      </dgm:t>
    </dgm:pt>
    <dgm:pt modelId="{C042E9B2-EEEC-4F37-B590-E1AE8A819DA3}" type="sibTrans" cxnId="{019BBCD8-A5CE-411E-B834-50D4A7B75CC7}">
      <dgm:prSet/>
      <dgm:spPr/>
      <dgm:t>
        <a:bodyPr/>
        <a:lstStyle/>
        <a:p>
          <a:endParaRPr lang="en-US"/>
        </a:p>
      </dgm:t>
    </dgm:pt>
    <dgm:pt modelId="{5942D5FA-7C0E-4A7A-8AA2-BD0554A0D674}">
      <dgm:prSet phldrT="[Text]"/>
      <dgm:spPr/>
      <dgm:t>
        <a:bodyPr/>
        <a:lstStyle/>
        <a:p>
          <a:r>
            <a:rPr lang="en-US" dirty="0" smtClean="0"/>
            <a:t>Reliable and safe as commercial airliner</a:t>
          </a:r>
          <a:endParaRPr lang="en-US" dirty="0"/>
        </a:p>
      </dgm:t>
    </dgm:pt>
    <dgm:pt modelId="{20D9FBF6-6BA6-475B-A448-FA9FC69E54CA}" type="parTrans" cxnId="{4EBCA6CC-381B-4764-8BFB-4ED86CA82301}">
      <dgm:prSet/>
      <dgm:spPr/>
      <dgm:t>
        <a:bodyPr/>
        <a:lstStyle/>
        <a:p>
          <a:endParaRPr lang="en-US"/>
        </a:p>
      </dgm:t>
    </dgm:pt>
    <dgm:pt modelId="{06761FD0-A623-484F-8A2A-E4AD66419C5D}" type="sibTrans" cxnId="{4EBCA6CC-381B-4764-8BFB-4ED86CA82301}">
      <dgm:prSet/>
      <dgm:spPr/>
      <dgm:t>
        <a:bodyPr/>
        <a:lstStyle/>
        <a:p>
          <a:endParaRPr lang="en-US"/>
        </a:p>
      </dgm:t>
    </dgm:pt>
    <dgm:pt modelId="{B843F0C1-4BF1-4737-9150-A64E775FDF06}">
      <dgm:prSet phldrT="[Text]"/>
      <dgm:spPr/>
      <dgm:t>
        <a:bodyPr/>
        <a:lstStyle/>
        <a:p>
          <a:r>
            <a:rPr lang="en-US" dirty="0" smtClean="0"/>
            <a:t>Fully reusable to keep operational costs low</a:t>
          </a:r>
          <a:endParaRPr lang="en-US" dirty="0"/>
        </a:p>
      </dgm:t>
    </dgm:pt>
    <dgm:pt modelId="{E8D749DF-1820-4C98-87EA-4DEAB98A05B6}" type="parTrans" cxnId="{3B7EBA38-A6F3-461B-88B6-492E7F0BF29A}">
      <dgm:prSet/>
      <dgm:spPr/>
      <dgm:t>
        <a:bodyPr/>
        <a:lstStyle/>
        <a:p>
          <a:endParaRPr lang="en-US"/>
        </a:p>
      </dgm:t>
    </dgm:pt>
    <dgm:pt modelId="{BB1AA73E-C9B1-42D7-9529-2D497B8C951A}" type="sibTrans" cxnId="{3B7EBA38-A6F3-461B-88B6-492E7F0BF29A}">
      <dgm:prSet/>
      <dgm:spPr/>
      <dgm:t>
        <a:bodyPr/>
        <a:lstStyle/>
        <a:p>
          <a:endParaRPr lang="en-US"/>
        </a:p>
      </dgm:t>
    </dgm:pt>
    <dgm:pt modelId="{7968DB6F-354C-462B-982C-6D54A6E8E4AD}" type="pres">
      <dgm:prSet presAssocID="{07D8C1D8-A105-4A1C-AE45-2488204C7D4A}" presName="linearFlow" presStyleCnt="0">
        <dgm:presLayoutVars>
          <dgm:resizeHandles val="exact"/>
        </dgm:presLayoutVars>
      </dgm:prSet>
      <dgm:spPr/>
    </dgm:pt>
    <dgm:pt modelId="{99CEF5D2-4A23-45C7-9BD3-1AC104552261}" type="pres">
      <dgm:prSet presAssocID="{F9BF8334-F937-4F8B-A232-2BDFC72773AA}" presName="node" presStyleLbl="node1" presStyleIdx="0" presStyleCnt="3" custScaleX="100705" custScaleY="124189" custLinFactNeighborY="-169">
        <dgm:presLayoutVars>
          <dgm:bulletEnabled val="1"/>
        </dgm:presLayoutVars>
      </dgm:prSet>
      <dgm:spPr/>
      <dgm:t>
        <a:bodyPr/>
        <a:lstStyle/>
        <a:p>
          <a:endParaRPr lang="en-US"/>
        </a:p>
      </dgm:t>
    </dgm:pt>
    <dgm:pt modelId="{1A014B3E-7F44-4E48-8653-6B6BC488DEF2}" type="pres">
      <dgm:prSet presAssocID="{C042E9B2-EEEC-4F37-B590-E1AE8A819DA3}" presName="sibTrans" presStyleLbl="sibTrans2D1" presStyleIdx="0" presStyleCnt="2"/>
      <dgm:spPr/>
      <dgm:t>
        <a:bodyPr/>
        <a:lstStyle/>
        <a:p>
          <a:endParaRPr lang="en-US"/>
        </a:p>
      </dgm:t>
    </dgm:pt>
    <dgm:pt modelId="{D3FEB16F-0A8E-4A42-9365-C96622050C4B}" type="pres">
      <dgm:prSet presAssocID="{C042E9B2-EEEC-4F37-B590-E1AE8A819DA3}" presName="connectorText" presStyleLbl="sibTrans2D1" presStyleIdx="0" presStyleCnt="2"/>
      <dgm:spPr/>
      <dgm:t>
        <a:bodyPr/>
        <a:lstStyle/>
        <a:p>
          <a:endParaRPr lang="en-US"/>
        </a:p>
      </dgm:t>
    </dgm:pt>
    <dgm:pt modelId="{D119916E-2B93-4C29-B229-0422E913B76F}" type="pres">
      <dgm:prSet presAssocID="{5942D5FA-7C0E-4A7A-8AA2-BD0554A0D674}" presName="node" presStyleLbl="node1" presStyleIdx="1" presStyleCnt="3" custScaleY="115622" custLinFactNeighborY="-3978">
        <dgm:presLayoutVars>
          <dgm:bulletEnabled val="1"/>
        </dgm:presLayoutVars>
      </dgm:prSet>
      <dgm:spPr/>
      <dgm:t>
        <a:bodyPr/>
        <a:lstStyle/>
        <a:p>
          <a:endParaRPr lang="en-US"/>
        </a:p>
      </dgm:t>
    </dgm:pt>
    <dgm:pt modelId="{98B49341-8FFA-4E10-BA73-34309418F3DE}" type="pres">
      <dgm:prSet presAssocID="{06761FD0-A623-484F-8A2A-E4AD66419C5D}" presName="sibTrans" presStyleLbl="sibTrans2D1" presStyleIdx="1" presStyleCnt="2"/>
      <dgm:spPr/>
      <dgm:t>
        <a:bodyPr/>
        <a:lstStyle/>
        <a:p>
          <a:endParaRPr lang="en-US"/>
        </a:p>
      </dgm:t>
    </dgm:pt>
    <dgm:pt modelId="{CA3FA1B0-B738-4DD9-9063-76CDD23A6702}" type="pres">
      <dgm:prSet presAssocID="{06761FD0-A623-484F-8A2A-E4AD66419C5D}" presName="connectorText" presStyleLbl="sibTrans2D1" presStyleIdx="1" presStyleCnt="2"/>
      <dgm:spPr/>
      <dgm:t>
        <a:bodyPr/>
        <a:lstStyle/>
        <a:p>
          <a:endParaRPr lang="en-US"/>
        </a:p>
      </dgm:t>
    </dgm:pt>
    <dgm:pt modelId="{8BA25000-EA66-4064-AA50-B999FD2C20BC}" type="pres">
      <dgm:prSet presAssocID="{B843F0C1-4BF1-4737-9150-A64E775FDF06}" presName="node" presStyleLbl="node1" presStyleIdx="2" presStyleCnt="3" custScaleY="121801" custLinFactNeighborY="-5010">
        <dgm:presLayoutVars>
          <dgm:bulletEnabled val="1"/>
        </dgm:presLayoutVars>
      </dgm:prSet>
      <dgm:spPr/>
      <dgm:t>
        <a:bodyPr/>
        <a:lstStyle/>
        <a:p>
          <a:endParaRPr lang="en-US"/>
        </a:p>
      </dgm:t>
    </dgm:pt>
  </dgm:ptLst>
  <dgm:cxnLst>
    <dgm:cxn modelId="{B776FA24-D71A-47E8-9D64-D77EA76EC0C2}" type="presOf" srcId="{06761FD0-A623-484F-8A2A-E4AD66419C5D}" destId="{98B49341-8FFA-4E10-BA73-34309418F3DE}" srcOrd="0" destOrd="0" presId="urn:microsoft.com/office/officeart/2005/8/layout/process2"/>
    <dgm:cxn modelId="{1855DECB-097D-40F5-91E9-AAD845455587}" type="presOf" srcId="{C042E9B2-EEEC-4F37-B590-E1AE8A819DA3}" destId="{D3FEB16F-0A8E-4A42-9365-C96622050C4B}" srcOrd="1" destOrd="0" presId="urn:microsoft.com/office/officeart/2005/8/layout/process2"/>
    <dgm:cxn modelId="{6948A47D-659B-42AA-BE7B-98FF0931895B}" type="presOf" srcId="{F9BF8334-F937-4F8B-A232-2BDFC72773AA}" destId="{99CEF5D2-4A23-45C7-9BD3-1AC104552261}" srcOrd="0" destOrd="0" presId="urn:microsoft.com/office/officeart/2005/8/layout/process2"/>
    <dgm:cxn modelId="{3B7EBA38-A6F3-461B-88B6-492E7F0BF29A}" srcId="{07D8C1D8-A105-4A1C-AE45-2488204C7D4A}" destId="{B843F0C1-4BF1-4737-9150-A64E775FDF06}" srcOrd="2" destOrd="0" parTransId="{E8D749DF-1820-4C98-87EA-4DEAB98A05B6}" sibTransId="{BB1AA73E-C9B1-42D7-9529-2D497B8C951A}"/>
    <dgm:cxn modelId="{C081E1EB-1BF5-4EBF-8487-48744C3DAFE4}" type="presOf" srcId="{B843F0C1-4BF1-4737-9150-A64E775FDF06}" destId="{8BA25000-EA66-4064-AA50-B999FD2C20BC}" srcOrd="0" destOrd="0" presId="urn:microsoft.com/office/officeart/2005/8/layout/process2"/>
    <dgm:cxn modelId="{656784D7-8EBD-48E1-8AED-0D78D8C3ED1F}" type="presOf" srcId="{07D8C1D8-A105-4A1C-AE45-2488204C7D4A}" destId="{7968DB6F-354C-462B-982C-6D54A6E8E4AD}" srcOrd="0" destOrd="0" presId="urn:microsoft.com/office/officeart/2005/8/layout/process2"/>
    <dgm:cxn modelId="{90E79668-ACB5-4A1A-807C-4BCC577003F0}" type="presOf" srcId="{06761FD0-A623-484F-8A2A-E4AD66419C5D}" destId="{CA3FA1B0-B738-4DD9-9063-76CDD23A6702}" srcOrd="1" destOrd="0" presId="urn:microsoft.com/office/officeart/2005/8/layout/process2"/>
    <dgm:cxn modelId="{CB8F39CB-55F9-43F2-9251-490515AFE4F6}" type="presOf" srcId="{5942D5FA-7C0E-4A7A-8AA2-BD0554A0D674}" destId="{D119916E-2B93-4C29-B229-0422E913B76F}" srcOrd="0" destOrd="0" presId="urn:microsoft.com/office/officeart/2005/8/layout/process2"/>
    <dgm:cxn modelId="{4EBCA6CC-381B-4764-8BFB-4ED86CA82301}" srcId="{07D8C1D8-A105-4A1C-AE45-2488204C7D4A}" destId="{5942D5FA-7C0E-4A7A-8AA2-BD0554A0D674}" srcOrd="1" destOrd="0" parTransId="{20D9FBF6-6BA6-475B-A448-FA9FC69E54CA}" sibTransId="{06761FD0-A623-484F-8A2A-E4AD66419C5D}"/>
    <dgm:cxn modelId="{019BBCD8-A5CE-411E-B834-50D4A7B75CC7}" srcId="{07D8C1D8-A105-4A1C-AE45-2488204C7D4A}" destId="{F9BF8334-F937-4F8B-A232-2BDFC72773AA}" srcOrd="0" destOrd="0" parTransId="{15A19FE1-54E8-4B8F-AD7F-54B125B2B1CB}" sibTransId="{C042E9B2-EEEC-4F37-B590-E1AE8A819DA3}"/>
    <dgm:cxn modelId="{D79277F8-6856-4FBF-BBF6-3153777F1093}" type="presOf" srcId="{C042E9B2-EEEC-4F37-B590-E1AE8A819DA3}" destId="{1A014B3E-7F44-4E48-8653-6B6BC488DEF2}" srcOrd="0" destOrd="0" presId="urn:microsoft.com/office/officeart/2005/8/layout/process2"/>
    <dgm:cxn modelId="{AF40D6F0-24D4-49FB-85CD-518290A98FB8}" type="presParOf" srcId="{7968DB6F-354C-462B-982C-6D54A6E8E4AD}" destId="{99CEF5D2-4A23-45C7-9BD3-1AC104552261}" srcOrd="0" destOrd="0" presId="urn:microsoft.com/office/officeart/2005/8/layout/process2"/>
    <dgm:cxn modelId="{9617E0C5-4A3C-4407-AFE5-8E4150386DD7}" type="presParOf" srcId="{7968DB6F-354C-462B-982C-6D54A6E8E4AD}" destId="{1A014B3E-7F44-4E48-8653-6B6BC488DEF2}" srcOrd="1" destOrd="0" presId="urn:microsoft.com/office/officeart/2005/8/layout/process2"/>
    <dgm:cxn modelId="{4C0DD973-630C-4292-8466-122E204E2D42}" type="presParOf" srcId="{1A014B3E-7F44-4E48-8653-6B6BC488DEF2}" destId="{D3FEB16F-0A8E-4A42-9365-C96622050C4B}" srcOrd="0" destOrd="0" presId="urn:microsoft.com/office/officeart/2005/8/layout/process2"/>
    <dgm:cxn modelId="{1A3AC9FC-8B98-4E4D-9B8F-04A3C0A06784}" type="presParOf" srcId="{7968DB6F-354C-462B-982C-6D54A6E8E4AD}" destId="{D119916E-2B93-4C29-B229-0422E913B76F}" srcOrd="2" destOrd="0" presId="urn:microsoft.com/office/officeart/2005/8/layout/process2"/>
    <dgm:cxn modelId="{7CAF527D-F952-4A7E-9F4A-392ACDD53E15}" type="presParOf" srcId="{7968DB6F-354C-462B-982C-6D54A6E8E4AD}" destId="{98B49341-8FFA-4E10-BA73-34309418F3DE}" srcOrd="3" destOrd="0" presId="urn:microsoft.com/office/officeart/2005/8/layout/process2"/>
    <dgm:cxn modelId="{7E47EE62-1C97-4DD0-9643-757AC104E9DC}" type="presParOf" srcId="{98B49341-8FFA-4E10-BA73-34309418F3DE}" destId="{CA3FA1B0-B738-4DD9-9063-76CDD23A6702}" srcOrd="0" destOrd="0" presId="urn:microsoft.com/office/officeart/2005/8/layout/process2"/>
    <dgm:cxn modelId="{299AD435-1C16-48EA-B513-1B3339DEFB4D}" type="presParOf" srcId="{7968DB6F-354C-462B-982C-6D54A6E8E4AD}" destId="{8BA25000-EA66-4064-AA50-B999FD2C20BC}" srcOrd="4" destOrd="0" presId="urn:microsoft.com/office/officeart/2005/8/layout/process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17808B-2F44-4D9A-9811-ED83434093A6}" type="doc">
      <dgm:prSet loTypeId="urn:microsoft.com/office/officeart/2005/8/layout/process2" loCatId="process" qsTypeId="urn:microsoft.com/office/officeart/2005/8/quickstyle/simple1" qsCatId="simple" csTypeId="urn:microsoft.com/office/officeart/2005/8/colors/accent2_2" csCatId="accent2" phldr="1"/>
      <dgm:spPr/>
    </dgm:pt>
    <dgm:pt modelId="{EAF76002-0829-47E1-9F43-304ACFD0E99B}">
      <dgm:prSet phldrT="[Text]" custT="1"/>
      <dgm:spPr/>
      <dgm:t>
        <a:bodyPr/>
        <a:lstStyle/>
        <a:p>
          <a:r>
            <a:rPr lang="en-US" sz="1800" dirty="0" smtClean="0"/>
            <a:t>Congress denies funding, domestic issues taking budgetary priority</a:t>
          </a:r>
          <a:endParaRPr lang="en-US" sz="1800" dirty="0"/>
        </a:p>
      </dgm:t>
    </dgm:pt>
    <dgm:pt modelId="{FF5938BC-4963-4802-A741-27A09F40CCDD}" type="parTrans" cxnId="{67DEC73E-A558-4E4A-8981-467E5F93D040}">
      <dgm:prSet/>
      <dgm:spPr/>
      <dgm:t>
        <a:bodyPr/>
        <a:lstStyle/>
        <a:p>
          <a:endParaRPr lang="en-US"/>
        </a:p>
      </dgm:t>
    </dgm:pt>
    <dgm:pt modelId="{B16018EB-9E07-4871-9473-260843DD8756}" type="sibTrans" cxnId="{67DEC73E-A558-4E4A-8981-467E5F93D040}">
      <dgm:prSet/>
      <dgm:spPr/>
      <dgm:t>
        <a:bodyPr/>
        <a:lstStyle/>
        <a:p>
          <a:endParaRPr lang="en-US"/>
        </a:p>
      </dgm:t>
    </dgm:pt>
    <dgm:pt modelId="{C48058CB-DDA5-432B-9886-1E61C2C52B26}">
      <dgm:prSet phldrT="[Text]" custT="1"/>
      <dgm:spPr/>
      <dgm:t>
        <a:bodyPr/>
        <a:lstStyle/>
        <a:p>
          <a:r>
            <a:rPr lang="en-US" sz="1800" dirty="0" smtClean="0"/>
            <a:t>NASA’s vision of interplanetary exploration not shared</a:t>
          </a:r>
          <a:endParaRPr lang="en-US" sz="1800" dirty="0"/>
        </a:p>
      </dgm:t>
    </dgm:pt>
    <dgm:pt modelId="{7EC781F9-8FCD-49D6-AD77-D23CC142E16C}" type="parTrans" cxnId="{1F41D530-682F-4B29-AB80-57E047D3AF19}">
      <dgm:prSet/>
      <dgm:spPr/>
      <dgm:t>
        <a:bodyPr/>
        <a:lstStyle/>
        <a:p>
          <a:endParaRPr lang="en-US"/>
        </a:p>
      </dgm:t>
    </dgm:pt>
    <dgm:pt modelId="{45BC8AD1-5E4F-4A8F-A9AF-D4F831BFBD11}" type="sibTrans" cxnId="{1F41D530-682F-4B29-AB80-57E047D3AF19}">
      <dgm:prSet/>
      <dgm:spPr/>
      <dgm:t>
        <a:bodyPr/>
        <a:lstStyle/>
        <a:p>
          <a:endParaRPr lang="en-US"/>
        </a:p>
      </dgm:t>
    </dgm:pt>
    <dgm:pt modelId="{8807D366-2BA5-476F-B2E3-5D1FA4E5734B}">
      <dgm:prSet phldrT="[Text]" custT="1"/>
      <dgm:spPr/>
      <dgm:t>
        <a:bodyPr/>
        <a:lstStyle/>
        <a:p>
          <a:r>
            <a:rPr lang="en-US" sz="1800" dirty="0" smtClean="0"/>
            <a:t>Desire to minimize NASA budget following costly Apollo program</a:t>
          </a:r>
          <a:endParaRPr lang="en-US" sz="1800" dirty="0"/>
        </a:p>
      </dgm:t>
    </dgm:pt>
    <dgm:pt modelId="{A38CA04C-ED11-4519-8B55-812C63A217AA}" type="sibTrans" cxnId="{9DB23360-1D22-4D09-9628-5868BE957FE4}">
      <dgm:prSet/>
      <dgm:spPr/>
      <dgm:t>
        <a:bodyPr/>
        <a:lstStyle/>
        <a:p>
          <a:endParaRPr lang="en-US"/>
        </a:p>
      </dgm:t>
    </dgm:pt>
    <dgm:pt modelId="{CE57D4D7-B662-45F7-BBD0-2EF5E3E77EAC}" type="parTrans" cxnId="{9DB23360-1D22-4D09-9628-5868BE957FE4}">
      <dgm:prSet/>
      <dgm:spPr/>
      <dgm:t>
        <a:bodyPr/>
        <a:lstStyle/>
        <a:p>
          <a:endParaRPr lang="en-US"/>
        </a:p>
      </dgm:t>
    </dgm:pt>
    <dgm:pt modelId="{EC7F382E-CB1A-4974-8133-BCEDB73314E3}" type="pres">
      <dgm:prSet presAssocID="{1B17808B-2F44-4D9A-9811-ED83434093A6}" presName="linearFlow" presStyleCnt="0">
        <dgm:presLayoutVars>
          <dgm:resizeHandles val="exact"/>
        </dgm:presLayoutVars>
      </dgm:prSet>
      <dgm:spPr/>
    </dgm:pt>
    <dgm:pt modelId="{16719261-1DF6-45E2-A906-F8505D55FB11}" type="pres">
      <dgm:prSet presAssocID="{EAF76002-0829-47E1-9F43-304ACFD0E99B}" presName="node" presStyleLbl="node1" presStyleIdx="0" presStyleCnt="3">
        <dgm:presLayoutVars>
          <dgm:bulletEnabled val="1"/>
        </dgm:presLayoutVars>
      </dgm:prSet>
      <dgm:spPr/>
      <dgm:t>
        <a:bodyPr/>
        <a:lstStyle/>
        <a:p>
          <a:endParaRPr lang="en-US"/>
        </a:p>
      </dgm:t>
    </dgm:pt>
    <dgm:pt modelId="{16FA1F92-0BE2-4D41-955A-23ADAFB91417}" type="pres">
      <dgm:prSet presAssocID="{B16018EB-9E07-4871-9473-260843DD8756}" presName="sibTrans" presStyleLbl="sibTrans2D1" presStyleIdx="0" presStyleCnt="2"/>
      <dgm:spPr/>
      <dgm:t>
        <a:bodyPr/>
        <a:lstStyle/>
        <a:p>
          <a:endParaRPr lang="en-US"/>
        </a:p>
      </dgm:t>
    </dgm:pt>
    <dgm:pt modelId="{43F1CEFD-D44B-4EE4-94F8-AF8FCB74E3FA}" type="pres">
      <dgm:prSet presAssocID="{B16018EB-9E07-4871-9473-260843DD8756}" presName="connectorText" presStyleLbl="sibTrans2D1" presStyleIdx="0" presStyleCnt="2"/>
      <dgm:spPr/>
      <dgm:t>
        <a:bodyPr/>
        <a:lstStyle/>
        <a:p>
          <a:endParaRPr lang="en-US"/>
        </a:p>
      </dgm:t>
    </dgm:pt>
    <dgm:pt modelId="{8D1B2930-84D3-4081-B557-44575F285A7B}" type="pres">
      <dgm:prSet presAssocID="{C48058CB-DDA5-432B-9886-1E61C2C52B26}" presName="node" presStyleLbl="node1" presStyleIdx="1" presStyleCnt="3" custLinFactNeighborY="13480">
        <dgm:presLayoutVars>
          <dgm:bulletEnabled val="1"/>
        </dgm:presLayoutVars>
      </dgm:prSet>
      <dgm:spPr/>
      <dgm:t>
        <a:bodyPr/>
        <a:lstStyle/>
        <a:p>
          <a:endParaRPr lang="en-US"/>
        </a:p>
      </dgm:t>
    </dgm:pt>
    <dgm:pt modelId="{A5B6DCA7-B376-4FE4-9672-F1E30D6EB102}" type="pres">
      <dgm:prSet presAssocID="{45BC8AD1-5E4F-4A8F-A9AF-D4F831BFBD11}" presName="sibTrans" presStyleLbl="sibTrans2D1" presStyleIdx="1" presStyleCnt="2"/>
      <dgm:spPr/>
      <dgm:t>
        <a:bodyPr/>
        <a:lstStyle/>
        <a:p>
          <a:endParaRPr lang="en-US"/>
        </a:p>
      </dgm:t>
    </dgm:pt>
    <dgm:pt modelId="{7A598616-3A4E-4298-8F6F-062B052A30FF}" type="pres">
      <dgm:prSet presAssocID="{45BC8AD1-5E4F-4A8F-A9AF-D4F831BFBD11}" presName="connectorText" presStyleLbl="sibTrans2D1" presStyleIdx="1" presStyleCnt="2"/>
      <dgm:spPr/>
      <dgm:t>
        <a:bodyPr/>
        <a:lstStyle/>
        <a:p>
          <a:endParaRPr lang="en-US"/>
        </a:p>
      </dgm:t>
    </dgm:pt>
    <dgm:pt modelId="{E2870530-6EF3-47D1-8021-5C57C2960BE1}" type="pres">
      <dgm:prSet presAssocID="{8807D366-2BA5-476F-B2E3-5D1FA4E5734B}" presName="node" presStyleLbl="node1" presStyleIdx="2" presStyleCnt="3" custScaleY="104309">
        <dgm:presLayoutVars>
          <dgm:bulletEnabled val="1"/>
        </dgm:presLayoutVars>
      </dgm:prSet>
      <dgm:spPr/>
      <dgm:t>
        <a:bodyPr/>
        <a:lstStyle/>
        <a:p>
          <a:endParaRPr lang="en-US"/>
        </a:p>
      </dgm:t>
    </dgm:pt>
  </dgm:ptLst>
  <dgm:cxnLst>
    <dgm:cxn modelId="{B9032A7A-31D2-4C2D-8115-3932713892AB}" type="presOf" srcId="{45BC8AD1-5E4F-4A8F-A9AF-D4F831BFBD11}" destId="{A5B6DCA7-B376-4FE4-9672-F1E30D6EB102}" srcOrd="0" destOrd="0" presId="urn:microsoft.com/office/officeart/2005/8/layout/process2"/>
    <dgm:cxn modelId="{615E1D55-6DC1-44CE-B6D1-0AF698C25C3B}" type="presOf" srcId="{EAF76002-0829-47E1-9F43-304ACFD0E99B}" destId="{16719261-1DF6-45E2-A906-F8505D55FB11}" srcOrd="0" destOrd="0" presId="urn:microsoft.com/office/officeart/2005/8/layout/process2"/>
    <dgm:cxn modelId="{149DBDDE-0870-4C5F-A6ED-501EC54B797F}" type="presOf" srcId="{45BC8AD1-5E4F-4A8F-A9AF-D4F831BFBD11}" destId="{7A598616-3A4E-4298-8F6F-062B052A30FF}" srcOrd="1" destOrd="0" presId="urn:microsoft.com/office/officeart/2005/8/layout/process2"/>
    <dgm:cxn modelId="{67DEC73E-A558-4E4A-8981-467E5F93D040}" srcId="{1B17808B-2F44-4D9A-9811-ED83434093A6}" destId="{EAF76002-0829-47E1-9F43-304ACFD0E99B}" srcOrd="0" destOrd="0" parTransId="{FF5938BC-4963-4802-A741-27A09F40CCDD}" sibTransId="{B16018EB-9E07-4871-9473-260843DD8756}"/>
    <dgm:cxn modelId="{DBC2D247-8423-4D21-BE6E-6E76E368467A}" type="presOf" srcId="{8807D366-2BA5-476F-B2E3-5D1FA4E5734B}" destId="{E2870530-6EF3-47D1-8021-5C57C2960BE1}" srcOrd="0" destOrd="0" presId="urn:microsoft.com/office/officeart/2005/8/layout/process2"/>
    <dgm:cxn modelId="{9C444809-83E5-4A2D-90DA-A2DB4E725169}" type="presOf" srcId="{1B17808B-2F44-4D9A-9811-ED83434093A6}" destId="{EC7F382E-CB1A-4974-8133-BCEDB73314E3}" srcOrd="0" destOrd="0" presId="urn:microsoft.com/office/officeart/2005/8/layout/process2"/>
    <dgm:cxn modelId="{7A3CCA97-4E42-493B-9EE1-427722EBC1D0}" type="presOf" srcId="{B16018EB-9E07-4871-9473-260843DD8756}" destId="{16FA1F92-0BE2-4D41-955A-23ADAFB91417}" srcOrd="0" destOrd="0" presId="urn:microsoft.com/office/officeart/2005/8/layout/process2"/>
    <dgm:cxn modelId="{EF4132A3-FC11-40C8-9344-FC3B741D399C}" type="presOf" srcId="{B16018EB-9E07-4871-9473-260843DD8756}" destId="{43F1CEFD-D44B-4EE4-94F8-AF8FCB74E3FA}" srcOrd="1" destOrd="0" presId="urn:microsoft.com/office/officeart/2005/8/layout/process2"/>
    <dgm:cxn modelId="{1F41D530-682F-4B29-AB80-57E047D3AF19}" srcId="{1B17808B-2F44-4D9A-9811-ED83434093A6}" destId="{C48058CB-DDA5-432B-9886-1E61C2C52B26}" srcOrd="1" destOrd="0" parTransId="{7EC781F9-8FCD-49D6-AD77-D23CC142E16C}" sibTransId="{45BC8AD1-5E4F-4A8F-A9AF-D4F831BFBD11}"/>
    <dgm:cxn modelId="{9DB23360-1D22-4D09-9628-5868BE957FE4}" srcId="{1B17808B-2F44-4D9A-9811-ED83434093A6}" destId="{8807D366-2BA5-476F-B2E3-5D1FA4E5734B}" srcOrd="2" destOrd="0" parTransId="{CE57D4D7-B662-45F7-BBD0-2EF5E3E77EAC}" sibTransId="{A38CA04C-ED11-4519-8B55-812C63A217AA}"/>
    <dgm:cxn modelId="{2622F4E7-FF41-4B78-A624-E61BE8912916}" type="presOf" srcId="{C48058CB-DDA5-432B-9886-1E61C2C52B26}" destId="{8D1B2930-84D3-4081-B557-44575F285A7B}" srcOrd="0" destOrd="0" presId="urn:microsoft.com/office/officeart/2005/8/layout/process2"/>
    <dgm:cxn modelId="{FF72855D-E661-4218-B8C3-B35D33B50034}" type="presParOf" srcId="{EC7F382E-CB1A-4974-8133-BCEDB73314E3}" destId="{16719261-1DF6-45E2-A906-F8505D55FB11}" srcOrd="0" destOrd="0" presId="urn:microsoft.com/office/officeart/2005/8/layout/process2"/>
    <dgm:cxn modelId="{33A9DBA8-4C75-4E7F-8EE9-B7723C4EE558}" type="presParOf" srcId="{EC7F382E-CB1A-4974-8133-BCEDB73314E3}" destId="{16FA1F92-0BE2-4D41-955A-23ADAFB91417}" srcOrd="1" destOrd="0" presId="urn:microsoft.com/office/officeart/2005/8/layout/process2"/>
    <dgm:cxn modelId="{712435AB-4780-4107-BD4A-6F33F58EBB90}" type="presParOf" srcId="{16FA1F92-0BE2-4D41-955A-23ADAFB91417}" destId="{43F1CEFD-D44B-4EE4-94F8-AF8FCB74E3FA}" srcOrd="0" destOrd="0" presId="urn:microsoft.com/office/officeart/2005/8/layout/process2"/>
    <dgm:cxn modelId="{4BDEB647-F961-47D8-A34D-1326423AB6C6}" type="presParOf" srcId="{EC7F382E-CB1A-4974-8133-BCEDB73314E3}" destId="{8D1B2930-84D3-4081-B557-44575F285A7B}" srcOrd="2" destOrd="0" presId="urn:microsoft.com/office/officeart/2005/8/layout/process2"/>
    <dgm:cxn modelId="{53ACBCEA-CCF9-4BD6-BD1B-1766A81AA990}" type="presParOf" srcId="{EC7F382E-CB1A-4974-8133-BCEDB73314E3}" destId="{A5B6DCA7-B376-4FE4-9672-F1E30D6EB102}" srcOrd="3" destOrd="0" presId="urn:microsoft.com/office/officeart/2005/8/layout/process2"/>
    <dgm:cxn modelId="{335A95C6-6736-43EC-A64B-FD0625239E90}" type="presParOf" srcId="{A5B6DCA7-B376-4FE4-9672-F1E30D6EB102}" destId="{7A598616-3A4E-4298-8F6F-062B052A30FF}" srcOrd="0" destOrd="0" presId="urn:microsoft.com/office/officeart/2005/8/layout/process2"/>
    <dgm:cxn modelId="{56669B3F-BDF8-4EFC-8358-4BD541133B0A}" type="presParOf" srcId="{EC7F382E-CB1A-4974-8133-BCEDB73314E3}" destId="{E2870530-6EF3-47D1-8021-5C57C2960BE1}" srcOrd="4" destOrd="0" presId="urn:microsoft.com/office/officeart/2005/8/layout/process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6FF51C-D1C3-45C1-8DFC-A8E3BB499B1D}" type="doc">
      <dgm:prSet loTypeId="urn:microsoft.com/office/officeart/2005/8/layout/process2" loCatId="process" qsTypeId="urn:microsoft.com/office/officeart/2005/8/quickstyle/simple1" qsCatId="simple" csTypeId="urn:microsoft.com/office/officeart/2005/8/colors/accent1_2" csCatId="accent1" phldr="1"/>
      <dgm:spPr/>
    </dgm:pt>
    <dgm:pt modelId="{F16E63D3-AD2E-4664-A77D-12CF6242745E}">
      <dgm:prSet phldrT="[Text]" custT="1"/>
      <dgm:spPr/>
      <dgm:t>
        <a:bodyPr/>
        <a:lstStyle/>
        <a:p>
          <a:r>
            <a:rPr lang="en-US" sz="1800" dirty="0" smtClean="0"/>
            <a:t>Continuation of human spaceflight on economic grounds </a:t>
          </a:r>
          <a:endParaRPr lang="en-US" sz="1800" dirty="0"/>
        </a:p>
      </dgm:t>
    </dgm:pt>
    <dgm:pt modelId="{7F4F5652-0D07-48CE-BA6D-6CB8FFA298CE}" type="parTrans" cxnId="{9904ADB3-CD92-493D-B7BF-7DAA6EC8FDD1}">
      <dgm:prSet/>
      <dgm:spPr/>
      <dgm:t>
        <a:bodyPr/>
        <a:lstStyle/>
        <a:p>
          <a:endParaRPr lang="en-US"/>
        </a:p>
      </dgm:t>
    </dgm:pt>
    <dgm:pt modelId="{349D397B-4375-4621-9F77-548EE88C6EA3}" type="sibTrans" cxnId="{9904ADB3-CD92-493D-B7BF-7DAA6EC8FDD1}">
      <dgm:prSet/>
      <dgm:spPr/>
      <dgm:t>
        <a:bodyPr/>
        <a:lstStyle/>
        <a:p>
          <a:endParaRPr lang="en-US"/>
        </a:p>
      </dgm:t>
    </dgm:pt>
    <dgm:pt modelId="{912C4550-1117-4ABE-9073-5186E3886A0A}">
      <dgm:prSet phldrT="[Text]" custT="1"/>
      <dgm:spPr/>
      <dgm:t>
        <a:bodyPr/>
        <a:lstStyle/>
        <a:p>
          <a:r>
            <a:rPr lang="en-US" sz="1800" dirty="0" smtClean="0"/>
            <a:t>Meet public and private sector demands </a:t>
          </a:r>
          <a:endParaRPr lang="en-US" sz="1800" dirty="0"/>
        </a:p>
      </dgm:t>
    </dgm:pt>
    <dgm:pt modelId="{B2921E29-BDA7-4B66-91D9-6911AA0ECB01}" type="parTrans" cxnId="{8DC60019-BCCA-46B2-9892-8DD3A41DC8FE}">
      <dgm:prSet/>
      <dgm:spPr/>
      <dgm:t>
        <a:bodyPr/>
        <a:lstStyle/>
        <a:p>
          <a:endParaRPr lang="en-US"/>
        </a:p>
      </dgm:t>
    </dgm:pt>
    <dgm:pt modelId="{15015CE8-EF6F-4668-96F9-6B2E93D83FAD}" type="sibTrans" cxnId="{8DC60019-BCCA-46B2-9892-8DD3A41DC8FE}">
      <dgm:prSet/>
      <dgm:spPr/>
      <dgm:t>
        <a:bodyPr/>
        <a:lstStyle/>
        <a:p>
          <a:endParaRPr lang="en-US"/>
        </a:p>
      </dgm:t>
    </dgm:pt>
    <dgm:pt modelId="{EB8A1F7F-BB07-4D6E-ACC3-15E77A99ABEC}">
      <dgm:prSet phldrT="[Text]" custT="1"/>
      <dgm:spPr/>
      <dgm:t>
        <a:bodyPr/>
        <a:lstStyle/>
        <a:p>
          <a:r>
            <a:rPr lang="en-US" sz="1800" dirty="0" smtClean="0"/>
            <a:t>Make low-earth orbit “routine”</a:t>
          </a:r>
          <a:endParaRPr lang="en-US" sz="1800" dirty="0"/>
        </a:p>
      </dgm:t>
    </dgm:pt>
    <dgm:pt modelId="{A97E44F7-3B70-4422-933A-E804C32DF8D1}" type="parTrans" cxnId="{297DE735-50DD-4042-B536-3E489409CADA}">
      <dgm:prSet/>
      <dgm:spPr/>
      <dgm:t>
        <a:bodyPr/>
        <a:lstStyle/>
        <a:p>
          <a:endParaRPr lang="en-US"/>
        </a:p>
      </dgm:t>
    </dgm:pt>
    <dgm:pt modelId="{5C246361-D3C8-4123-9966-363DD9AD4CBB}" type="sibTrans" cxnId="{297DE735-50DD-4042-B536-3E489409CADA}">
      <dgm:prSet/>
      <dgm:spPr/>
      <dgm:t>
        <a:bodyPr/>
        <a:lstStyle/>
        <a:p>
          <a:endParaRPr lang="en-US"/>
        </a:p>
      </dgm:t>
    </dgm:pt>
    <dgm:pt modelId="{F3BAB07A-4A66-4C56-8EB9-6EBEB07BB5A0}" type="pres">
      <dgm:prSet presAssocID="{096FF51C-D1C3-45C1-8DFC-A8E3BB499B1D}" presName="linearFlow" presStyleCnt="0">
        <dgm:presLayoutVars>
          <dgm:resizeHandles val="exact"/>
        </dgm:presLayoutVars>
      </dgm:prSet>
      <dgm:spPr/>
    </dgm:pt>
    <dgm:pt modelId="{0BE034F6-3761-4412-8409-A4229FC2B77C}" type="pres">
      <dgm:prSet presAssocID="{F16E63D3-AD2E-4664-A77D-12CF6242745E}" presName="node" presStyleLbl="node1" presStyleIdx="0" presStyleCnt="3" custScaleY="141818" custLinFactNeighborX="-2721">
        <dgm:presLayoutVars>
          <dgm:bulletEnabled val="1"/>
        </dgm:presLayoutVars>
      </dgm:prSet>
      <dgm:spPr/>
      <dgm:t>
        <a:bodyPr/>
        <a:lstStyle/>
        <a:p>
          <a:endParaRPr lang="en-US"/>
        </a:p>
      </dgm:t>
    </dgm:pt>
    <dgm:pt modelId="{787E43E4-5B05-4024-B346-918383628DAC}" type="pres">
      <dgm:prSet presAssocID="{349D397B-4375-4621-9F77-548EE88C6EA3}" presName="sibTrans" presStyleLbl="sibTrans2D1" presStyleIdx="0" presStyleCnt="2"/>
      <dgm:spPr/>
      <dgm:t>
        <a:bodyPr/>
        <a:lstStyle/>
        <a:p>
          <a:endParaRPr lang="en-US"/>
        </a:p>
      </dgm:t>
    </dgm:pt>
    <dgm:pt modelId="{868B09D1-951C-4F6A-809C-4E335D852185}" type="pres">
      <dgm:prSet presAssocID="{349D397B-4375-4621-9F77-548EE88C6EA3}" presName="connectorText" presStyleLbl="sibTrans2D1" presStyleIdx="0" presStyleCnt="2"/>
      <dgm:spPr/>
      <dgm:t>
        <a:bodyPr/>
        <a:lstStyle/>
        <a:p>
          <a:endParaRPr lang="en-US"/>
        </a:p>
      </dgm:t>
    </dgm:pt>
    <dgm:pt modelId="{F6F5F7F0-C8AC-48C5-94C0-71766FD9CE80}" type="pres">
      <dgm:prSet presAssocID="{912C4550-1117-4ABE-9073-5186E3886A0A}" presName="node" presStyleLbl="node1" presStyleIdx="1" presStyleCnt="3" custScaleY="101303">
        <dgm:presLayoutVars>
          <dgm:bulletEnabled val="1"/>
        </dgm:presLayoutVars>
      </dgm:prSet>
      <dgm:spPr/>
      <dgm:t>
        <a:bodyPr/>
        <a:lstStyle/>
        <a:p>
          <a:endParaRPr lang="en-US"/>
        </a:p>
      </dgm:t>
    </dgm:pt>
    <dgm:pt modelId="{585C0792-2B01-466E-8800-DA95D8EEF8F0}" type="pres">
      <dgm:prSet presAssocID="{15015CE8-EF6F-4668-96F9-6B2E93D83FAD}" presName="sibTrans" presStyleLbl="sibTrans2D1" presStyleIdx="1" presStyleCnt="2"/>
      <dgm:spPr/>
      <dgm:t>
        <a:bodyPr/>
        <a:lstStyle/>
        <a:p>
          <a:endParaRPr lang="en-US"/>
        </a:p>
      </dgm:t>
    </dgm:pt>
    <dgm:pt modelId="{440EF1D1-6384-48AC-8AC9-3063D3FBE7FC}" type="pres">
      <dgm:prSet presAssocID="{15015CE8-EF6F-4668-96F9-6B2E93D83FAD}" presName="connectorText" presStyleLbl="sibTrans2D1" presStyleIdx="1" presStyleCnt="2"/>
      <dgm:spPr/>
      <dgm:t>
        <a:bodyPr/>
        <a:lstStyle/>
        <a:p>
          <a:endParaRPr lang="en-US"/>
        </a:p>
      </dgm:t>
    </dgm:pt>
    <dgm:pt modelId="{D1B9B32B-408E-4C7C-897A-5CFE2A5F45E4}" type="pres">
      <dgm:prSet presAssocID="{EB8A1F7F-BB07-4D6E-ACC3-15E77A99ABEC}" presName="node" presStyleLbl="node1" presStyleIdx="2" presStyleCnt="3" custScaleY="114341">
        <dgm:presLayoutVars>
          <dgm:bulletEnabled val="1"/>
        </dgm:presLayoutVars>
      </dgm:prSet>
      <dgm:spPr/>
      <dgm:t>
        <a:bodyPr/>
        <a:lstStyle/>
        <a:p>
          <a:endParaRPr lang="en-US"/>
        </a:p>
      </dgm:t>
    </dgm:pt>
  </dgm:ptLst>
  <dgm:cxnLst>
    <dgm:cxn modelId="{FDB9260F-A604-4E3A-9543-28D85C74E632}" type="presOf" srcId="{15015CE8-EF6F-4668-96F9-6B2E93D83FAD}" destId="{585C0792-2B01-466E-8800-DA95D8EEF8F0}" srcOrd="0" destOrd="0" presId="urn:microsoft.com/office/officeart/2005/8/layout/process2"/>
    <dgm:cxn modelId="{8DC60019-BCCA-46B2-9892-8DD3A41DC8FE}" srcId="{096FF51C-D1C3-45C1-8DFC-A8E3BB499B1D}" destId="{912C4550-1117-4ABE-9073-5186E3886A0A}" srcOrd="1" destOrd="0" parTransId="{B2921E29-BDA7-4B66-91D9-6911AA0ECB01}" sibTransId="{15015CE8-EF6F-4668-96F9-6B2E93D83FAD}"/>
    <dgm:cxn modelId="{763D15D2-AF9A-47E6-8C50-B1DA24D605B9}" type="presOf" srcId="{F16E63D3-AD2E-4664-A77D-12CF6242745E}" destId="{0BE034F6-3761-4412-8409-A4229FC2B77C}" srcOrd="0" destOrd="0" presId="urn:microsoft.com/office/officeart/2005/8/layout/process2"/>
    <dgm:cxn modelId="{1D58AED3-250F-4954-A8D1-1B187CC9FF76}" type="presOf" srcId="{15015CE8-EF6F-4668-96F9-6B2E93D83FAD}" destId="{440EF1D1-6384-48AC-8AC9-3063D3FBE7FC}" srcOrd="1" destOrd="0" presId="urn:microsoft.com/office/officeart/2005/8/layout/process2"/>
    <dgm:cxn modelId="{297DE735-50DD-4042-B536-3E489409CADA}" srcId="{096FF51C-D1C3-45C1-8DFC-A8E3BB499B1D}" destId="{EB8A1F7F-BB07-4D6E-ACC3-15E77A99ABEC}" srcOrd="2" destOrd="0" parTransId="{A97E44F7-3B70-4422-933A-E804C32DF8D1}" sibTransId="{5C246361-D3C8-4123-9966-363DD9AD4CBB}"/>
    <dgm:cxn modelId="{9904ADB3-CD92-493D-B7BF-7DAA6EC8FDD1}" srcId="{096FF51C-D1C3-45C1-8DFC-A8E3BB499B1D}" destId="{F16E63D3-AD2E-4664-A77D-12CF6242745E}" srcOrd="0" destOrd="0" parTransId="{7F4F5652-0D07-48CE-BA6D-6CB8FFA298CE}" sibTransId="{349D397B-4375-4621-9F77-548EE88C6EA3}"/>
    <dgm:cxn modelId="{94E03660-89D9-465F-9940-83FFCDC1E7F4}" type="presOf" srcId="{EB8A1F7F-BB07-4D6E-ACC3-15E77A99ABEC}" destId="{D1B9B32B-408E-4C7C-897A-5CFE2A5F45E4}" srcOrd="0" destOrd="0" presId="urn:microsoft.com/office/officeart/2005/8/layout/process2"/>
    <dgm:cxn modelId="{2D2BA88D-1EBC-413A-AB46-58DE45519F3D}" type="presOf" srcId="{096FF51C-D1C3-45C1-8DFC-A8E3BB499B1D}" destId="{F3BAB07A-4A66-4C56-8EB9-6EBEB07BB5A0}" srcOrd="0" destOrd="0" presId="urn:microsoft.com/office/officeart/2005/8/layout/process2"/>
    <dgm:cxn modelId="{F5AC29F0-E7DD-4B91-A0CA-9BBFEDEA997E}" type="presOf" srcId="{349D397B-4375-4621-9F77-548EE88C6EA3}" destId="{787E43E4-5B05-4024-B346-918383628DAC}" srcOrd="0" destOrd="0" presId="urn:microsoft.com/office/officeart/2005/8/layout/process2"/>
    <dgm:cxn modelId="{989C7898-2D0F-473B-A898-49B276A4A98F}" type="presOf" srcId="{912C4550-1117-4ABE-9073-5186E3886A0A}" destId="{F6F5F7F0-C8AC-48C5-94C0-71766FD9CE80}" srcOrd="0" destOrd="0" presId="urn:microsoft.com/office/officeart/2005/8/layout/process2"/>
    <dgm:cxn modelId="{EDB97D71-58D7-44B8-9EB6-20BEE8EBB7F9}" type="presOf" srcId="{349D397B-4375-4621-9F77-548EE88C6EA3}" destId="{868B09D1-951C-4F6A-809C-4E335D852185}" srcOrd="1" destOrd="0" presId="urn:microsoft.com/office/officeart/2005/8/layout/process2"/>
    <dgm:cxn modelId="{02ECFE8A-6078-4057-A3F1-A1F3F5B3DB3B}" type="presParOf" srcId="{F3BAB07A-4A66-4C56-8EB9-6EBEB07BB5A0}" destId="{0BE034F6-3761-4412-8409-A4229FC2B77C}" srcOrd="0" destOrd="0" presId="urn:microsoft.com/office/officeart/2005/8/layout/process2"/>
    <dgm:cxn modelId="{A27500F1-F6DF-442E-ACB0-BA2195D6C97C}" type="presParOf" srcId="{F3BAB07A-4A66-4C56-8EB9-6EBEB07BB5A0}" destId="{787E43E4-5B05-4024-B346-918383628DAC}" srcOrd="1" destOrd="0" presId="urn:microsoft.com/office/officeart/2005/8/layout/process2"/>
    <dgm:cxn modelId="{B5329127-4DC3-4544-91D4-2FB84228B40B}" type="presParOf" srcId="{787E43E4-5B05-4024-B346-918383628DAC}" destId="{868B09D1-951C-4F6A-809C-4E335D852185}" srcOrd="0" destOrd="0" presId="urn:microsoft.com/office/officeart/2005/8/layout/process2"/>
    <dgm:cxn modelId="{7248915E-2D6B-473C-A93C-228771E7EC00}" type="presParOf" srcId="{F3BAB07A-4A66-4C56-8EB9-6EBEB07BB5A0}" destId="{F6F5F7F0-C8AC-48C5-94C0-71766FD9CE80}" srcOrd="2" destOrd="0" presId="urn:microsoft.com/office/officeart/2005/8/layout/process2"/>
    <dgm:cxn modelId="{E420CFA4-8127-4C55-9A1D-99437B826CE7}" type="presParOf" srcId="{F3BAB07A-4A66-4C56-8EB9-6EBEB07BB5A0}" destId="{585C0792-2B01-466E-8800-DA95D8EEF8F0}" srcOrd="3" destOrd="0" presId="urn:microsoft.com/office/officeart/2005/8/layout/process2"/>
    <dgm:cxn modelId="{F4E7F74E-3C6A-4F5C-A67C-CF7456AE3ABF}" type="presParOf" srcId="{585C0792-2B01-466E-8800-DA95D8EEF8F0}" destId="{440EF1D1-6384-48AC-8AC9-3063D3FBE7FC}" srcOrd="0" destOrd="0" presId="urn:microsoft.com/office/officeart/2005/8/layout/process2"/>
    <dgm:cxn modelId="{C715A081-5EA3-4D2E-9769-26A45AB86406}" type="presParOf" srcId="{F3BAB07A-4A66-4C56-8EB9-6EBEB07BB5A0}" destId="{D1B9B32B-408E-4C7C-897A-5CFE2A5F45E4}" srcOrd="4" destOrd="0" presId="urn:microsoft.com/office/officeart/2005/8/layout/process2"/>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D12018-38DF-46B4-9FBC-55AC58B07A2E}" type="doc">
      <dgm:prSet loTypeId="urn:microsoft.com/office/officeart/2005/8/layout/process2" loCatId="process" qsTypeId="urn:microsoft.com/office/officeart/2005/8/quickstyle/simple1" qsCatId="simple" csTypeId="urn:microsoft.com/office/officeart/2005/8/colors/accent1_2" csCatId="accent1" phldr="1"/>
      <dgm:spPr/>
    </dgm:pt>
    <dgm:pt modelId="{8002B454-97C1-4466-B07D-BD394F2C73CD}">
      <dgm:prSet phldrT="[Text]" custT="1"/>
      <dgm:spPr/>
      <dgm:t>
        <a:bodyPr/>
        <a:lstStyle/>
        <a:p>
          <a:r>
            <a:rPr lang="en-US" sz="1800" dirty="0" smtClean="0"/>
            <a:t>Solid Rocket Boosters</a:t>
          </a:r>
          <a:endParaRPr lang="en-US" sz="1800" dirty="0"/>
        </a:p>
      </dgm:t>
    </dgm:pt>
    <dgm:pt modelId="{AE2D5FC5-A57A-4EDF-B352-3984508F4EF9}" type="parTrans" cxnId="{25A4559F-72C2-4BE4-AB03-BEC90BB525EF}">
      <dgm:prSet/>
      <dgm:spPr/>
      <dgm:t>
        <a:bodyPr/>
        <a:lstStyle/>
        <a:p>
          <a:endParaRPr lang="en-US"/>
        </a:p>
      </dgm:t>
    </dgm:pt>
    <dgm:pt modelId="{91E71C72-A34A-4749-8D45-A39BAC1C4A7E}" type="sibTrans" cxnId="{25A4559F-72C2-4BE4-AB03-BEC90BB525EF}">
      <dgm:prSet/>
      <dgm:spPr/>
      <dgm:t>
        <a:bodyPr/>
        <a:lstStyle/>
        <a:p>
          <a:endParaRPr lang="en-US"/>
        </a:p>
      </dgm:t>
    </dgm:pt>
    <dgm:pt modelId="{5BFD7AC0-90B8-4B85-9D53-0EA9F77F517F}">
      <dgm:prSet phldrT="[Text]" custT="1"/>
      <dgm:spPr/>
      <dgm:t>
        <a:bodyPr/>
        <a:lstStyle/>
        <a:p>
          <a:r>
            <a:rPr lang="en-US" sz="1500" dirty="0" smtClean="0"/>
            <a:t>No </a:t>
          </a:r>
          <a:r>
            <a:rPr lang="en-US" sz="1800" dirty="0" smtClean="0"/>
            <a:t>Escape</a:t>
          </a:r>
          <a:r>
            <a:rPr lang="en-US" sz="1500" dirty="0" smtClean="0"/>
            <a:t> System</a:t>
          </a:r>
          <a:endParaRPr lang="en-US" sz="1500" dirty="0"/>
        </a:p>
      </dgm:t>
    </dgm:pt>
    <dgm:pt modelId="{9F616FE0-7839-43D0-8D43-4B41435465F6}" type="parTrans" cxnId="{45A7E239-A853-4691-905C-7A2A05769308}">
      <dgm:prSet/>
      <dgm:spPr/>
      <dgm:t>
        <a:bodyPr/>
        <a:lstStyle/>
        <a:p>
          <a:endParaRPr lang="en-US"/>
        </a:p>
      </dgm:t>
    </dgm:pt>
    <dgm:pt modelId="{984EF7E7-8A0B-428E-9A36-4640C52870C0}" type="sibTrans" cxnId="{45A7E239-A853-4691-905C-7A2A05769308}">
      <dgm:prSet/>
      <dgm:spPr/>
      <dgm:t>
        <a:bodyPr/>
        <a:lstStyle/>
        <a:p>
          <a:endParaRPr lang="en-US"/>
        </a:p>
      </dgm:t>
    </dgm:pt>
    <dgm:pt modelId="{8BAB3669-6FC5-4871-A8CD-6654081E3F28}">
      <dgm:prSet phldrT="[Text]" custT="1"/>
      <dgm:spPr/>
      <dgm:t>
        <a:bodyPr/>
        <a:lstStyle/>
        <a:p>
          <a:r>
            <a:rPr lang="en-US" sz="1800" dirty="0" smtClean="0"/>
            <a:t>Developing Culture of Complacency and False Confidence</a:t>
          </a:r>
          <a:endParaRPr lang="en-US" sz="1800" dirty="0"/>
        </a:p>
      </dgm:t>
    </dgm:pt>
    <dgm:pt modelId="{958D039C-EF67-44D0-A142-A8225A6033E5}" type="parTrans" cxnId="{A26A0F21-6923-4BBC-9C77-21234D017EDE}">
      <dgm:prSet/>
      <dgm:spPr/>
      <dgm:t>
        <a:bodyPr/>
        <a:lstStyle/>
        <a:p>
          <a:endParaRPr lang="en-US"/>
        </a:p>
      </dgm:t>
    </dgm:pt>
    <dgm:pt modelId="{7B6951E9-EF56-4297-8D72-DFC069E5F36A}" type="sibTrans" cxnId="{A26A0F21-6923-4BBC-9C77-21234D017EDE}">
      <dgm:prSet/>
      <dgm:spPr/>
      <dgm:t>
        <a:bodyPr/>
        <a:lstStyle/>
        <a:p>
          <a:endParaRPr lang="en-US"/>
        </a:p>
      </dgm:t>
    </dgm:pt>
    <dgm:pt modelId="{A33FA225-D053-4BDE-B0D3-73B159890515}" type="pres">
      <dgm:prSet presAssocID="{ACD12018-38DF-46B4-9FBC-55AC58B07A2E}" presName="linearFlow" presStyleCnt="0">
        <dgm:presLayoutVars>
          <dgm:resizeHandles val="exact"/>
        </dgm:presLayoutVars>
      </dgm:prSet>
      <dgm:spPr/>
    </dgm:pt>
    <dgm:pt modelId="{4B1F7C49-AC45-44CB-8743-DB862568AE67}" type="pres">
      <dgm:prSet presAssocID="{8002B454-97C1-4466-B07D-BD394F2C73CD}" presName="node" presStyleLbl="node1" presStyleIdx="0" presStyleCnt="3" custLinFactNeighborY="-9649">
        <dgm:presLayoutVars>
          <dgm:bulletEnabled val="1"/>
        </dgm:presLayoutVars>
      </dgm:prSet>
      <dgm:spPr/>
      <dgm:t>
        <a:bodyPr/>
        <a:lstStyle/>
        <a:p>
          <a:endParaRPr lang="en-US"/>
        </a:p>
      </dgm:t>
    </dgm:pt>
    <dgm:pt modelId="{D514B69E-9D63-43A4-9F42-A2F976B26448}" type="pres">
      <dgm:prSet presAssocID="{91E71C72-A34A-4749-8D45-A39BAC1C4A7E}" presName="sibTrans" presStyleLbl="sibTrans2D1" presStyleIdx="0" presStyleCnt="2"/>
      <dgm:spPr/>
      <dgm:t>
        <a:bodyPr/>
        <a:lstStyle/>
        <a:p>
          <a:endParaRPr lang="en-US"/>
        </a:p>
      </dgm:t>
    </dgm:pt>
    <dgm:pt modelId="{61AE8C1E-EED2-457D-94CE-08C3E5759AE7}" type="pres">
      <dgm:prSet presAssocID="{91E71C72-A34A-4749-8D45-A39BAC1C4A7E}" presName="connectorText" presStyleLbl="sibTrans2D1" presStyleIdx="0" presStyleCnt="2"/>
      <dgm:spPr/>
      <dgm:t>
        <a:bodyPr/>
        <a:lstStyle/>
        <a:p>
          <a:endParaRPr lang="en-US"/>
        </a:p>
      </dgm:t>
    </dgm:pt>
    <dgm:pt modelId="{D85FF7AD-B8E0-419D-9915-ECC5101D7A91}" type="pres">
      <dgm:prSet presAssocID="{5BFD7AC0-90B8-4B85-9D53-0EA9F77F517F}" presName="node" presStyleLbl="node1" presStyleIdx="1" presStyleCnt="3">
        <dgm:presLayoutVars>
          <dgm:bulletEnabled val="1"/>
        </dgm:presLayoutVars>
      </dgm:prSet>
      <dgm:spPr/>
      <dgm:t>
        <a:bodyPr/>
        <a:lstStyle/>
        <a:p>
          <a:endParaRPr lang="en-US"/>
        </a:p>
      </dgm:t>
    </dgm:pt>
    <dgm:pt modelId="{FF7E593B-4DF2-40B1-9081-38CF2D39A5A6}" type="pres">
      <dgm:prSet presAssocID="{984EF7E7-8A0B-428E-9A36-4640C52870C0}" presName="sibTrans" presStyleLbl="sibTrans2D1" presStyleIdx="1" presStyleCnt="2"/>
      <dgm:spPr/>
      <dgm:t>
        <a:bodyPr/>
        <a:lstStyle/>
        <a:p>
          <a:endParaRPr lang="en-US"/>
        </a:p>
      </dgm:t>
    </dgm:pt>
    <dgm:pt modelId="{F2465555-EC09-4959-A32E-CBD01B4440FE}" type="pres">
      <dgm:prSet presAssocID="{984EF7E7-8A0B-428E-9A36-4640C52870C0}" presName="connectorText" presStyleLbl="sibTrans2D1" presStyleIdx="1" presStyleCnt="2"/>
      <dgm:spPr/>
      <dgm:t>
        <a:bodyPr/>
        <a:lstStyle/>
        <a:p>
          <a:endParaRPr lang="en-US"/>
        </a:p>
      </dgm:t>
    </dgm:pt>
    <dgm:pt modelId="{4B3832CD-07B3-4603-A1A2-1E6588A807A3}" type="pres">
      <dgm:prSet presAssocID="{8BAB3669-6FC5-4871-A8CD-6654081E3F28}" presName="node" presStyleLbl="node1" presStyleIdx="2" presStyleCnt="3">
        <dgm:presLayoutVars>
          <dgm:bulletEnabled val="1"/>
        </dgm:presLayoutVars>
      </dgm:prSet>
      <dgm:spPr/>
      <dgm:t>
        <a:bodyPr/>
        <a:lstStyle/>
        <a:p>
          <a:endParaRPr lang="en-US"/>
        </a:p>
      </dgm:t>
    </dgm:pt>
  </dgm:ptLst>
  <dgm:cxnLst>
    <dgm:cxn modelId="{A26A0F21-6923-4BBC-9C77-21234D017EDE}" srcId="{ACD12018-38DF-46B4-9FBC-55AC58B07A2E}" destId="{8BAB3669-6FC5-4871-A8CD-6654081E3F28}" srcOrd="2" destOrd="0" parTransId="{958D039C-EF67-44D0-A142-A8225A6033E5}" sibTransId="{7B6951E9-EF56-4297-8D72-DFC069E5F36A}"/>
    <dgm:cxn modelId="{78154A20-9200-4EFB-B0E0-3121E287D51B}" type="presOf" srcId="{8BAB3669-6FC5-4871-A8CD-6654081E3F28}" destId="{4B3832CD-07B3-4603-A1A2-1E6588A807A3}" srcOrd="0" destOrd="0" presId="urn:microsoft.com/office/officeart/2005/8/layout/process2"/>
    <dgm:cxn modelId="{16FFAFF8-9666-4327-BE0A-F80389C06CBF}" type="presOf" srcId="{984EF7E7-8A0B-428E-9A36-4640C52870C0}" destId="{FF7E593B-4DF2-40B1-9081-38CF2D39A5A6}" srcOrd="0" destOrd="0" presId="urn:microsoft.com/office/officeart/2005/8/layout/process2"/>
    <dgm:cxn modelId="{45A7E239-A853-4691-905C-7A2A05769308}" srcId="{ACD12018-38DF-46B4-9FBC-55AC58B07A2E}" destId="{5BFD7AC0-90B8-4B85-9D53-0EA9F77F517F}" srcOrd="1" destOrd="0" parTransId="{9F616FE0-7839-43D0-8D43-4B41435465F6}" sibTransId="{984EF7E7-8A0B-428E-9A36-4640C52870C0}"/>
    <dgm:cxn modelId="{601417F9-C3E8-41BB-99A6-907CB7CBFC5B}" type="presOf" srcId="{91E71C72-A34A-4749-8D45-A39BAC1C4A7E}" destId="{D514B69E-9D63-43A4-9F42-A2F976B26448}" srcOrd="0" destOrd="0" presId="urn:microsoft.com/office/officeart/2005/8/layout/process2"/>
    <dgm:cxn modelId="{FBEC6C4E-847D-479A-98D0-A67682AB0A65}" type="presOf" srcId="{5BFD7AC0-90B8-4B85-9D53-0EA9F77F517F}" destId="{D85FF7AD-B8E0-419D-9915-ECC5101D7A91}" srcOrd="0" destOrd="0" presId="urn:microsoft.com/office/officeart/2005/8/layout/process2"/>
    <dgm:cxn modelId="{DE08961E-6328-47E8-BE74-78A7F0E42E59}" type="presOf" srcId="{ACD12018-38DF-46B4-9FBC-55AC58B07A2E}" destId="{A33FA225-D053-4BDE-B0D3-73B159890515}" srcOrd="0" destOrd="0" presId="urn:microsoft.com/office/officeart/2005/8/layout/process2"/>
    <dgm:cxn modelId="{25A4559F-72C2-4BE4-AB03-BEC90BB525EF}" srcId="{ACD12018-38DF-46B4-9FBC-55AC58B07A2E}" destId="{8002B454-97C1-4466-B07D-BD394F2C73CD}" srcOrd="0" destOrd="0" parTransId="{AE2D5FC5-A57A-4EDF-B352-3984508F4EF9}" sibTransId="{91E71C72-A34A-4749-8D45-A39BAC1C4A7E}"/>
    <dgm:cxn modelId="{9CA98C47-59A6-477B-A060-60C9EF0E818E}" type="presOf" srcId="{984EF7E7-8A0B-428E-9A36-4640C52870C0}" destId="{F2465555-EC09-4959-A32E-CBD01B4440FE}" srcOrd="1" destOrd="0" presId="urn:microsoft.com/office/officeart/2005/8/layout/process2"/>
    <dgm:cxn modelId="{1E31734C-5F89-4F27-BB0A-1B18621FFFAA}" type="presOf" srcId="{91E71C72-A34A-4749-8D45-A39BAC1C4A7E}" destId="{61AE8C1E-EED2-457D-94CE-08C3E5759AE7}" srcOrd="1" destOrd="0" presId="urn:microsoft.com/office/officeart/2005/8/layout/process2"/>
    <dgm:cxn modelId="{E45CDFBB-B93E-476E-AB04-9D0179A7C7DA}" type="presOf" srcId="{8002B454-97C1-4466-B07D-BD394F2C73CD}" destId="{4B1F7C49-AC45-44CB-8743-DB862568AE67}" srcOrd="0" destOrd="0" presId="urn:microsoft.com/office/officeart/2005/8/layout/process2"/>
    <dgm:cxn modelId="{4C2B67EA-530D-4EDF-9EB6-D661E39446E8}" type="presParOf" srcId="{A33FA225-D053-4BDE-B0D3-73B159890515}" destId="{4B1F7C49-AC45-44CB-8743-DB862568AE67}" srcOrd="0" destOrd="0" presId="urn:microsoft.com/office/officeart/2005/8/layout/process2"/>
    <dgm:cxn modelId="{E935386C-352A-4BA8-9E2B-535E419214BF}" type="presParOf" srcId="{A33FA225-D053-4BDE-B0D3-73B159890515}" destId="{D514B69E-9D63-43A4-9F42-A2F976B26448}" srcOrd="1" destOrd="0" presId="urn:microsoft.com/office/officeart/2005/8/layout/process2"/>
    <dgm:cxn modelId="{401ED0E0-4A11-48A0-B325-4611DA773794}" type="presParOf" srcId="{D514B69E-9D63-43A4-9F42-A2F976B26448}" destId="{61AE8C1E-EED2-457D-94CE-08C3E5759AE7}" srcOrd="0" destOrd="0" presId="urn:microsoft.com/office/officeart/2005/8/layout/process2"/>
    <dgm:cxn modelId="{F7A124D4-E6F1-48FE-AD78-A9B84369335A}" type="presParOf" srcId="{A33FA225-D053-4BDE-B0D3-73B159890515}" destId="{D85FF7AD-B8E0-419D-9915-ECC5101D7A91}" srcOrd="2" destOrd="0" presId="urn:microsoft.com/office/officeart/2005/8/layout/process2"/>
    <dgm:cxn modelId="{9E917B68-02AB-49D7-A66A-694910FE5419}" type="presParOf" srcId="{A33FA225-D053-4BDE-B0D3-73B159890515}" destId="{FF7E593B-4DF2-40B1-9081-38CF2D39A5A6}" srcOrd="3" destOrd="0" presId="urn:microsoft.com/office/officeart/2005/8/layout/process2"/>
    <dgm:cxn modelId="{D8DBED40-D6CA-4C1D-A078-C26352596905}" type="presParOf" srcId="{FF7E593B-4DF2-40B1-9081-38CF2D39A5A6}" destId="{F2465555-EC09-4959-A32E-CBD01B4440FE}" srcOrd="0" destOrd="0" presId="urn:microsoft.com/office/officeart/2005/8/layout/process2"/>
    <dgm:cxn modelId="{6654C373-EB5D-4CF6-B6A6-8513C5CA4826}" type="presParOf" srcId="{A33FA225-D053-4BDE-B0D3-73B159890515}" destId="{4B3832CD-07B3-4603-A1A2-1E6588A807A3}" srcOrd="4"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3A49E3-0939-441C-9E5A-1C3E4AE838EC}" type="doc">
      <dgm:prSet loTypeId="urn:microsoft.com/office/officeart/2005/8/layout/arrow2" loCatId="process" qsTypeId="urn:microsoft.com/office/officeart/2005/8/quickstyle/simple1" qsCatId="simple" csTypeId="urn:microsoft.com/office/officeart/2005/8/colors/accent1_2" csCatId="accent1" phldr="1"/>
      <dgm:spPr/>
    </dgm:pt>
    <dgm:pt modelId="{7FBB8E8A-16D6-449F-8700-DADBD23FD923}">
      <dgm:prSet phldrT="[Text]" custT="1"/>
      <dgm:spPr/>
      <dgm:t>
        <a:bodyPr/>
        <a:lstStyle/>
        <a:p>
          <a:r>
            <a:rPr lang="en-US" sz="1400" dirty="0" smtClean="0"/>
            <a:t>Political Pressure/ Scheduling </a:t>
          </a:r>
          <a:endParaRPr lang="en-US" sz="1400" dirty="0"/>
        </a:p>
      </dgm:t>
    </dgm:pt>
    <dgm:pt modelId="{8F05421E-C6F9-46F2-A78F-A89884224245}" type="parTrans" cxnId="{13C21AC9-69C4-4B2A-83FF-FEA7BFB9E88C}">
      <dgm:prSet/>
      <dgm:spPr/>
      <dgm:t>
        <a:bodyPr/>
        <a:lstStyle/>
        <a:p>
          <a:endParaRPr lang="en-US" sz="1400"/>
        </a:p>
      </dgm:t>
    </dgm:pt>
    <dgm:pt modelId="{1D864D1D-5AFB-4436-86D7-17CD76BD12BA}" type="sibTrans" cxnId="{13C21AC9-69C4-4B2A-83FF-FEA7BFB9E88C}">
      <dgm:prSet/>
      <dgm:spPr/>
      <dgm:t>
        <a:bodyPr/>
        <a:lstStyle/>
        <a:p>
          <a:endParaRPr lang="en-US" sz="1400"/>
        </a:p>
      </dgm:t>
    </dgm:pt>
    <dgm:pt modelId="{ACEA82FA-6D85-4FCF-87DA-4F3B8E32A649}">
      <dgm:prSet phldrT="[Text]" custT="1"/>
      <dgm:spPr/>
      <dgm:t>
        <a:bodyPr/>
        <a:lstStyle/>
        <a:p>
          <a:r>
            <a:rPr lang="en-US" sz="1400" dirty="0" smtClean="0"/>
            <a:t>Morton/Thiokol engineers warn of O-Ring vulnerability to cold temperatures (&lt;40 F)</a:t>
          </a:r>
          <a:endParaRPr lang="en-US" sz="1400" dirty="0"/>
        </a:p>
      </dgm:t>
    </dgm:pt>
    <dgm:pt modelId="{A8925FCB-B695-4FCE-B3E5-241F81223C62}" type="parTrans" cxnId="{A1F8F8D5-653D-436D-B7DC-0A7063EC555D}">
      <dgm:prSet/>
      <dgm:spPr/>
      <dgm:t>
        <a:bodyPr/>
        <a:lstStyle/>
        <a:p>
          <a:endParaRPr lang="en-US" sz="1400"/>
        </a:p>
      </dgm:t>
    </dgm:pt>
    <dgm:pt modelId="{FD9B1FB8-6918-41D3-B7A2-730759D0A42F}" type="sibTrans" cxnId="{A1F8F8D5-653D-436D-B7DC-0A7063EC555D}">
      <dgm:prSet/>
      <dgm:spPr/>
      <dgm:t>
        <a:bodyPr/>
        <a:lstStyle/>
        <a:p>
          <a:endParaRPr lang="en-US" sz="1400"/>
        </a:p>
      </dgm:t>
    </dgm:pt>
    <dgm:pt modelId="{A868CF32-9B70-4994-847D-D85F586B7B60}">
      <dgm:prSet phldrT="[Text]" custT="1"/>
      <dgm:spPr/>
      <dgm:t>
        <a:bodyPr/>
        <a:lstStyle/>
        <a:p>
          <a:r>
            <a:rPr lang="en-US" sz="1400" dirty="0" smtClean="0"/>
            <a:t>Contractor and NASA agree to launch, O-Rings deemed an “acceptable flight risk”.  Senior flight management not aware</a:t>
          </a:r>
          <a:endParaRPr lang="en-US" sz="1400" dirty="0"/>
        </a:p>
      </dgm:t>
    </dgm:pt>
    <dgm:pt modelId="{E80CC6DD-F019-4F55-8DB5-1A6B41215032}" type="parTrans" cxnId="{9CBEC19D-2B24-43A2-B097-46D9C65A15F3}">
      <dgm:prSet/>
      <dgm:spPr/>
      <dgm:t>
        <a:bodyPr/>
        <a:lstStyle/>
        <a:p>
          <a:endParaRPr lang="en-US" sz="1400"/>
        </a:p>
      </dgm:t>
    </dgm:pt>
    <dgm:pt modelId="{A1E13B92-905A-4821-B348-62DA182663F3}" type="sibTrans" cxnId="{9CBEC19D-2B24-43A2-B097-46D9C65A15F3}">
      <dgm:prSet/>
      <dgm:spPr/>
      <dgm:t>
        <a:bodyPr/>
        <a:lstStyle/>
        <a:p>
          <a:endParaRPr lang="en-US" sz="1400"/>
        </a:p>
      </dgm:t>
    </dgm:pt>
    <dgm:pt modelId="{55C1A7E4-261B-4EF5-847D-16A215FC4F25}" type="pres">
      <dgm:prSet presAssocID="{683A49E3-0939-441C-9E5A-1C3E4AE838EC}" presName="arrowDiagram" presStyleCnt="0">
        <dgm:presLayoutVars>
          <dgm:chMax val="5"/>
          <dgm:dir/>
          <dgm:resizeHandles val="exact"/>
        </dgm:presLayoutVars>
      </dgm:prSet>
      <dgm:spPr/>
    </dgm:pt>
    <dgm:pt modelId="{34CA0DCA-EBA3-4AE8-B59A-4411421CC8FA}" type="pres">
      <dgm:prSet presAssocID="{683A49E3-0939-441C-9E5A-1C3E4AE838EC}" presName="arrow" presStyleLbl="bgShp" presStyleIdx="0" presStyleCnt="1" custScaleY="190189" custLinFactNeighborY="797"/>
      <dgm:spPr/>
    </dgm:pt>
    <dgm:pt modelId="{A82820F0-9EB1-4763-9247-18C6610CEC8E}" type="pres">
      <dgm:prSet presAssocID="{683A49E3-0939-441C-9E5A-1C3E4AE838EC}" presName="arrowDiagram3" presStyleCnt="0"/>
      <dgm:spPr/>
    </dgm:pt>
    <dgm:pt modelId="{0F3FCDB5-934D-443C-A406-DBFE6DFA2C65}" type="pres">
      <dgm:prSet presAssocID="{7FBB8E8A-16D6-449F-8700-DADBD23FD923}" presName="bullet3a" presStyleLbl="node1" presStyleIdx="0" presStyleCnt="3" custScaleX="245135" custScaleY="245137" custLinFactY="200000" custLinFactNeighborX="19521" custLinFactNeighborY="249901"/>
      <dgm:spPr/>
    </dgm:pt>
    <dgm:pt modelId="{23A8952E-C707-4014-AAE1-B8989DECCF89}" type="pres">
      <dgm:prSet presAssocID="{7FBB8E8A-16D6-449F-8700-DADBD23FD923}" presName="textBox3a" presStyleLbl="revTx" presStyleIdx="0" presStyleCnt="3" custLinFactNeighborX="-11499" custLinFactNeighborY="99347">
        <dgm:presLayoutVars>
          <dgm:bulletEnabled val="1"/>
        </dgm:presLayoutVars>
      </dgm:prSet>
      <dgm:spPr/>
      <dgm:t>
        <a:bodyPr/>
        <a:lstStyle/>
        <a:p>
          <a:endParaRPr lang="en-US"/>
        </a:p>
      </dgm:t>
    </dgm:pt>
    <dgm:pt modelId="{DBF895EB-FCF2-4592-BC3F-304494358FF3}" type="pres">
      <dgm:prSet presAssocID="{ACEA82FA-6D85-4FCF-87DA-4F3B8E32A649}" presName="bullet3b" presStyleLbl="node1" presStyleIdx="1" presStyleCnt="3" custScaleX="180289" custScaleY="180288" custLinFactY="-52429" custLinFactNeighborX="-35909" custLinFactNeighborY="-100000"/>
      <dgm:spPr/>
    </dgm:pt>
    <dgm:pt modelId="{A903BA25-AB7F-4DCE-A3AC-35019A9DBE03}" type="pres">
      <dgm:prSet presAssocID="{ACEA82FA-6D85-4FCF-87DA-4F3B8E32A649}" presName="textBox3b" presStyleLbl="revTx" presStyleIdx="1" presStyleCnt="3" custScaleX="245912" custScaleY="66705" custLinFactNeighborX="75648" custLinFactNeighborY="-11334">
        <dgm:presLayoutVars>
          <dgm:bulletEnabled val="1"/>
        </dgm:presLayoutVars>
      </dgm:prSet>
      <dgm:spPr/>
      <dgm:t>
        <a:bodyPr/>
        <a:lstStyle/>
        <a:p>
          <a:endParaRPr lang="en-US"/>
        </a:p>
      </dgm:t>
    </dgm:pt>
    <dgm:pt modelId="{2A9B8A0B-2121-4E89-8C59-C35711984F32}" type="pres">
      <dgm:prSet presAssocID="{A868CF32-9B70-4994-847D-D85F586B7B60}" presName="bullet3c" presStyleLbl="node1" presStyleIdx="2" presStyleCnt="3" custScaleX="190275" custScaleY="190275" custLinFactX="2031" custLinFactY="-170483" custLinFactNeighborX="100000" custLinFactNeighborY="-200000"/>
      <dgm:spPr/>
    </dgm:pt>
    <dgm:pt modelId="{3937EBCF-1182-4931-8602-8ED1E94CBFDF}" type="pres">
      <dgm:prSet presAssocID="{A868CF32-9B70-4994-847D-D85F586B7B60}" presName="textBox3c" presStyleLbl="revTx" presStyleIdx="2" presStyleCnt="3" custScaleX="257232" custScaleY="56564" custLinFactX="-71089" custLinFactY="-26143" custLinFactNeighborX="-100000" custLinFactNeighborY="-100000">
        <dgm:presLayoutVars>
          <dgm:bulletEnabled val="1"/>
        </dgm:presLayoutVars>
      </dgm:prSet>
      <dgm:spPr/>
      <dgm:t>
        <a:bodyPr/>
        <a:lstStyle/>
        <a:p>
          <a:endParaRPr lang="en-US"/>
        </a:p>
      </dgm:t>
    </dgm:pt>
  </dgm:ptLst>
  <dgm:cxnLst>
    <dgm:cxn modelId="{1E74F8E8-462C-4A78-B44D-9FD32CF36DED}" type="presOf" srcId="{7FBB8E8A-16D6-449F-8700-DADBD23FD923}" destId="{23A8952E-C707-4014-AAE1-B8989DECCF89}" srcOrd="0" destOrd="0" presId="urn:microsoft.com/office/officeart/2005/8/layout/arrow2"/>
    <dgm:cxn modelId="{753FDE31-5B07-4106-83CF-E9AB8DAF2905}" type="presOf" srcId="{ACEA82FA-6D85-4FCF-87DA-4F3B8E32A649}" destId="{A903BA25-AB7F-4DCE-A3AC-35019A9DBE03}" srcOrd="0" destOrd="0" presId="urn:microsoft.com/office/officeart/2005/8/layout/arrow2"/>
    <dgm:cxn modelId="{13C21AC9-69C4-4B2A-83FF-FEA7BFB9E88C}" srcId="{683A49E3-0939-441C-9E5A-1C3E4AE838EC}" destId="{7FBB8E8A-16D6-449F-8700-DADBD23FD923}" srcOrd="0" destOrd="0" parTransId="{8F05421E-C6F9-46F2-A78F-A89884224245}" sibTransId="{1D864D1D-5AFB-4436-86D7-17CD76BD12BA}"/>
    <dgm:cxn modelId="{883E657B-8A10-4743-91C7-2AD8AC8882D8}" type="presOf" srcId="{683A49E3-0939-441C-9E5A-1C3E4AE838EC}" destId="{55C1A7E4-261B-4EF5-847D-16A215FC4F25}" srcOrd="0" destOrd="0" presId="urn:microsoft.com/office/officeart/2005/8/layout/arrow2"/>
    <dgm:cxn modelId="{9CBEC19D-2B24-43A2-B097-46D9C65A15F3}" srcId="{683A49E3-0939-441C-9E5A-1C3E4AE838EC}" destId="{A868CF32-9B70-4994-847D-D85F586B7B60}" srcOrd="2" destOrd="0" parTransId="{E80CC6DD-F019-4F55-8DB5-1A6B41215032}" sibTransId="{A1E13B92-905A-4821-B348-62DA182663F3}"/>
    <dgm:cxn modelId="{09B1BB1D-6F8A-4996-9AE9-6ED3B7354674}" type="presOf" srcId="{A868CF32-9B70-4994-847D-D85F586B7B60}" destId="{3937EBCF-1182-4931-8602-8ED1E94CBFDF}" srcOrd="0" destOrd="0" presId="urn:microsoft.com/office/officeart/2005/8/layout/arrow2"/>
    <dgm:cxn modelId="{A1F8F8D5-653D-436D-B7DC-0A7063EC555D}" srcId="{683A49E3-0939-441C-9E5A-1C3E4AE838EC}" destId="{ACEA82FA-6D85-4FCF-87DA-4F3B8E32A649}" srcOrd="1" destOrd="0" parTransId="{A8925FCB-B695-4FCE-B3E5-241F81223C62}" sibTransId="{FD9B1FB8-6918-41D3-B7A2-730759D0A42F}"/>
    <dgm:cxn modelId="{A6A3F8E7-E4E4-4495-AD46-AC6FFA6E9246}" type="presParOf" srcId="{55C1A7E4-261B-4EF5-847D-16A215FC4F25}" destId="{34CA0DCA-EBA3-4AE8-B59A-4411421CC8FA}" srcOrd="0" destOrd="0" presId="urn:microsoft.com/office/officeart/2005/8/layout/arrow2"/>
    <dgm:cxn modelId="{33781D92-3B05-41AA-BE4B-AB47A3B448AD}" type="presParOf" srcId="{55C1A7E4-261B-4EF5-847D-16A215FC4F25}" destId="{A82820F0-9EB1-4763-9247-18C6610CEC8E}" srcOrd="1" destOrd="0" presId="urn:microsoft.com/office/officeart/2005/8/layout/arrow2"/>
    <dgm:cxn modelId="{B514E403-A928-47B6-8FAD-5B8684A575E5}" type="presParOf" srcId="{A82820F0-9EB1-4763-9247-18C6610CEC8E}" destId="{0F3FCDB5-934D-443C-A406-DBFE6DFA2C65}" srcOrd="0" destOrd="0" presId="urn:microsoft.com/office/officeart/2005/8/layout/arrow2"/>
    <dgm:cxn modelId="{CEEAE529-0E4E-4BA6-AFD0-0E937FD4EEDA}" type="presParOf" srcId="{A82820F0-9EB1-4763-9247-18C6610CEC8E}" destId="{23A8952E-C707-4014-AAE1-B8989DECCF89}" srcOrd="1" destOrd="0" presId="urn:microsoft.com/office/officeart/2005/8/layout/arrow2"/>
    <dgm:cxn modelId="{FCC09546-A94E-482F-B8B2-D8E7A5AAFD62}" type="presParOf" srcId="{A82820F0-9EB1-4763-9247-18C6610CEC8E}" destId="{DBF895EB-FCF2-4592-BC3F-304494358FF3}" srcOrd="2" destOrd="0" presId="urn:microsoft.com/office/officeart/2005/8/layout/arrow2"/>
    <dgm:cxn modelId="{C4519315-D905-4989-9372-66DDC17E704B}" type="presParOf" srcId="{A82820F0-9EB1-4763-9247-18C6610CEC8E}" destId="{A903BA25-AB7F-4DCE-A3AC-35019A9DBE03}" srcOrd="3" destOrd="0" presId="urn:microsoft.com/office/officeart/2005/8/layout/arrow2"/>
    <dgm:cxn modelId="{1F958577-B84E-4415-8DAA-17C4B2A2C155}" type="presParOf" srcId="{A82820F0-9EB1-4763-9247-18C6610CEC8E}" destId="{2A9B8A0B-2121-4E89-8C59-C35711984F32}" srcOrd="4" destOrd="0" presId="urn:microsoft.com/office/officeart/2005/8/layout/arrow2"/>
    <dgm:cxn modelId="{B5C8EE24-201E-4968-8990-265EB7D3F79A}" type="presParOf" srcId="{A82820F0-9EB1-4763-9247-18C6610CEC8E}" destId="{3937EBCF-1182-4931-8602-8ED1E94CBFDF}" srcOrd="5"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8B3EA8-F895-4300-A85D-6B86AF89B53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FE997584-170F-4D6E-8F80-A560CE739E08}">
      <dgm:prSet phldrT="[Text]"/>
      <dgm:spPr/>
      <dgm:t>
        <a:bodyPr/>
        <a:lstStyle/>
        <a:p>
          <a:r>
            <a:rPr lang="en-US" dirty="0" smtClean="0"/>
            <a:t>“Perfect Place” Culture of past success</a:t>
          </a:r>
          <a:endParaRPr lang="en-US" dirty="0"/>
        </a:p>
      </dgm:t>
    </dgm:pt>
    <dgm:pt modelId="{6876B2DF-694C-4548-8778-9122BDA0A930}" type="parTrans" cxnId="{728C8BF9-49CD-40A3-AB89-2965E56D6B6C}">
      <dgm:prSet/>
      <dgm:spPr/>
      <dgm:t>
        <a:bodyPr/>
        <a:lstStyle/>
        <a:p>
          <a:endParaRPr lang="en-US"/>
        </a:p>
      </dgm:t>
    </dgm:pt>
    <dgm:pt modelId="{D5E2770D-ADE0-4A15-AE71-C60BD6DF96D6}" type="sibTrans" cxnId="{728C8BF9-49CD-40A3-AB89-2965E56D6B6C}">
      <dgm:prSet/>
      <dgm:spPr/>
      <dgm:t>
        <a:bodyPr/>
        <a:lstStyle/>
        <a:p>
          <a:endParaRPr lang="en-US"/>
        </a:p>
      </dgm:t>
    </dgm:pt>
    <dgm:pt modelId="{F4A36A31-8CED-4299-B3A7-F264DBE41B34}">
      <dgm:prSet phldrT="[Text]"/>
      <dgm:spPr/>
      <dgm:t>
        <a:bodyPr/>
        <a:lstStyle/>
        <a:p>
          <a:r>
            <a:rPr lang="en-US" dirty="0" smtClean="0"/>
            <a:t>Optimistic Confidence based on past success</a:t>
          </a:r>
          <a:endParaRPr lang="en-US" dirty="0"/>
        </a:p>
      </dgm:t>
    </dgm:pt>
    <dgm:pt modelId="{B1EA1030-23B4-4AB4-8F18-6ABB746E173E}" type="parTrans" cxnId="{AAC768EE-9BDF-47D1-8EE6-C842595DCB2D}">
      <dgm:prSet/>
      <dgm:spPr/>
      <dgm:t>
        <a:bodyPr/>
        <a:lstStyle/>
        <a:p>
          <a:endParaRPr lang="en-US"/>
        </a:p>
      </dgm:t>
    </dgm:pt>
    <dgm:pt modelId="{1DF6C31F-AA85-4690-978B-6BB66B1F1D4B}" type="sibTrans" cxnId="{AAC768EE-9BDF-47D1-8EE6-C842595DCB2D}">
      <dgm:prSet/>
      <dgm:spPr/>
      <dgm:t>
        <a:bodyPr/>
        <a:lstStyle/>
        <a:p>
          <a:endParaRPr lang="en-US"/>
        </a:p>
      </dgm:t>
    </dgm:pt>
    <dgm:pt modelId="{5D7D88F9-2D08-4B8F-BE78-9B6B7BC4DB92}">
      <dgm:prSet phldrT="[Text]"/>
      <dgm:spPr/>
      <dgm:t>
        <a:bodyPr/>
        <a:lstStyle/>
        <a:p>
          <a:r>
            <a:rPr lang="en-US" dirty="0" smtClean="0"/>
            <a:t>Tightening Budget, increasingly bureaucratic</a:t>
          </a:r>
          <a:endParaRPr lang="en-US" dirty="0"/>
        </a:p>
      </dgm:t>
    </dgm:pt>
    <dgm:pt modelId="{E57974D0-DFB3-4B80-B5C5-7BB6FF79675C}" type="parTrans" cxnId="{55DE5B47-098A-403F-96E7-7A31B46365D8}">
      <dgm:prSet/>
      <dgm:spPr/>
      <dgm:t>
        <a:bodyPr/>
        <a:lstStyle/>
        <a:p>
          <a:endParaRPr lang="en-US"/>
        </a:p>
      </dgm:t>
    </dgm:pt>
    <dgm:pt modelId="{094817CC-D29D-438B-B9F4-F7E5AE6A5728}" type="sibTrans" cxnId="{55DE5B47-098A-403F-96E7-7A31B46365D8}">
      <dgm:prSet/>
      <dgm:spPr/>
      <dgm:t>
        <a:bodyPr/>
        <a:lstStyle/>
        <a:p>
          <a:endParaRPr lang="en-US"/>
        </a:p>
      </dgm:t>
    </dgm:pt>
    <dgm:pt modelId="{84D9DFE4-67DA-41F6-9A8B-E6A8322163F5}">
      <dgm:prSet phldrT="[Text]"/>
      <dgm:spPr/>
      <dgm:t>
        <a:bodyPr/>
        <a:lstStyle/>
        <a:p>
          <a:r>
            <a:rPr lang="en-US" dirty="0" smtClean="0"/>
            <a:t>Ineffective Communication, Safety Oversight</a:t>
          </a:r>
          <a:endParaRPr lang="en-US" dirty="0"/>
        </a:p>
      </dgm:t>
    </dgm:pt>
    <dgm:pt modelId="{DC87E938-8397-42BB-B0F8-556242FA36DC}" type="parTrans" cxnId="{5B455FC5-7F21-4BA2-923C-C4D0EF4D4AF6}">
      <dgm:prSet/>
      <dgm:spPr/>
      <dgm:t>
        <a:bodyPr/>
        <a:lstStyle/>
        <a:p>
          <a:endParaRPr lang="en-US"/>
        </a:p>
      </dgm:t>
    </dgm:pt>
    <dgm:pt modelId="{2A44892B-753A-4800-8328-94B5A7AA4765}" type="sibTrans" cxnId="{5B455FC5-7F21-4BA2-923C-C4D0EF4D4AF6}">
      <dgm:prSet/>
      <dgm:spPr/>
      <dgm:t>
        <a:bodyPr/>
        <a:lstStyle/>
        <a:p>
          <a:endParaRPr lang="en-US"/>
        </a:p>
      </dgm:t>
    </dgm:pt>
    <dgm:pt modelId="{2755E842-3920-4E0C-A309-C70D8C608E2B}">
      <dgm:prSet phldrT="[Text]"/>
      <dgm:spPr/>
      <dgm:t>
        <a:bodyPr/>
        <a:lstStyle/>
        <a:p>
          <a:r>
            <a:rPr lang="en-US" dirty="0" smtClean="0"/>
            <a:t>Successful mission, reinforces habits and practices</a:t>
          </a:r>
          <a:endParaRPr lang="en-US" dirty="0"/>
        </a:p>
      </dgm:t>
    </dgm:pt>
    <dgm:pt modelId="{FA794F08-0A33-4287-8286-D4B53D484A02}" type="parTrans" cxnId="{1D526107-A3D9-4102-B7CF-4BFCB3CE22A2}">
      <dgm:prSet/>
      <dgm:spPr/>
      <dgm:t>
        <a:bodyPr/>
        <a:lstStyle/>
        <a:p>
          <a:endParaRPr lang="en-US"/>
        </a:p>
      </dgm:t>
    </dgm:pt>
    <dgm:pt modelId="{B657B012-6ED5-4B00-933B-7EA3BE0A922B}" type="sibTrans" cxnId="{1D526107-A3D9-4102-B7CF-4BFCB3CE22A2}">
      <dgm:prSet/>
      <dgm:spPr/>
      <dgm:t>
        <a:bodyPr/>
        <a:lstStyle/>
        <a:p>
          <a:endParaRPr lang="en-US"/>
        </a:p>
      </dgm:t>
    </dgm:pt>
    <dgm:pt modelId="{1E7CF147-9777-49AA-AA8A-2B1FF8564869}" type="pres">
      <dgm:prSet presAssocID="{4B8B3EA8-F895-4300-A85D-6B86AF89B535}" presName="cycle" presStyleCnt="0">
        <dgm:presLayoutVars>
          <dgm:dir/>
          <dgm:resizeHandles val="exact"/>
        </dgm:presLayoutVars>
      </dgm:prSet>
      <dgm:spPr/>
      <dgm:t>
        <a:bodyPr/>
        <a:lstStyle/>
        <a:p>
          <a:endParaRPr lang="en-US"/>
        </a:p>
      </dgm:t>
    </dgm:pt>
    <dgm:pt modelId="{CAB63BA2-29B0-4CD4-9F96-A557D46FA66C}" type="pres">
      <dgm:prSet presAssocID="{FE997584-170F-4D6E-8F80-A560CE739E08}" presName="node" presStyleLbl="node1" presStyleIdx="0" presStyleCnt="5">
        <dgm:presLayoutVars>
          <dgm:bulletEnabled val="1"/>
        </dgm:presLayoutVars>
      </dgm:prSet>
      <dgm:spPr/>
      <dgm:t>
        <a:bodyPr/>
        <a:lstStyle/>
        <a:p>
          <a:endParaRPr lang="en-US"/>
        </a:p>
      </dgm:t>
    </dgm:pt>
    <dgm:pt modelId="{639C15DE-453B-40E8-A43B-C2DAFAEF9AB9}" type="pres">
      <dgm:prSet presAssocID="{FE997584-170F-4D6E-8F80-A560CE739E08}" presName="spNode" presStyleCnt="0"/>
      <dgm:spPr/>
    </dgm:pt>
    <dgm:pt modelId="{35679630-9B23-4AA3-9ECC-415C1980D8EF}" type="pres">
      <dgm:prSet presAssocID="{D5E2770D-ADE0-4A15-AE71-C60BD6DF96D6}" presName="sibTrans" presStyleLbl="sibTrans1D1" presStyleIdx="0" presStyleCnt="5"/>
      <dgm:spPr/>
      <dgm:t>
        <a:bodyPr/>
        <a:lstStyle/>
        <a:p>
          <a:endParaRPr lang="en-US"/>
        </a:p>
      </dgm:t>
    </dgm:pt>
    <dgm:pt modelId="{5A028545-1D37-4336-8FD4-46C90EFD2771}" type="pres">
      <dgm:prSet presAssocID="{F4A36A31-8CED-4299-B3A7-F264DBE41B34}" presName="node" presStyleLbl="node1" presStyleIdx="1" presStyleCnt="5">
        <dgm:presLayoutVars>
          <dgm:bulletEnabled val="1"/>
        </dgm:presLayoutVars>
      </dgm:prSet>
      <dgm:spPr/>
      <dgm:t>
        <a:bodyPr/>
        <a:lstStyle/>
        <a:p>
          <a:endParaRPr lang="en-US"/>
        </a:p>
      </dgm:t>
    </dgm:pt>
    <dgm:pt modelId="{34B7B9D6-F0A1-42ED-B482-E40276F6ED4E}" type="pres">
      <dgm:prSet presAssocID="{F4A36A31-8CED-4299-B3A7-F264DBE41B34}" presName="spNode" presStyleCnt="0"/>
      <dgm:spPr/>
    </dgm:pt>
    <dgm:pt modelId="{F9BBE3D8-73CF-4F23-9192-41639F5A1128}" type="pres">
      <dgm:prSet presAssocID="{1DF6C31F-AA85-4690-978B-6BB66B1F1D4B}" presName="sibTrans" presStyleLbl="sibTrans1D1" presStyleIdx="1" presStyleCnt="5"/>
      <dgm:spPr/>
      <dgm:t>
        <a:bodyPr/>
        <a:lstStyle/>
        <a:p>
          <a:endParaRPr lang="en-US"/>
        </a:p>
      </dgm:t>
    </dgm:pt>
    <dgm:pt modelId="{2DE169A4-243B-482A-A3B1-C0B2A49C4B65}" type="pres">
      <dgm:prSet presAssocID="{5D7D88F9-2D08-4B8F-BE78-9B6B7BC4DB92}" presName="node" presStyleLbl="node1" presStyleIdx="2" presStyleCnt="5">
        <dgm:presLayoutVars>
          <dgm:bulletEnabled val="1"/>
        </dgm:presLayoutVars>
      </dgm:prSet>
      <dgm:spPr/>
      <dgm:t>
        <a:bodyPr/>
        <a:lstStyle/>
        <a:p>
          <a:endParaRPr lang="en-US"/>
        </a:p>
      </dgm:t>
    </dgm:pt>
    <dgm:pt modelId="{DF7DF7D6-D9EC-4556-B0A4-27A28E4378D9}" type="pres">
      <dgm:prSet presAssocID="{5D7D88F9-2D08-4B8F-BE78-9B6B7BC4DB92}" presName="spNode" presStyleCnt="0"/>
      <dgm:spPr/>
    </dgm:pt>
    <dgm:pt modelId="{C4E44480-0D8C-42A0-AD15-45FB434F3AFB}" type="pres">
      <dgm:prSet presAssocID="{094817CC-D29D-438B-B9F4-F7E5AE6A5728}" presName="sibTrans" presStyleLbl="sibTrans1D1" presStyleIdx="2" presStyleCnt="5"/>
      <dgm:spPr/>
      <dgm:t>
        <a:bodyPr/>
        <a:lstStyle/>
        <a:p>
          <a:endParaRPr lang="en-US"/>
        </a:p>
      </dgm:t>
    </dgm:pt>
    <dgm:pt modelId="{FDF8DCB2-048F-40C0-9AFD-B156D5397DA6}" type="pres">
      <dgm:prSet presAssocID="{84D9DFE4-67DA-41F6-9A8B-E6A8322163F5}" presName="node" presStyleLbl="node1" presStyleIdx="3" presStyleCnt="5">
        <dgm:presLayoutVars>
          <dgm:bulletEnabled val="1"/>
        </dgm:presLayoutVars>
      </dgm:prSet>
      <dgm:spPr/>
      <dgm:t>
        <a:bodyPr/>
        <a:lstStyle/>
        <a:p>
          <a:endParaRPr lang="en-US"/>
        </a:p>
      </dgm:t>
    </dgm:pt>
    <dgm:pt modelId="{2348D53C-E87D-4D5C-B9D2-560CA122F881}" type="pres">
      <dgm:prSet presAssocID="{84D9DFE4-67DA-41F6-9A8B-E6A8322163F5}" presName="spNode" presStyleCnt="0"/>
      <dgm:spPr/>
    </dgm:pt>
    <dgm:pt modelId="{C5F35C9B-D23E-4D83-9E4A-51084B1729F4}" type="pres">
      <dgm:prSet presAssocID="{2A44892B-753A-4800-8328-94B5A7AA4765}" presName="sibTrans" presStyleLbl="sibTrans1D1" presStyleIdx="3" presStyleCnt="5"/>
      <dgm:spPr/>
      <dgm:t>
        <a:bodyPr/>
        <a:lstStyle/>
        <a:p>
          <a:endParaRPr lang="en-US"/>
        </a:p>
      </dgm:t>
    </dgm:pt>
    <dgm:pt modelId="{10AA9C1C-7FB6-4478-A673-EFDF6561A4D0}" type="pres">
      <dgm:prSet presAssocID="{2755E842-3920-4E0C-A309-C70D8C608E2B}" presName="node" presStyleLbl="node1" presStyleIdx="4" presStyleCnt="5">
        <dgm:presLayoutVars>
          <dgm:bulletEnabled val="1"/>
        </dgm:presLayoutVars>
      </dgm:prSet>
      <dgm:spPr/>
      <dgm:t>
        <a:bodyPr/>
        <a:lstStyle/>
        <a:p>
          <a:endParaRPr lang="en-US"/>
        </a:p>
      </dgm:t>
    </dgm:pt>
    <dgm:pt modelId="{71EA2356-C226-42C2-A6F3-97FD0D3177A4}" type="pres">
      <dgm:prSet presAssocID="{2755E842-3920-4E0C-A309-C70D8C608E2B}" presName="spNode" presStyleCnt="0"/>
      <dgm:spPr/>
    </dgm:pt>
    <dgm:pt modelId="{8E5AEA81-9982-4126-9D5C-AB5AC6673C09}" type="pres">
      <dgm:prSet presAssocID="{B657B012-6ED5-4B00-933B-7EA3BE0A922B}" presName="sibTrans" presStyleLbl="sibTrans1D1" presStyleIdx="4" presStyleCnt="5"/>
      <dgm:spPr/>
      <dgm:t>
        <a:bodyPr/>
        <a:lstStyle/>
        <a:p>
          <a:endParaRPr lang="en-US"/>
        </a:p>
      </dgm:t>
    </dgm:pt>
  </dgm:ptLst>
  <dgm:cxnLst>
    <dgm:cxn modelId="{57556341-36E4-4E32-94F2-15687B4CE5D7}" type="presOf" srcId="{B657B012-6ED5-4B00-933B-7EA3BE0A922B}" destId="{8E5AEA81-9982-4126-9D5C-AB5AC6673C09}" srcOrd="0" destOrd="0" presId="urn:microsoft.com/office/officeart/2005/8/layout/cycle5"/>
    <dgm:cxn modelId="{1D526107-A3D9-4102-B7CF-4BFCB3CE22A2}" srcId="{4B8B3EA8-F895-4300-A85D-6B86AF89B535}" destId="{2755E842-3920-4E0C-A309-C70D8C608E2B}" srcOrd="4" destOrd="0" parTransId="{FA794F08-0A33-4287-8286-D4B53D484A02}" sibTransId="{B657B012-6ED5-4B00-933B-7EA3BE0A922B}"/>
    <dgm:cxn modelId="{CD6BAC0A-E839-4456-8938-77B9219FEEA1}" type="presOf" srcId="{094817CC-D29D-438B-B9F4-F7E5AE6A5728}" destId="{C4E44480-0D8C-42A0-AD15-45FB434F3AFB}" srcOrd="0" destOrd="0" presId="urn:microsoft.com/office/officeart/2005/8/layout/cycle5"/>
    <dgm:cxn modelId="{99B851CD-14D0-4EF0-A874-EA082D0342AC}" type="presOf" srcId="{D5E2770D-ADE0-4A15-AE71-C60BD6DF96D6}" destId="{35679630-9B23-4AA3-9ECC-415C1980D8EF}" srcOrd="0" destOrd="0" presId="urn:microsoft.com/office/officeart/2005/8/layout/cycle5"/>
    <dgm:cxn modelId="{C4E9A34D-6D39-40DA-83E2-803E150C591E}" type="presOf" srcId="{84D9DFE4-67DA-41F6-9A8B-E6A8322163F5}" destId="{FDF8DCB2-048F-40C0-9AFD-B156D5397DA6}" srcOrd="0" destOrd="0" presId="urn:microsoft.com/office/officeart/2005/8/layout/cycle5"/>
    <dgm:cxn modelId="{60EC63AD-EA75-4298-B164-26464C4A0916}" type="presOf" srcId="{2A44892B-753A-4800-8328-94B5A7AA4765}" destId="{C5F35C9B-D23E-4D83-9E4A-51084B1729F4}" srcOrd="0" destOrd="0" presId="urn:microsoft.com/office/officeart/2005/8/layout/cycle5"/>
    <dgm:cxn modelId="{0C8AF5DF-2C9D-4148-BAF6-F5D0D7E5612B}" type="presOf" srcId="{2755E842-3920-4E0C-A309-C70D8C608E2B}" destId="{10AA9C1C-7FB6-4478-A673-EFDF6561A4D0}" srcOrd="0" destOrd="0" presId="urn:microsoft.com/office/officeart/2005/8/layout/cycle5"/>
    <dgm:cxn modelId="{CBE7A827-3948-4062-AA7D-5139757640E9}" type="presOf" srcId="{F4A36A31-8CED-4299-B3A7-F264DBE41B34}" destId="{5A028545-1D37-4336-8FD4-46C90EFD2771}" srcOrd="0" destOrd="0" presId="urn:microsoft.com/office/officeart/2005/8/layout/cycle5"/>
    <dgm:cxn modelId="{55DE5B47-098A-403F-96E7-7A31B46365D8}" srcId="{4B8B3EA8-F895-4300-A85D-6B86AF89B535}" destId="{5D7D88F9-2D08-4B8F-BE78-9B6B7BC4DB92}" srcOrd="2" destOrd="0" parTransId="{E57974D0-DFB3-4B80-B5C5-7BB6FF79675C}" sibTransId="{094817CC-D29D-438B-B9F4-F7E5AE6A5728}"/>
    <dgm:cxn modelId="{793F032F-32DA-4AAF-9657-6782FCCEC281}" type="presOf" srcId="{5D7D88F9-2D08-4B8F-BE78-9B6B7BC4DB92}" destId="{2DE169A4-243B-482A-A3B1-C0B2A49C4B65}" srcOrd="0" destOrd="0" presId="urn:microsoft.com/office/officeart/2005/8/layout/cycle5"/>
    <dgm:cxn modelId="{5B455FC5-7F21-4BA2-923C-C4D0EF4D4AF6}" srcId="{4B8B3EA8-F895-4300-A85D-6B86AF89B535}" destId="{84D9DFE4-67DA-41F6-9A8B-E6A8322163F5}" srcOrd="3" destOrd="0" parTransId="{DC87E938-8397-42BB-B0F8-556242FA36DC}" sibTransId="{2A44892B-753A-4800-8328-94B5A7AA4765}"/>
    <dgm:cxn modelId="{9A877A47-2107-4154-8991-DF75E7CFA09A}" type="presOf" srcId="{1DF6C31F-AA85-4690-978B-6BB66B1F1D4B}" destId="{F9BBE3D8-73CF-4F23-9192-41639F5A1128}" srcOrd="0" destOrd="0" presId="urn:microsoft.com/office/officeart/2005/8/layout/cycle5"/>
    <dgm:cxn modelId="{AAC768EE-9BDF-47D1-8EE6-C842595DCB2D}" srcId="{4B8B3EA8-F895-4300-A85D-6B86AF89B535}" destId="{F4A36A31-8CED-4299-B3A7-F264DBE41B34}" srcOrd="1" destOrd="0" parTransId="{B1EA1030-23B4-4AB4-8F18-6ABB746E173E}" sibTransId="{1DF6C31F-AA85-4690-978B-6BB66B1F1D4B}"/>
    <dgm:cxn modelId="{CF7CF296-5F7F-488D-9768-18954CFFBBF3}" type="presOf" srcId="{FE997584-170F-4D6E-8F80-A560CE739E08}" destId="{CAB63BA2-29B0-4CD4-9F96-A557D46FA66C}" srcOrd="0" destOrd="0" presId="urn:microsoft.com/office/officeart/2005/8/layout/cycle5"/>
    <dgm:cxn modelId="{728C8BF9-49CD-40A3-AB89-2965E56D6B6C}" srcId="{4B8B3EA8-F895-4300-A85D-6B86AF89B535}" destId="{FE997584-170F-4D6E-8F80-A560CE739E08}" srcOrd="0" destOrd="0" parTransId="{6876B2DF-694C-4548-8778-9122BDA0A930}" sibTransId="{D5E2770D-ADE0-4A15-AE71-C60BD6DF96D6}"/>
    <dgm:cxn modelId="{338A3820-EF47-4E8F-B397-C94D18C8A1BE}" type="presOf" srcId="{4B8B3EA8-F895-4300-A85D-6B86AF89B535}" destId="{1E7CF147-9777-49AA-AA8A-2B1FF8564869}" srcOrd="0" destOrd="0" presId="urn:microsoft.com/office/officeart/2005/8/layout/cycle5"/>
    <dgm:cxn modelId="{DFD9B486-4BF6-4864-98B1-489ED140FD2E}" type="presParOf" srcId="{1E7CF147-9777-49AA-AA8A-2B1FF8564869}" destId="{CAB63BA2-29B0-4CD4-9F96-A557D46FA66C}" srcOrd="0" destOrd="0" presId="urn:microsoft.com/office/officeart/2005/8/layout/cycle5"/>
    <dgm:cxn modelId="{E3BBDA6C-E618-44C6-89AB-68DF230D3E07}" type="presParOf" srcId="{1E7CF147-9777-49AA-AA8A-2B1FF8564869}" destId="{639C15DE-453B-40E8-A43B-C2DAFAEF9AB9}" srcOrd="1" destOrd="0" presId="urn:microsoft.com/office/officeart/2005/8/layout/cycle5"/>
    <dgm:cxn modelId="{CCE02773-1E69-4FEC-856D-4D661F932997}" type="presParOf" srcId="{1E7CF147-9777-49AA-AA8A-2B1FF8564869}" destId="{35679630-9B23-4AA3-9ECC-415C1980D8EF}" srcOrd="2" destOrd="0" presId="urn:microsoft.com/office/officeart/2005/8/layout/cycle5"/>
    <dgm:cxn modelId="{41BF7861-A364-4F50-ACC5-2019C667B9D2}" type="presParOf" srcId="{1E7CF147-9777-49AA-AA8A-2B1FF8564869}" destId="{5A028545-1D37-4336-8FD4-46C90EFD2771}" srcOrd="3" destOrd="0" presId="urn:microsoft.com/office/officeart/2005/8/layout/cycle5"/>
    <dgm:cxn modelId="{13AB4954-EA1C-413D-A39F-AEFD83D17817}" type="presParOf" srcId="{1E7CF147-9777-49AA-AA8A-2B1FF8564869}" destId="{34B7B9D6-F0A1-42ED-B482-E40276F6ED4E}" srcOrd="4" destOrd="0" presId="urn:microsoft.com/office/officeart/2005/8/layout/cycle5"/>
    <dgm:cxn modelId="{6F3B76C9-596C-4406-AEBC-E286D4FF85EC}" type="presParOf" srcId="{1E7CF147-9777-49AA-AA8A-2B1FF8564869}" destId="{F9BBE3D8-73CF-4F23-9192-41639F5A1128}" srcOrd="5" destOrd="0" presId="urn:microsoft.com/office/officeart/2005/8/layout/cycle5"/>
    <dgm:cxn modelId="{F0DB75F4-9AE3-4425-9191-14CBCBC672D7}" type="presParOf" srcId="{1E7CF147-9777-49AA-AA8A-2B1FF8564869}" destId="{2DE169A4-243B-482A-A3B1-C0B2A49C4B65}" srcOrd="6" destOrd="0" presId="urn:microsoft.com/office/officeart/2005/8/layout/cycle5"/>
    <dgm:cxn modelId="{4C9F5A44-4E8D-4CF8-8291-9EA94E129D8E}" type="presParOf" srcId="{1E7CF147-9777-49AA-AA8A-2B1FF8564869}" destId="{DF7DF7D6-D9EC-4556-B0A4-27A28E4378D9}" srcOrd="7" destOrd="0" presId="urn:microsoft.com/office/officeart/2005/8/layout/cycle5"/>
    <dgm:cxn modelId="{E204CB1C-8AA3-4DC8-ABEF-3184C77465C5}" type="presParOf" srcId="{1E7CF147-9777-49AA-AA8A-2B1FF8564869}" destId="{C4E44480-0D8C-42A0-AD15-45FB434F3AFB}" srcOrd="8" destOrd="0" presId="urn:microsoft.com/office/officeart/2005/8/layout/cycle5"/>
    <dgm:cxn modelId="{D41221A9-4C38-4EE2-8392-0D2B3E94FC7B}" type="presParOf" srcId="{1E7CF147-9777-49AA-AA8A-2B1FF8564869}" destId="{FDF8DCB2-048F-40C0-9AFD-B156D5397DA6}" srcOrd="9" destOrd="0" presId="urn:microsoft.com/office/officeart/2005/8/layout/cycle5"/>
    <dgm:cxn modelId="{83475772-132B-4224-82DF-2AEAC9E779FC}" type="presParOf" srcId="{1E7CF147-9777-49AA-AA8A-2B1FF8564869}" destId="{2348D53C-E87D-4D5C-B9D2-560CA122F881}" srcOrd="10" destOrd="0" presId="urn:microsoft.com/office/officeart/2005/8/layout/cycle5"/>
    <dgm:cxn modelId="{18FD2D7E-102A-4EB8-A7D6-7F6ABBCE25B9}" type="presParOf" srcId="{1E7CF147-9777-49AA-AA8A-2B1FF8564869}" destId="{C5F35C9B-D23E-4D83-9E4A-51084B1729F4}" srcOrd="11" destOrd="0" presId="urn:microsoft.com/office/officeart/2005/8/layout/cycle5"/>
    <dgm:cxn modelId="{C73978EB-542B-4A96-A84D-47CB74B17CE5}" type="presParOf" srcId="{1E7CF147-9777-49AA-AA8A-2B1FF8564869}" destId="{10AA9C1C-7FB6-4478-A673-EFDF6561A4D0}" srcOrd="12" destOrd="0" presId="urn:microsoft.com/office/officeart/2005/8/layout/cycle5"/>
    <dgm:cxn modelId="{E324528F-2666-44EE-AF46-B68528EE1677}" type="presParOf" srcId="{1E7CF147-9777-49AA-AA8A-2B1FF8564869}" destId="{71EA2356-C226-42C2-A6F3-97FD0D3177A4}" srcOrd="13" destOrd="0" presId="urn:microsoft.com/office/officeart/2005/8/layout/cycle5"/>
    <dgm:cxn modelId="{0A639C3B-784D-4CF9-8870-359E45764C7C}" type="presParOf" srcId="{1E7CF147-9777-49AA-AA8A-2B1FF8564869}" destId="{8E5AEA81-9982-4126-9D5C-AB5AC6673C09}"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2F197F-9D6F-49C1-BC4C-2F7EF342AB9B}" type="doc">
      <dgm:prSet loTypeId="urn:microsoft.com/office/officeart/2005/8/layout/arrow5" loCatId="process" qsTypeId="urn:microsoft.com/office/officeart/2005/8/quickstyle/3d1" qsCatId="3D" csTypeId="urn:microsoft.com/office/officeart/2005/8/colors/accent1_2" csCatId="accent1" phldr="1"/>
      <dgm:spPr/>
      <dgm:t>
        <a:bodyPr/>
        <a:lstStyle/>
        <a:p>
          <a:endParaRPr lang="en-US"/>
        </a:p>
      </dgm:t>
    </dgm:pt>
    <dgm:pt modelId="{9B50DCA9-B87E-46B1-A1A0-9C57B54A136D}">
      <dgm:prSet phldrT="[Text]"/>
      <dgm:spPr/>
      <dgm:t>
        <a:bodyPr/>
        <a:lstStyle/>
        <a:p>
          <a:r>
            <a:rPr lang="en-US" dirty="0" smtClean="0"/>
            <a:t>Committed to existing Projects</a:t>
          </a:r>
          <a:endParaRPr lang="en-US" dirty="0"/>
        </a:p>
      </dgm:t>
    </dgm:pt>
    <dgm:pt modelId="{FC9E49DD-DCF9-4409-AA61-2A01A68999BB}" type="parTrans" cxnId="{DA891A3C-6C71-4D3B-8D8A-F0B0832DC4B8}">
      <dgm:prSet/>
      <dgm:spPr/>
      <dgm:t>
        <a:bodyPr/>
        <a:lstStyle/>
        <a:p>
          <a:endParaRPr lang="en-US"/>
        </a:p>
      </dgm:t>
    </dgm:pt>
    <dgm:pt modelId="{0A6B736D-D642-4E3D-99BC-C3941AA9B4B0}" type="sibTrans" cxnId="{DA891A3C-6C71-4D3B-8D8A-F0B0832DC4B8}">
      <dgm:prSet/>
      <dgm:spPr/>
      <dgm:t>
        <a:bodyPr/>
        <a:lstStyle/>
        <a:p>
          <a:endParaRPr lang="en-US"/>
        </a:p>
      </dgm:t>
    </dgm:pt>
    <dgm:pt modelId="{44409E42-60E2-4DE7-9963-FF539FDDA3FB}">
      <dgm:prSet phldrT="[Text]"/>
      <dgm:spPr/>
      <dgm:t>
        <a:bodyPr/>
        <a:lstStyle/>
        <a:p>
          <a:r>
            <a:rPr lang="en-US" dirty="0" smtClean="0"/>
            <a:t>High resistance to closing Locations</a:t>
          </a:r>
          <a:endParaRPr lang="en-US" dirty="0"/>
        </a:p>
      </dgm:t>
    </dgm:pt>
    <dgm:pt modelId="{FD026667-CF65-40DD-882F-0CA50BA7A409}" type="parTrans" cxnId="{4DFFCBAE-CBEF-46D3-B8F0-41E2A2D640F0}">
      <dgm:prSet/>
      <dgm:spPr/>
      <dgm:t>
        <a:bodyPr/>
        <a:lstStyle/>
        <a:p>
          <a:endParaRPr lang="en-US"/>
        </a:p>
      </dgm:t>
    </dgm:pt>
    <dgm:pt modelId="{6DE7A82D-AAB1-40C0-B743-F467CE14D140}" type="sibTrans" cxnId="{4DFFCBAE-CBEF-46D3-B8F0-41E2A2D640F0}">
      <dgm:prSet/>
      <dgm:spPr/>
      <dgm:t>
        <a:bodyPr/>
        <a:lstStyle/>
        <a:p>
          <a:endParaRPr lang="en-US"/>
        </a:p>
      </dgm:t>
    </dgm:pt>
    <dgm:pt modelId="{5EE173C7-CA8E-4EDC-9855-FBCBB891E778}" type="pres">
      <dgm:prSet presAssocID="{112F197F-9D6F-49C1-BC4C-2F7EF342AB9B}" presName="diagram" presStyleCnt="0">
        <dgm:presLayoutVars>
          <dgm:dir/>
          <dgm:resizeHandles val="exact"/>
        </dgm:presLayoutVars>
      </dgm:prSet>
      <dgm:spPr/>
      <dgm:t>
        <a:bodyPr/>
        <a:lstStyle/>
        <a:p>
          <a:endParaRPr lang="en-US"/>
        </a:p>
      </dgm:t>
    </dgm:pt>
    <dgm:pt modelId="{0A4EDE41-FD8B-485A-B6B6-C47861299F4F}" type="pres">
      <dgm:prSet presAssocID="{9B50DCA9-B87E-46B1-A1A0-9C57B54A136D}" presName="arrow" presStyleLbl="node1" presStyleIdx="0" presStyleCnt="2">
        <dgm:presLayoutVars>
          <dgm:bulletEnabled val="1"/>
        </dgm:presLayoutVars>
      </dgm:prSet>
      <dgm:spPr/>
      <dgm:t>
        <a:bodyPr/>
        <a:lstStyle/>
        <a:p>
          <a:endParaRPr lang="en-US"/>
        </a:p>
      </dgm:t>
    </dgm:pt>
    <dgm:pt modelId="{51AE79C6-3E05-446A-BDBE-A08AECF937F2}" type="pres">
      <dgm:prSet presAssocID="{44409E42-60E2-4DE7-9963-FF539FDDA3FB}" presName="arrow" presStyleLbl="node1" presStyleIdx="1" presStyleCnt="2" custRadScaleRad="100008" custRadScaleInc="-408">
        <dgm:presLayoutVars>
          <dgm:bulletEnabled val="1"/>
        </dgm:presLayoutVars>
      </dgm:prSet>
      <dgm:spPr/>
      <dgm:t>
        <a:bodyPr/>
        <a:lstStyle/>
        <a:p>
          <a:endParaRPr lang="en-US"/>
        </a:p>
      </dgm:t>
    </dgm:pt>
  </dgm:ptLst>
  <dgm:cxnLst>
    <dgm:cxn modelId="{8F993868-57F9-4D21-9AC9-FD7D544FA2B6}" type="presOf" srcId="{9B50DCA9-B87E-46B1-A1A0-9C57B54A136D}" destId="{0A4EDE41-FD8B-485A-B6B6-C47861299F4F}" srcOrd="0" destOrd="0" presId="urn:microsoft.com/office/officeart/2005/8/layout/arrow5"/>
    <dgm:cxn modelId="{B4B60623-248B-4099-9C22-8D39F57DE60E}" type="presOf" srcId="{44409E42-60E2-4DE7-9963-FF539FDDA3FB}" destId="{51AE79C6-3E05-446A-BDBE-A08AECF937F2}" srcOrd="0" destOrd="0" presId="urn:microsoft.com/office/officeart/2005/8/layout/arrow5"/>
    <dgm:cxn modelId="{3E997472-50E7-40C0-8EDF-D0E9FC73475F}" type="presOf" srcId="{112F197F-9D6F-49C1-BC4C-2F7EF342AB9B}" destId="{5EE173C7-CA8E-4EDC-9855-FBCBB891E778}" srcOrd="0" destOrd="0" presId="urn:microsoft.com/office/officeart/2005/8/layout/arrow5"/>
    <dgm:cxn modelId="{DA891A3C-6C71-4D3B-8D8A-F0B0832DC4B8}" srcId="{112F197F-9D6F-49C1-BC4C-2F7EF342AB9B}" destId="{9B50DCA9-B87E-46B1-A1A0-9C57B54A136D}" srcOrd="0" destOrd="0" parTransId="{FC9E49DD-DCF9-4409-AA61-2A01A68999BB}" sibTransId="{0A6B736D-D642-4E3D-99BC-C3941AA9B4B0}"/>
    <dgm:cxn modelId="{4DFFCBAE-CBEF-46D3-B8F0-41E2A2D640F0}" srcId="{112F197F-9D6F-49C1-BC4C-2F7EF342AB9B}" destId="{44409E42-60E2-4DE7-9963-FF539FDDA3FB}" srcOrd="1" destOrd="0" parTransId="{FD026667-CF65-40DD-882F-0CA50BA7A409}" sibTransId="{6DE7A82D-AAB1-40C0-B743-F467CE14D140}"/>
    <dgm:cxn modelId="{9D8E275B-7FDF-487A-B022-1E82C3031275}" type="presParOf" srcId="{5EE173C7-CA8E-4EDC-9855-FBCBB891E778}" destId="{0A4EDE41-FD8B-485A-B6B6-C47861299F4F}" srcOrd="0" destOrd="0" presId="urn:microsoft.com/office/officeart/2005/8/layout/arrow5"/>
    <dgm:cxn modelId="{DEB02FE7-E177-4617-A5AB-5F8F03083F4F}" type="presParOf" srcId="{5EE173C7-CA8E-4EDC-9855-FBCBB891E778}" destId="{51AE79C6-3E05-446A-BDBE-A08AECF937F2}"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9E4BD6-FBD0-436C-BD87-B04AA7F8CD90}">
      <dsp:nvSpPr>
        <dsp:cNvPr id="0" name=""/>
        <dsp:cNvSpPr/>
      </dsp:nvSpPr>
      <dsp:spPr>
        <a:xfrm>
          <a:off x="0" y="2718851"/>
          <a:ext cx="7483739" cy="178252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472" tIns="220472" rIns="220472" bIns="292608" numCol="1" spcCol="1270" anchor="ctr" anchorCtr="0">
          <a:noAutofit/>
        </a:bodyPr>
        <a:lstStyle/>
        <a:p>
          <a:pPr lvl="0" algn="ctr" defTabSz="1377950">
            <a:lnSpc>
              <a:spcPct val="90000"/>
            </a:lnSpc>
            <a:spcBef>
              <a:spcPct val="0"/>
            </a:spcBef>
            <a:spcAft>
              <a:spcPct val="35000"/>
            </a:spcAft>
          </a:pPr>
          <a:r>
            <a:rPr lang="en-US" sz="3100" b="1" kern="1200" dirty="0" smtClean="0"/>
            <a:t>Reusable Space Craft</a:t>
          </a:r>
          <a:endParaRPr lang="en-US" sz="3100" b="1" kern="1200" dirty="0"/>
        </a:p>
      </dsp:txBody>
      <dsp:txXfrm>
        <a:off x="0" y="2718851"/>
        <a:ext cx="7483739" cy="1782528"/>
      </dsp:txXfrm>
    </dsp:sp>
    <dsp:sp modelId="{F52836FE-F335-4E78-81C5-AA0165B7731A}">
      <dsp:nvSpPr>
        <dsp:cNvPr id="0" name=""/>
        <dsp:cNvSpPr/>
      </dsp:nvSpPr>
      <dsp:spPr>
        <a:xfrm rot="10800000">
          <a:off x="0" y="2029"/>
          <a:ext cx="7483739" cy="2741529"/>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0472" tIns="292608" rIns="220472" bIns="220472" numCol="1" spcCol="1270" anchor="ctr" anchorCtr="0">
          <a:noAutofit/>
        </a:bodyPr>
        <a:lstStyle/>
        <a:p>
          <a:pPr lvl="0" algn="ctr" defTabSz="1377950">
            <a:lnSpc>
              <a:spcPct val="90000"/>
            </a:lnSpc>
            <a:spcBef>
              <a:spcPct val="0"/>
            </a:spcBef>
            <a:spcAft>
              <a:spcPct val="35000"/>
            </a:spcAft>
          </a:pPr>
          <a:r>
            <a:rPr lang="en-US" sz="3100" b="1" kern="1200" dirty="0" smtClean="0"/>
            <a:t>NASA’s Vision</a:t>
          </a:r>
          <a:endParaRPr lang="en-US" sz="3100" b="1" kern="1200" dirty="0"/>
        </a:p>
      </dsp:txBody>
      <dsp:txXfrm>
        <a:off x="0" y="2029"/>
        <a:ext cx="7483739" cy="962276"/>
      </dsp:txXfrm>
    </dsp:sp>
    <dsp:sp modelId="{FA02EECE-6393-40CF-82BD-7AAC4DD95F70}">
      <dsp:nvSpPr>
        <dsp:cNvPr id="0" name=""/>
        <dsp:cNvSpPr/>
      </dsp:nvSpPr>
      <dsp:spPr>
        <a:xfrm>
          <a:off x="1053" y="964306"/>
          <a:ext cx="1487011" cy="81971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Orbiting outpost for 12 by 1975</a:t>
          </a:r>
          <a:endParaRPr lang="en-US" sz="1800" kern="1200" dirty="0"/>
        </a:p>
      </dsp:txBody>
      <dsp:txXfrm>
        <a:off x="1053" y="964306"/>
        <a:ext cx="1487011" cy="819717"/>
      </dsp:txXfrm>
    </dsp:sp>
    <dsp:sp modelId="{27558BF7-0763-424D-AE82-14C4ED43F28D}">
      <dsp:nvSpPr>
        <dsp:cNvPr id="0" name=""/>
        <dsp:cNvSpPr/>
      </dsp:nvSpPr>
      <dsp:spPr>
        <a:xfrm>
          <a:off x="1488065" y="964306"/>
          <a:ext cx="1408060" cy="81971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Increasingly Larger Outposts</a:t>
          </a:r>
          <a:endParaRPr lang="en-US" sz="1800" kern="1200" dirty="0"/>
        </a:p>
      </dsp:txBody>
      <dsp:txXfrm>
        <a:off x="1488065" y="964306"/>
        <a:ext cx="1408060" cy="819717"/>
      </dsp:txXfrm>
    </dsp:sp>
    <dsp:sp modelId="{0C710D52-77C0-435E-AD63-E49FFE0F0F52}">
      <dsp:nvSpPr>
        <dsp:cNvPr id="0" name=""/>
        <dsp:cNvSpPr/>
      </dsp:nvSpPr>
      <dsp:spPr>
        <a:xfrm>
          <a:off x="2896125" y="964306"/>
          <a:ext cx="1830660" cy="81971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Other stations in orbit around Earth and Moon</a:t>
          </a:r>
          <a:endParaRPr lang="en-US" sz="1800" kern="1200" dirty="0"/>
        </a:p>
      </dsp:txBody>
      <dsp:txXfrm>
        <a:off x="2896125" y="964306"/>
        <a:ext cx="1830660" cy="819717"/>
      </dsp:txXfrm>
    </dsp:sp>
    <dsp:sp modelId="{EDEE9688-A29D-4D40-BA07-3007B5D38B0D}">
      <dsp:nvSpPr>
        <dsp:cNvPr id="0" name=""/>
        <dsp:cNvSpPr/>
      </dsp:nvSpPr>
      <dsp:spPr>
        <a:xfrm>
          <a:off x="4726785" y="964306"/>
          <a:ext cx="1434759" cy="81971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Land based lunar outpost</a:t>
          </a:r>
          <a:endParaRPr lang="en-US" sz="1800" kern="1200" dirty="0"/>
        </a:p>
      </dsp:txBody>
      <dsp:txXfrm>
        <a:off x="4726785" y="964306"/>
        <a:ext cx="1434759" cy="819717"/>
      </dsp:txXfrm>
    </dsp:sp>
    <dsp:sp modelId="{0D28CC2B-0582-43CC-B6AA-5C4A761B08B0}">
      <dsp:nvSpPr>
        <dsp:cNvPr id="0" name=""/>
        <dsp:cNvSpPr/>
      </dsp:nvSpPr>
      <dsp:spPr>
        <a:xfrm>
          <a:off x="6161545" y="964306"/>
          <a:ext cx="1321140" cy="81971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Manned Mars Exploration</a:t>
          </a:r>
          <a:endParaRPr lang="en-US" sz="1800" kern="1200" dirty="0"/>
        </a:p>
      </dsp:txBody>
      <dsp:txXfrm>
        <a:off x="6161545" y="964306"/>
        <a:ext cx="1321140" cy="81971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C9648D-F943-49BC-B147-015147F4A9E5}">
      <dsp:nvSpPr>
        <dsp:cNvPr id="0" name=""/>
        <dsp:cNvSpPr/>
      </dsp:nvSpPr>
      <dsp:spPr>
        <a:xfrm>
          <a:off x="0" y="0"/>
          <a:ext cx="2701117" cy="86410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Initial Ambitions</a:t>
          </a:r>
          <a:endParaRPr lang="en-US" sz="2200" kern="1200" dirty="0"/>
        </a:p>
      </dsp:txBody>
      <dsp:txXfrm>
        <a:off x="0" y="0"/>
        <a:ext cx="2701117" cy="864105"/>
      </dsp:txXfrm>
    </dsp:sp>
    <dsp:sp modelId="{66B7808E-E7D5-475C-BAC1-66700DF6B2C6}">
      <dsp:nvSpPr>
        <dsp:cNvPr id="0" name=""/>
        <dsp:cNvSpPr/>
      </dsp:nvSpPr>
      <dsp:spPr>
        <a:xfrm>
          <a:off x="2433223" y="0"/>
          <a:ext cx="2701117" cy="86410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Lack of Federal Support</a:t>
          </a:r>
          <a:endParaRPr lang="en-US" sz="2200" kern="1200" dirty="0"/>
        </a:p>
      </dsp:txBody>
      <dsp:txXfrm>
        <a:off x="2433223" y="0"/>
        <a:ext cx="2701117" cy="864105"/>
      </dsp:txXfrm>
    </dsp:sp>
    <dsp:sp modelId="{97DD34BA-DC8B-453B-8278-DD1DB7BDACC2}">
      <dsp:nvSpPr>
        <dsp:cNvPr id="0" name=""/>
        <dsp:cNvSpPr/>
      </dsp:nvSpPr>
      <dsp:spPr>
        <a:xfrm>
          <a:off x="4845075" y="0"/>
          <a:ext cx="2701117" cy="86410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US" sz="2200" kern="1200" dirty="0" smtClean="0"/>
            <a:t>Revised Objectives</a:t>
          </a:r>
          <a:endParaRPr lang="en-US" sz="2200" kern="1200" dirty="0"/>
        </a:p>
      </dsp:txBody>
      <dsp:txXfrm>
        <a:off x="4845075" y="0"/>
        <a:ext cx="2701117" cy="8641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CEF5D2-4A23-45C7-9BD3-1AC104552261}">
      <dsp:nvSpPr>
        <dsp:cNvPr id="0" name=""/>
        <dsp:cNvSpPr/>
      </dsp:nvSpPr>
      <dsp:spPr>
        <a:xfrm>
          <a:off x="349091" y="1"/>
          <a:ext cx="1621348" cy="9966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Proposed two-stage vehicle to access space stations</a:t>
          </a:r>
          <a:endParaRPr lang="en-US" sz="1400" kern="1200" dirty="0"/>
        </a:p>
      </dsp:txBody>
      <dsp:txXfrm>
        <a:off x="349091" y="1"/>
        <a:ext cx="1621348" cy="996605"/>
      </dsp:txXfrm>
    </dsp:sp>
    <dsp:sp modelId="{1A014B3E-7F44-4E48-8653-6B6BC488DEF2}">
      <dsp:nvSpPr>
        <dsp:cNvPr id="0" name=""/>
        <dsp:cNvSpPr/>
      </dsp:nvSpPr>
      <dsp:spPr>
        <a:xfrm rot="5400000">
          <a:off x="1015029" y="1009027"/>
          <a:ext cx="289471" cy="3611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015029" y="1009027"/>
        <a:ext cx="289471" cy="361121"/>
      </dsp:txXfrm>
    </dsp:sp>
    <dsp:sp modelId="{D119916E-2B93-4C29-B229-0422E913B76F}">
      <dsp:nvSpPr>
        <dsp:cNvPr id="0" name=""/>
        <dsp:cNvSpPr/>
      </dsp:nvSpPr>
      <dsp:spPr>
        <a:xfrm>
          <a:off x="354766" y="1382569"/>
          <a:ext cx="1609997" cy="9278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Reliable and safe as commercial airliner</a:t>
          </a:r>
          <a:endParaRPr lang="en-US" sz="1400" kern="1200" dirty="0"/>
        </a:p>
      </dsp:txBody>
      <dsp:txXfrm>
        <a:off x="354766" y="1382569"/>
        <a:ext cx="1609997" cy="927856"/>
      </dsp:txXfrm>
    </dsp:sp>
    <dsp:sp modelId="{98B49341-8FFA-4E10-BA73-34309418F3DE}">
      <dsp:nvSpPr>
        <dsp:cNvPr id="0" name=""/>
        <dsp:cNvSpPr/>
      </dsp:nvSpPr>
      <dsp:spPr>
        <a:xfrm rot="5400000">
          <a:off x="1010851" y="2328417"/>
          <a:ext cx="297828" cy="3611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010851" y="2328417"/>
        <a:ext cx="297828" cy="361121"/>
      </dsp:txXfrm>
    </dsp:sp>
    <dsp:sp modelId="{8BA25000-EA66-4064-AA50-B999FD2C20BC}">
      <dsp:nvSpPr>
        <dsp:cNvPr id="0" name=""/>
        <dsp:cNvSpPr/>
      </dsp:nvSpPr>
      <dsp:spPr>
        <a:xfrm>
          <a:off x="354766" y="2707530"/>
          <a:ext cx="1609997" cy="977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Fully reusable to keep operational costs low</a:t>
          </a:r>
          <a:endParaRPr lang="en-US" sz="1400" kern="1200" dirty="0"/>
        </a:p>
      </dsp:txBody>
      <dsp:txXfrm>
        <a:off x="354766" y="2707530"/>
        <a:ext cx="1609997" cy="97744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719261-1DF6-45E2-A906-F8505D55FB11}">
      <dsp:nvSpPr>
        <dsp:cNvPr id="0" name=""/>
        <dsp:cNvSpPr/>
      </dsp:nvSpPr>
      <dsp:spPr>
        <a:xfrm>
          <a:off x="0" y="1927"/>
          <a:ext cx="2514599" cy="8967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Congress denies funding, domestic issues taking budgetary priority</a:t>
          </a:r>
          <a:endParaRPr lang="en-US" sz="1800" kern="1200" dirty="0"/>
        </a:p>
      </dsp:txBody>
      <dsp:txXfrm>
        <a:off x="0" y="1927"/>
        <a:ext cx="2514599" cy="896764"/>
      </dsp:txXfrm>
    </dsp:sp>
    <dsp:sp modelId="{16FA1F92-0BE2-4D41-955A-23ADAFB91417}">
      <dsp:nvSpPr>
        <dsp:cNvPr id="0" name=""/>
        <dsp:cNvSpPr/>
      </dsp:nvSpPr>
      <dsp:spPr>
        <a:xfrm rot="5400000">
          <a:off x="1066490" y="951331"/>
          <a:ext cx="381618" cy="40354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1066490" y="951331"/>
        <a:ext cx="381618" cy="403544"/>
      </dsp:txXfrm>
    </dsp:sp>
    <dsp:sp modelId="{8D1B2930-84D3-4081-B557-44575F285A7B}">
      <dsp:nvSpPr>
        <dsp:cNvPr id="0" name=""/>
        <dsp:cNvSpPr/>
      </dsp:nvSpPr>
      <dsp:spPr>
        <a:xfrm>
          <a:off x="0" y="1407515"/>
          <a:ext cx="2514599" cy="8967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NASA’s vision of interplanetary exploration not shared</a:t>
          </a:r>
          <a:endParaRPr lang="en-US" sz="1800" kern="1200" dirty="0"/>
        </a:p>
      </dsp:txBody>
      <dsp:txXfrm>
        <a:off x="0" y="1407515"/>
        <a:ext cx="2514599" cy="896764"/>
      </dsp:txXfrm>
    </dsp:sp>
    <dsp:sp modelId="{A5B6DCA7-B376-4FE4-9672-F1E30D6EB102}">
      <dsp:nvSpPr>
        <dsp:cNvPr id="0" name=""/>
        <dsp:cNvSpPr/>
      </dsp:nvSpPr>
      <dsp:spPr>
        <a:xfrm rot="5400000">
          <a:off x="1111822" y="2296478"/>
          <a:ext cx="290955" cy="40354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111822" y="2296478"/>
        <a:ext cx="290955" cy="403544"/>
      </dsp:txXfrm>
    </dsp:sp>
    <dsp:sp modelId="{E2870530-6EF3-47D1-8021-5C57C2960BE1}">
      <dsp:nvSpPr>
        <dsp:cNvPr id="0" name=""/>
        <dsp:cNvSpPr/>
      </dsp:nvSpPr>
      <dsp:spPr>
        <a:xfrm>
          <a:off x="0" y="2692220"/>
          <a:ext cx="2514599" cy="93540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Desire to minimize NASA budget following costly Apollo program</a:t>
          </a:r>
          <a:endParaRPr lang="en-US" sz="1800" kern="1200" dirty="0"/>
        </a:p>
      </dsp:txBody>
      <dsp:txXfrm>
        <a:off x="0" y="2692220"/>
        <a:ext cx="2514599" cy="93540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E034F6-3761-4412-8409-A4229FC2B77C}">
      <dsp:nvSpPr>
        <dsp:cNvPr id="0" name=""/>
        <dsp:cNvSpPr/>
      </dsp:nvSpPr>
      <dsp:spPr>
        <a:xfrm>
          <a:off x="0" y="2531"/>
          <a:ext cx="2246673" cy="11236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Continuation of human spaceflight on economic grounds </a:t>
          </a:r>
          <a:endParaRPr lang="en-US" sz="1800" kern="1200" dirty="0"/>
        </a:p>
      </dsp:txBody>
      <dsp:txXfrm>
        <a:off x="0" y="2531"/>
        <a:ext cx="2246673" cy="1123630"/>
      </dsp:txXfrm>
    </dsp:sp>
    <dsp:sp modelId="{787E43E4-5B05-4024-B346-918383628DAC}">
      <dsp:nvSpPr>
        <dsp:cNvPr id="0" name=""/>
        <dsp:cNvSpPr/>
      </dsp:nvSpPr>
      <dsp:spPr>
        <a:xfrm rot="5400000">
          <a:off x="974779" y="1145969"/>
          <a:ext cx="297114" cy="3565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974779" y="1145969"/>
        <a:ext cx="297114" cy="356536"/>
      </dsp:txXfrm>
    </dsp:sp>
    <dsp:sp modelId="{F6F5F7F0-C8AC-48C5-94C0-71766FD9CE80}">
      <dsp:nvSpPr>
        <dsp:cNvPr id="0" name=""/>
        <dsp:cNvSpPr/>
      </dsp:nvSpPr>
      <dsp:spPr>
        <a:xfrm>
          <a:off x="0" y="1522313"/>
          <a:ext cx="2246673" cy="802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Meet public and private sector demands </a:t>
          </a:r>
          <a:endParaRPr lang="en-US" sz="1800" kern="1200" dirty="0"/>
        </a:p>
      </dsp:txBody>
      <dsp:txXfrm>
        <a:off x="0" y="1522313"/>
        <a:ext cx="2246673" cy="802628"/>
      </dsp:txXfrm>
    </dsp:sp>
    <dsp:sp modelId="{585C0792-2B01-466E-8800-DA95D8EEF8F0}">
      <dsp:nvSpPr>
        <dsp:cNvPr id="0" name=""/>
        <dsp:cNvSpPr/>
      </dsp:nvSpPr>
      <dsp:spPr>
        <a:xfrm rot="5400000">
          <a:off x="974779" y="2344749"/>
          <a:ext cx="297114" cy="3565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974779" y="2344749"/>
        <a:ext cx="297114" cy="356536"/>
      </dsp:txXfrm>
    </dsp:sp>
    <dsp:sp modelId="{D1B9B32B-408E-4C7C-897A-5CFE2A5F45E4}">
      <dsp:nvSpPr>
        <dsp:cNvPr id="0" name=""/>
        <dsp:cNvSpPr/>
      </dsp:nvSpPr>
      <dsp:spPr>
        <a:xfrm>
          <a:off x="0" y="2721093"/>
          <a:ext cx="2246673" cy="9059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Make low-earth orbit “routine”</a:t>
          </a:r>
          <a:endParaRPr lang="en-US" sz="1800" kern="1200" dirty="0"/>
        </a:p>
      </dsp:txBody>
      <dsp:txXfrm>
        <a:off x="0" y="2721093"/>
        <a:ext cx="2246673" cy="90592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1F7C49-AC45-44CB-8743-DB862568AE67}">
      <dsp:nvSpPr>
        <dsp:cNvPr id="0" name=""/>
        <dsp:cNvSpPr/>
      </dsp:nvSpPr>
      <dsp:spPr>
        <a:xfrm>
          <a:off x="121497" y="0"/>
          <a:ext cx="3186004" cy="7965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Solid Rocket Boosters</a:t>
          </a:r>
          <a:endParaRPr lang="en-US" sz="1800" kern="1200" dirty="0"/>
        </a:p>
      </dsp:txBody>
      <dsp:txXfrm>
        <a:off x="121497" y="0"/>
        <a:ext cx="3186004" cy="796501"/>
      </dsp:txXfrm>
    </dsp:sp>
    <dsp:sp modelId="{D514B69E-9D63-43A4-9F42-A2F976B26448}">
      <dsp:nvSpPr>
        <dsp:cNvPr id="0" name=""/>
        <dsp:cNvSpPr/>
      </dsp:nvSpPr>
      <dsp:spPr>
        <a:xfrm rot="5400000">
          <a:off x="1564572" y="817192"/>
          <a:ext cx="299855" cy="358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1564572" y="817192"/>
        <a:ext cx="299855" cy="358425"/>
      </dsp:txXfrm>
    </dsp:sp>
    <dsp:sp modelId="{D85FF7AD-B8E0-419D-9915-ECC5101D7A91}">
      <dsp:nvSpPr>
        <dsp:cNvPr id="0" name=""/>
        <dsp:cNvSpPr/>
      </dsp:nvSpPr>
      <dsp:spPr>
        <a:xfrm>
          <a:off x="121497" y="1196308"/>
          <a:ext cx="3186004" cy="7965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No </a:t>
          </a:r>
          <a:r>
            <a:rPr lang="en-US" sz="1800" kern="1200" dirty="0" smtClean="0"/>
            <a:t>Escape</a:t>
          </a:r>
          <a:r>
            <a:rPr lang="en-US" sz="1500" kern="1200" dirty="0" smtClean="0"/>
            <a:t> System</a:t>
          </a:r>
          <a:endParaRPr lang="en-US" sz="1500" kern="1200" dirty="0"/>
        </a:p>
      </dsp:txBody>
      <dsp:txXfrm>
        <a:off x="121497" y="1196308"/>
        <a:ext cx="3186004" cy="796501"/>
      </dsp:txXfrm>
    </dsp:sp>
    <dsp:sp modelId="{FF7E593B-4DF2-40B1-9081-38CF2D39A5A6}">
      <dsp:nvSpPr>
        <dsp:cNvPr id="0" name=""/>
        <dsp:cNvSpPr/>
      </dsp:nvSpPr>
      <dsp:spPr>
        <a:xfrm rot="5400000">
          <a:off x="1565156" y="2012722"/>
          <a:ext cx="298687" cy="358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1565156" y="2012722"/>
        <a:ext cx="298687" cy="358425"/>
      </dsp:txXfrm>
    </dsp:sp>
    <dsp:sp modelId="{4B3832CD-07B3-4603-A1A2-1E6588A807A3}">
      <dsp:nvSpPr>
        <dsp:cNvPr id="0" name=""/>
        <dsp:cNvSpPr/>
      </dsp:nvSpPr>
      <dsp:spPr>
        <a:xfrm>
          <a:off x="121497" y="2391060"/>
          <a:ext cx="3186004" cy="7965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Developing Culture of Complacency and False Confidence</a:t>
          </a:r>
          <a:endParaRPr lang="en-US" sz="1800" kern="1200" dirty="0"/>
        </a:p>
      </dsp:txBody>
      <dsp:txXfrm>
        <a:off x="121497" y="2391060"/>
        <a:ext cx="3186004" cy="79650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CA0DCA-EBA3-4AE8-B59A-4411421CC8FA}">
      <dsp:nvSpPr>
        <dsp:cNvPr id="0" name=""/>
        <dsp:cNvSpPr/>
      </dsp:nvSpPr>
      <dsp:spPr>
        <a:xfrm>
          <a:off x="-189164" y="248713"/>
          <a:ext cx="4038600" cy="480060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3FCDB5-934D-443C-A406-DBFE6DFA2C65}">
      <dsp:nvSpPr>
        <dsp:cNvPr id="0" name=""/>
        <dsp:cNvSpPr/>
      </dsp:nvSpPr>
      <dsp:spPr>
        <a:xfrm>
          <a:off x="268036" y="3505201"/>
          <a:ext cx="257400" cy="2574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A8952E-C707-4014-AAE1-B8989DECCF89}">
      <dsp:nvSpPr>
        <dsp:cNvPr id="0" name=""/>
        <dsp:cNvSpPr/>
      </dsp:nvSpPr>
      <dsp:spPr>
        <a:xfrm>
          <a:off x="268034" y="3886199"/>
          <a:ext cx="940993" cy="729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639" tIns="0" rIns="0" bIns="0" numCol="1" spcCol="1270" anchor="t" anchorCtr="0">
          <a:noAutofit/>
        </a:bodyPr>
        <a:lstStyle/>
        <a:p>
          <a:pPr lvl="0" algn="l" defTabSz="622300">
            <a:lnSpc>
              <a:spcPct val="90000"/>
            </a:lnSpc>
            <a:spcBef>
              <a:spcPct val="0"/>
            </a:spcBef>
            <a:spcAft>
              <a:spcPct val="35000"/>
            </a:spcAft>
          </a:pPr>
          <a:r>
            <a:rPr lang="en-US" sz="1400" kern="1200" dirty="0" smtClean="0"/>
            <a:t>Political Pressure/ Scheduling </a:t>
          </a:r>
          <a:endParaRPr lang="en-US" sz="1400" kern="1200" dirty="0"/>
        </a:p>
      </dsp:txBody>
      <dsp:txXfrm>
        <a:off x="268034" y="3886199"/>
        <a:ext cx="940993" cy="729472"/>
      </dsp:txXfrm>
    </dsp:sp>
    <dsp:sp modelId="{DBF895EB-FCF2-4592-BC3F-304494358FF3}">
      <dsp:nvSpPr>
        <dsp:cNvPr id="0" name=""/>
        <dsp:cNvSpPr/>
      </dsp:nvSpPr>
      <dsp:spPr>
        <a:xfrm>
          <a:off x="1106235" y="2057400"/>
          <a:ext cx="342214" cy="3422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03BA25-AB7F-4DCE-A3AC-35019A9DBE03}">
      <dsp:nvSpPr>
        <dsp:cNvPr id="0" name=""/>
        <dsp:cNvSpPr/>
      </dsp:nvSpPr>
      <dsp:spPr>
        <a:xfrm>
          <a:off x="1371595" y="2590799"/>
          <a:ext cx="2383536" cy="9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79" tIns="0" rIns="0" bIns="0" numCol="1" spcCol="1270" anchor="t" anchorCtr="0">
          <a:noAutofit/>
        </a:bodyPr>
        <a:lstStyle/>
        <a:p>
          <a:pPr lvl="0" algn="l" defTabSz="622300">
            <a:lnSpc>
              <a:spcPct val="90000"/>
            </a:lnSpc>
            <a:spcBef>
              <a:spcPct val="0"/>
            </a:spcBef>
            <a:spcAft>
              <a:spcPct val="35000"/>
            </a:spcAft>
          </a:pPr>
          <a:r>
            <a:rPr lang="en-US" sz="1400" kern="1200" dirty="0" smtClean="0"/>
            <a:t>Morton/Thiokol engineers warn of O-Ring vulnerability to cold temperatures (&lt;40 F)</a:t>
          </a:r>
          <a:endParaRPr lang="en-US" sz="1400" kern="1200" dirty="0"/>
        </a:p>
      </dsp:txBody>
      <dsp:txXfrm>
        <a:off x="1371595" y="2590799"/>
        <a:ext cx="2383536" cy="915942"/>
      </dsp:txXfrm>
    </dsp:sp>
    <dsp:sp modelId="{2A9B8A0B-2121-4E89-8C59-C35711984F32}">
      <dsp:nvSpPr>
        <dsp:cNvPr id="0" name=""/>
        <dsp:cNvSpPr/>
      </dsp:nvSpPr>
      <dsp:spPr>
        <a:xfrm>
          <a:off x="2514600" y="914399"/>
          <a:ext cx="499488" cy="4994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37EBCF-1182-4931-8602-8ED1E94CBFDF}">
      <dsp:nvSpPr>
        <dsp:cNvPr id="0" name=""/>
        <dsp:cNvSpPr/>
      </dsp:nvSpPr>
      <dsp:spPr>
        <a:xfrm>
          <a:off x="76203" y="304802"/>
          <a:ext cx="2493257" cy="992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098" tIns="0" rIns="0" bIns="0" numCol="1" spcCol="1270" anchor="t" anchorCtr="0">
          <a:noAutofit/>
        </a:bodyPr>
        <a:lstStyle/>
        <a:p>
          <a:pPr lvl="0" algn="l" defTabSz="622300">
            <a:lnSpc>
              <a:spcPct val="90000"/>
            </a:lnSpc>
            <a:spcBef>
              <a:spcPct val="0"/>
            </a:spcBef>
            <a:spcAft>
              <a:spcPct val="35000"/>
            </a:spcAft>
          </a:pPr>
          <a:r>
            <a:rPr lang="en-US" sz="1400" kern="1200" dirty="0" smtClean="0"/>
            <a:t>Contractor and NASA agree to launch, O-Rings deemed an “acceptable flight risk”.  Senior flight management not aware</a:t>
          </a:r>
          <a:endParaRPr lang="en-US" sz="1400" kern="1200" dirty="0"/>
        </a:p>
      </dsp:txBody>
      <dsp:txXfrm>
        <a:off x="76203" y="304802"/>
        <a:ext cx="2493257" cy="99228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B63BA2-29B0-4CD4-9F96-A557D46FA66C}">
      <dsp:nvSpPr>
        <dsp:cNvPr id="0" name=""/>
        <dsp:cNvSpPr/>
      </dsp:nvSpPr>
      <dsp:spPr>
        <a:xfrm>
          <a:off x="3371403" y="736"/>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“Perfect Place” Culture of past success</a:t>
          </a:r>
          <a:endParaRPr lang="en-US" sz="1300" kern="1200" dirty="0"/>
        </a:p>
      </dsp:txBody>
      <dsp:txXfrm>
        <a:off x="3371403" y="736"/>
        <a:ext cx="1486792" cy="966415"/>
      </dsp:txXfrm>
    </dsp:sp>
    <dsp:sp modelId="{35679630-9B23-4AA3-9ECC-415C1980D8EF}">
      <dsp:nvSpPr>
        <dsp:cNvPr id="0" name=""/>
        <dsp:cNvSpPr/>
      </dsp:nvSpPr>
      <dsp:spPr>
        <a:xfrm>
          <a:off x="2183365" y="483943"/>
          <a:ext cx="3862868" cy="3862868"/>
        </a:xfrm>
        <a:custGeom>
          <a:avLst/>
          <a:gdLst/>
          <a:ahLst/>
          <a:cxnLst/>
          <a:rect l="0" t="0" r="0" b="0"/>
          <a:pathLst>
            <a:path>
              <a:moveTo>
                <a:pt x="2874166" y="245702"/>
              </a:moveTo>
              <a:arcTo wR="1931434" hR="1931434" stAng="17952946" swAng="121231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A028545-1D37-4336-8FD4-46C90EFD2771}">
      <dsp:nvSpPr>
        <dsp:cNvPr id="0" name=""/>
        <dsp:cNvSpPr/>
      </dsp:nvSpPr>
      <dsp:spPr>
        <a:xfrm>
          <a:off x="5208306"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Optimistic Confidence based on past success</a:t>
          </a:r>
          <a:endParaRPr lang="en-US" sz="1300" kern="1200" dirty="0"/>
        </a:p>
      </dsp:txBody>
      <dsp:txXfrm>
        <a:off x="5208306" y="1335324"/>
        <a:ext cx="1486792" cy="966415"/>
      </dsp:txXfrm>
    </dsp:sp>
    <dsp:sp modelId="{F9BBE3D8-73CF-4F23-9192-41639F5A1128}">
      <dsp:nvSpPr>
        <dsp:cNvPr id="0" name=""/>
        <dsp:cNvSpPr/>
      </dsp:nvSpPr>
      <dsp:spPr>
        <a:xfrm>
          <a:off x="2183365" y="483943"/>
          <a:ext cx="3862868" cy="3862868"/>
        </a:xfrm>
        <a:custGeom>
          <a:avLst/>
          <a:gdLst/>
          <a:ahLst/>
          <a:cxnLst/>
          <a:rect l="0" t="0" r="0" b="0"/>
          <a:pathLst>
            <a:path>
              <a:moveTo>
                <a:pt x="3858244" y="2064990"/>
              </a:moveTo>
              <a:arcTo wR="1931434" hR="1931434" stAng="21837907" swAng="136032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DE169A4-243B-482A-A3B1-C0B2A49C4B65}">
      <dsp:nvSpPr>
        <dsp:cNvPr id="0" name=""/>
        <dsp:cNvSpPr/>
      </dsp:nvSpPr>
      <dsp:spPr>
        <a:xfrm>
          <a:off x="4506671"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Tightening Budget, increasingly bureaucratic</a:t>
          </a:r>
          <a:endParaRPr lang="en-US" sz="1300" kern="1200" dirty="0"/>
        </a:p>
      </dsp:txBody>
      <dsp:txXfrm>
        <a:off x="4506671" y="3494733"/>
        <a:ext cx="1486792" cy="966415"/>
      </dsp:txXfrm>
    </dsp:sp>
    <dsp:sp modelId="{C4E44480-0D8C-42A0-AD15-45FB434F3AFB}">
      <dsp:nvSpPr>
        <dsp:cNvPr id="0" name=""/>
        <dsp:cNvSpPr/>
      </dsp:nvSpPr>
      <dsp:spPr>
        <a:xfrm>
          <a:off x="2183365" y="483943"/>
          <a:ext cx="3862868" cy="3862868"/>
        </a:xfrm>
        <a:custGeom>
          <a:avLst/>
          <a:gdLst/>
          <a:ahLst/>
          <a:cxnLst/>
          <a:rect l="0" t="0" r="0" b="0"/>
          <a:pathLst>
            <a:path>
              <a:moveTo>
                <a:pt x="2168696" y="3848239"/>
              </a:moveTo>
              <a:arcTo wR="1931434" hR="1931434" stAng="4976630" swAng="8467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DF8DCB2-048F-40C0-9AFD-B156D5397DA6}">
      <dsp:nvSpPr>
        <dsp:cNvPr id="0" name=""/>
        <dsp:cNvSpPr/>
      </dsp:nvSpPr>
      <dsp:spPr>
        <a:xfrm>
          <a:off x="2236135"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Ineffective Communication, Safety Oversight</a:t>
          </a:r>
          <a:endParaRPr lang="en-US" sz="1300" kern="1200" dirty="0"/>
        </a:p>
      </dsp:txBody>
      <dsp:txXfrm>
        <a:off x="2236135" y="3494733"/>
        <a:ext cx="1486792" cy="966415"/>
      </dsp:txXfrm>
    </dsp:sp>
    <dsp:sp modelId="{C5F35C9B-D23E-4D83-9E4A-51084B1729F4}">
      <dsp:nvSpPr>
        <dsp:cNvPr id="0" name=""/>
        <dsp:cNvSpPr/>
      </dsp:nvSpPr>
      <dsp:spPr>
        <a:xfrm>
          <a:off x="2183365" y="483943"/>
          <a:ext cx="3862868" cy="3862868"/>
        </a:xfrm>
        <a:custGeom>
          <a:avLst/>
          <a:gdLst/>
          <a:ahLst/>
          <a:cxnLst/>
          <a:rect l="0" t="0" r="0" b="0"/>
          <a:pathLst>
            <a:path>
              <a:moveTo>
                <a:pt x="204996" y="2797373"/>
              </a:moveTo>
              <a:arcTo wR="1931434" hR="1931434" stAng="9201766" swAng="136032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0AA9C1C-7FB6-4478-A673-EFDF6561A4D0}">
      <dsp:nvSpPr>
        <dsp:cNvPr id="0" name=""/>
        <dsp:cNvSpPr/>
      </dsp:nvSpPr>
      <dsp:spPr>
        <a:xfrm>
          <a:off x="1534500"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Successful mission, reinforces habits and practices</a:t>
          </a:r>
          <a:endParaRPr lang="en-US" sz="1300" kern="1200" dirty="0"/>
        </a:p>
      </dsp:txBody>
      <dsp:txXfrm>
        <a:off x="1534500" y="1335324"/>
        <a:ext cx="1486792" cy="966415"/>
      </dsp:txXfrm>
    </dsp:sp>
    <dsp:sp modelId="{8E5AEA81-9982-4126-9D5C-AB5AC6673C09}">
      <dsp:nvSpPr>
        <dsp:cNvPr id="0" name=""/>
        <dsp:cNvSpPr/>
      </dsp:nvSpPr>
      <dsp:spPr>
        <a:xfrm>
          <a:off x="2183365" y="483943"/>
          <a:ext cx="3862868" cy="3862868"/>
        </a:xfrm>
        <a:custGeom>
          <a:avLst/>
          <a:gdLst/>
          <a:ahLst/>
          <a:cxnLst/>
          <a:rect l="0" t="0" r="0" b="0"/>
          <a:pathLst>
            <a:path>
              <a:moveTo>
                <a:pt x="464490" y="675044"/>
              </a:moveTo>
              <a:arcTo wR="1931434" hR="1931434" stAng="13234739" swAng="121231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D981A2-D599-4447-961F-432A9C68222E}" type="datetimeFigureOut">
              <a:rPr lang="en-US" smtClean="0"/>
              <a:pPr/>
              <a:t>6/16/2015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D33133-E730-4EF8-BFAD-11FB4D4231C5}" type="slidenum">
              <a:rPr lang="en-US" smtClean="0"/>
              <a:pPr/>
              <a:t>‹Nr.›</a:t>
            </a:fld>
            <a:endParaRPr lang="en-US"/>
          </a:p>
        </p:txBody>
      </p:sp>
    </p:spTree>
    <p:extLst>
      <p:ext uri="{BB962C8B-B14F-4D97-AF65-F5344CB8AC3E}">
        <p14:creationId xmlns:p14="http://schemas.microsoft.com/office/powerpoint/2010/main" xmlns="" val="110317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Delta</a:t>
            </a:r>
            <a:r>
              <a:rPr lang="en-US" baseline="0" dirty="0" smtClean="0"/>
              <a:t> wings for military requirements, brand new technology</a:t>
            </a:r>
          </a:p>
          <a:p>
            <a:pPr>
              <a:buFontTx/>
              <a:buChar char="-"/>
            </a:pPr>
            <a:r>
              <a:rPr lang="en-US" baseline="0" dirty="0" smtClean="0"/>
              <a:t>370kms of wiring, 2.5 million parts.  24,305 tiles glued by hand.</a:t>
            </a:r>
          </a:p>
          <a:p>
            <a:pPr>
              <a:buFontTx/>
              <a:buChar char="-"/>
            </a:pPr>
            <a:r>
              <a:rPr lang="en-US" baseline="0" dirty="0" smtClean="0"/>
              <a:t> 61m tall, over 2 million kilos, 90% fuel.</a:t>
            </a:r>
          </a:p>
          <a:p>
            <a:r>
              <a:rPr lang="en-US" dirty="0" smtClean="0"/>
              <a:t>- Reagan</a:t>
            </a:r>
            <a:r>
              <a:rPr lang="en-US" baseline="0" dirty="0" smtClean="0"/>
              <a:t> speech after 4</a:t>
            </a:r>
            <a:r>
              <a:rPr lang="en-US" baseline="30000" dirty="0" smtClean="0"/>
              <a:t>th</a:t>
            </a:r>
            <a:r>
              <a:rPr lang="en-US" baseline="0" dirty="0" smtClean="0"/>
              <a:t> launch, many engineers felt vehicle was still in developmental stage</a:t>
            </a:r>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11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65 of 79 flights</a:t>
            </a:r>
            <a:r>
              <a:rPr lang="en-US" baseline="0" dirty="0" smtClean="0"/>
              <a:t> with imagery showed foam loss</a:t>
            </a:r>
          </a:p>
          <a:p>
            <a:r>
              <a:rPr lang="en-US" baseline="0" dirty="0" smtClean="0"/>
              <a:t>Rogers report expressed concern</a:t>
            </a:r>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Inadequate Crater program suggests</a:t>
            </a:r>
            <a:r>
              <a:rPr lang="en-US" baseline="0" dirty="0" smtClean="0"/>
              <a:t> no issue exists, debris was 600x larger than program was designed to analyze</a:t>
            </a:r>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Combination of engineers</a:t>
            </a:r>
            <a:r>
              <a:rPr lang="en-US" baseline="0" dirty="0" smtClean="0"/>
              <a:t> from both NASA and USA</a:t>
            </a:r>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managers missing key information, unable to look down the ladder to determine seriousness</a:t>
            </a:r>
            <a:r>
              <a:rPr lang="en-US" baseline="0" dirty="0" smtClean="0"/>
              <a:t> of inquiry</a:t>
            </a:r>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Timeline of events</a:t>
            </a:r>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Missing Targets, need for positive PR</a:t>
            </a:r>
          </a:p>
          <a:p>
            <a:r>
              <a:rPr lang="en-US" dirty="0" smtClean="0"/>
              <a:t>Continued to get funding despite missed targets, reinforced bad habits</a:t>
            </a:r>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Generally</a:t>
            </a:r>
            <a:r>
              <a:rPr lang="en-US" baseline="0" dirty="0" smtClean="0"/>
              <a:t> referring to NASA’s self-assuring organizational culture</a:t>
            </a:r>
            <a:endParaRPr lang="en-US" dirty="0" smtClean="0"/>
          </a:p>
          <a:p>
            <a:pPr>
              <a:buFontTx/>
              <a:buChar char="-"/>
            </a:pPr>
            <a:r>
              <a:rPr lang="en-US" dirty="0" smtClean="0"/>
              <a:t> Issue downgraded</a:t>
            </a:r>
            <a:r>
              <a:rPr lang="en-US" baseline="0" dirty="0" smtClean="0"/>
              <a:t> prior to launch</a:t>
            </a:r>
          </a:p>
          <a:p>
            <a:pPr>
              <a:buFontTx/>
              <a:buChar char="-"/>
            </a:pPr>
            <a:r>
              <a:rPr lang="en-US" dirty="0" smtClean="0"/>
              <a:t> “Prove to me that it’s right”</a:t>
            </a:r>
            <a:r>
              <a:rPr lang="en-US" baseline="0" dirty="0" smtClean="0"/>
              <a:t> , O-Ring </a:t>
            </a:r>
          </a:p>
          <a:p>
            <a:pPr>
              <a:buFontTx/>
              <a:buChar char="-"/>
            </a:pPr>
            <a:endParaRPr lang="en-US" dirty="0" smtClean="0"/>
          </a:p>
        </p:txBody>
      </p:sp>
      <p:sp>
        <p:nvSpPr>
          <p:cNvPr id="4" name="Slide Number Placeholder 3"/>
          <p:cNvSpPr>
            <a:spLocks noGrp="1"/>
          </p:cNvSpPr>
          <p:nvPr>
            <p:ph type="sldNum" sz="quarter" idx="10"/>
          </p:nvPr>
        </p:nvSpPr>
        <p:spPr/>
        <p:txBody>
          <a:bodyPr/>
          <a:lstStyle/>
          <a:p>
            <a:fld id="{12E8BA05-4797-4D44-94FB-8A219A316EC7}"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Re-design</a:t>
            </a:r>
            <a:r>
              <a:rPr lang="en-US" baseline="0" dirty="0" smtClean="0"/>
              <a:t> of O-Rings was currently underway, shuttle program not grounded.</a:t>
            </a:r>
          </a:p>
          <a:p>
            <a:r>
              <a:rPr lang="en-US" baseline="0" dirty="0" smtClean="0"/>
              <a:t>- “Acceptable flight risk”</a:t>
            </a:r>
          </a:p>
          <a:p>
            <a:r>
              <a:rPr lang="en-US" dirty="0" smtClean="0"/>
              <a:t>-  Likened to an “airliner continuing</a:t>
            </a:r>
            <a:r>
              <a:rPr lang="en-US" baseline="0" dirty="0" smtClean="0"/>
              <a:t> to fly although its wing is about to fall off”</a:t>
            </a:r>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The approval process of the Shuttle program produced unreasonable expectations, even myths, about the </a:t>
            </a:r>
            <a:r>
              <a:rPr lang="en-US" sz="1200" kern="1200" baseline="0" dirty="0" err="1" smtClean="0">
                <a:solidFill>
                  <a:schemeClr val="tx1"/>
                </a:solidFill>
                <a:latin typeface="+mn-lt"/>
                <a:ea typeface="+mn-ea"/>
                <a:cs typeface="+mn-cs"/>
              </a:rPr>
              <a:t>Shuttleʼs</a:t>
            </a:r>
            <a:r>
              <a:rPr lang="en-US" sz="1200" kern="1200" baseline="0" dirty="0" smtClean="0">
                <a:solidFill>
                  <a:schemeClr val="tx1"/>
                </a:solidFill>
                <a:latin typeface="+mn-lt"/>
                <a:ea typeface="+mn-ea"/>
                <a:cs typeface="+mn-cs"/>
              </a:rPr>
              <a:t> future performance that NASA tried futilely to fulfill as the Shuttle became “operational” in 1982. </a:t>
            </a:r>
          </a:p>
          <a:p>
            <a:r>
              <a:rPr lang="en-US" sz="1200" kern="1200" baseline="0" dirty="0" smtClean="0">
                <a:solidFill>
                  <a:schemeClr val="tx1"/>
                </a:solidFill>
                <a:latin typeface="+mn-lt"/>
                <a:ea typeface="+mn-ea"/>
                <a:cs typeface="+mn-cs"/>
              </a:rPr>
              <a:t>- A contractor had to prove that it was not safe to launch, rather than proving it was safe</a:t>
            </a:r>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Cancellation</a:t>
            </a:r>
            <a:r>
              <a:rPr lang="en-US" baseline="0" dirty="0" smtClean="0"/>
              <a:t> of Defense Contracts</a:t>
            </a:r>
          </a:p>
          <a:p>
            <a:r>
              <a:rPr lang="en-US" baseline="0" dirty="0" smtClean="0"/>
              <a:t>- Still in “R&amp;D Phase”</a:t>
            </a:r>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Named after famous early-American</a:t>
            </a:r>
            <a:r>
              <a:rPr lang="en-US" baseline="0" dirty="0" smtClean="0"/>
              <a:t> fur-trading ship</a:t>
            </a:r>
            <a:endParaRPr lang="en-US" dirty="0" smtClean="0"/>
          </a:p>
          <a:p>
            <a:r>
              <a:rPr lang="en-US" dirty="0" smtClean="0"/>
              <a:t>Tailored</a:t>
            </a:r>
            <a:r>
              <a:rPr lang="en-US" baseline="0" dirty="0" smtClean="0"/>
              <a:t> for scientific missions and satellite launches, heaviest orbiter, workhorse of the fleet</a:t>
            </a:r>
          </a:p>
          <a:p>
            <a:r>
              <a:rPr lang="en-US" baseline="0" dirty="0" smtClean="0"/>
              <a:t>Hangar Queen, Tough to launch, easy to fly</a:t>
            </a:r>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price on human lives.  Safety trumps all other considerations</a:t>
            </a:r>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Foam strikes leading edge of wing</a:t>
            </a:r>
          </a:p>
          <a:p>
            <a:pPr>
              <a:buFontTx/>
              <a:buChar char="-"/>
            </a:pPr>
            <a:r>
              <a:rPr lang="en-US" dirty="0" smtClean="0"/>
              <a:t> Foam</a:t>
            </a:r>
            <a:r>
              <a:rPr lang="en-US" baseline="0" dirty="0" smtClean="0"/>
              <a:t> insulation sprayed to protect against ice from condensation</a:t>
            </a:r>
            <a:endParaRPr lang="en-US" dirty="0" smtClean="0"/>
          </a:p>
          <a:p>
            <a:pPr>
              <a:buFontTx/>
              <a:buChar char="-"/>
            </a:pPr>
            <a:r>
              <a:rPr lang="en-US" baseline="0" dirty="0" smtClean="0"/>
              <a:t> Insufficient camera angles </a:t>
            </a:r>
          </a:p>
          <a:p>
            <a:pPr>
              <a:buFontTx/>
              <a:buChar char="-"/>
            </a:pPr>
            <a:r>
              <a:rPr lang="en-US" baseline="0" dirty="0" smtClean="0"/>
              <a:t> Hot atmospheric gasses tear through wing and fuselage of orbiter travelling at several times the speed of sound</a:t>
            </a:r>
            <a:endParaRPr lang="en-US" dirty="0"/>
          </a:p>
        </p:txBody>
      </p:sp>
      <p:sp>
        <p:nvSpPr>
          <p:cNvPr id="4" name="Slide Number Placeholder 3"/>
          <p:cNvSpPr>
            <a:spLocks noGrp="1"/>
          </p:cNvSpPr>
          <p:nvPr>
            <p:ph type="sldNum" sz="quarter" idx="10"/>
          </p:nvPr>
        </p:nvSpPr>
        <p:spPr/>
        <p:txBody>
          <a:bodyPr/>
          <a:lstStyle/>
          <a:p>
            <a:fld id="{12E8BA05-4797-4D44-94FB-8A219A316EC7}"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C55424-94BE-49E9-96D1-69E7CC3EEB0A}"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6BE9F-84AE-4FFE-8080-49DAC9CA1BCC}" type="slidenum">
              <a:rPr lang="en-US" smtClean="0"/>
              <a:pPr/>
              <a:t>‹Nr.›</a:t>
            </a:fld>
            <a:endParaRPr lang="en-US"/>
          </a:p>
        </p:txBody>
      </p:sp>
    </p:spTree>
    <p:extLst>
      <p:ext uri="{BB962C8B-B14F-4D97-AF65-F5344CB8AC3E}">
        <p14:creationId xmlns:p14="http://schemas.microsoft.com/office/powerpoint/2010/main" xmlns="" val="375675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55424-94BE-49E9-96D1-69E7CC3EEB0A}"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6BE9F-84AE-4FFE-8080-49DAC9CA1BCC}" type="slidenum">
              <a:rPr lang="en-US" smtClean="0"/>
              <a:pPr/>
              <a:t>‹Nr.›</a:t>
            </a:fld>
            <a:endParaRPr lang="en-US"/>
          </a:p>
        </p:txBody>
      </p:sp>
    </p:spTree>
    <p:extLst>
      <p:ext uri="{BB962C8B-B14F-4D97-AF65-F5344CB8AC3E}">
        <p14:creationId xmlns:p14="http://schemas.microsoft.com/office/powerpoint/2010/main" xmlns="" val="251952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55424-94BE-49E9-96D1-69E7CC3EEB0A}"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6BE9F-84AE-4FFE-8080-49DAC9CA1BCC}" type="slidenum">
              <a:rPr lang="en-US" smtClean="0"/>
              <a:pPr/>
              <a:t>‹Nr.›</a:t>
            </a:fld>
            <a:endParaRPr lang="en-US"/>
          </a:p>
        </p:txBody>
      </p:sp>
    </p:spTree>
    <p:extLst>
      <p:ext uri="{BB962C8B-B14F-4D97-AF65-F5344CB8AC3E}">
        <p14:creationId xmlns:p14="http://schemas.microsoft.com/office/powerpoint/2010/main" xmlns="" val="424484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C339B8-C5AF-4F54-A860-F80FA89DCC49}"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C6B80-7B33-4A7D-9076-1BF181A2C748}" type="slidenum">
              <a:rPr lang="en-US" smtClean="0"/>
              <a:pPr/>
              <a:t>‹Nr.›</a:t>
            </a:fld>
            <a:endParaRPr lang="en-US"/>
          </a:p>
        </p:txBody>
      </p:sp>
    </p:spTree>
    <p:extLst>
      <p:ext uri="{BB962C8B-B14F-4D97-AF65-F5344CB8AC3E}">
        <p14:creationId xmlns:p14="http://schemas.microsoft.com/office/powerpoint/2010/main" xmlns="" val="265966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C55424-94BE-49E9-96D1-69E7CC3EEB0A}"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6BE9F-84AE-4FFE-8080-49DAC9CA1BCC}" type="slidenum">
              <a:rPr lang="en-US" smtClean="0"/>
              <a:pPr/>
              <a:t>‹Nr.›</a:t>
            </a:fld>
            <a:endParaRPr lang="en-US"/>
          </a:p>
        </p:txBody>
      </p:sp>
    </p:spTree>
    <p:extLst>
      <p:ext uri="{BB962C8B-B14F-4D97-AF65-F5344CB8AC3E}">
        <p14:creationId xmlns:p14="http://schemas.microsoft.com/office/powerpoint/2010/main" xmlns="" val="26549791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55424-94BE-49E9-96D1-69E7CC3EEB0A}"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6BE9F-84AE-4FFE-8080-49DAC9CA1BCC}" type="slidenum">
              <a:rPr lang="en-US" smtClean="0"/>
              <a:pPr/>
              <a:t>‹Nr.›</a:t>
            </a:fld>
            <a:endParaRPr lang="en-US"/>
          </a:p>
        </p:txBody>
      </p:sp>
    </p:spTree>
    <p:extLst>
      <p:ext uri="{BB962C8B-B14F-4D97-AF65-F5344CB8AC3E}">
        <p14:creationId xmlns:p14="http://schemas.microsoft.com/office/powerpoint/2010/main" xmlns="" val="228193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C55424-94BE-49E9-96D1-69E7CC3EEB0A}"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6BE9F-84AE-4FFE-8080-49DAC9CA1BCC}" type="slidenum">
              <a:rPr lang="en-US" smtClean="0"/>
              <a:pPr/>
              <a:t>‹Nr.›</a:t>
            </a:fld>
            <a:endParaRPr lang="en-US"/>
          </a:p>
        </p:txBody>
      </p:sp>
    </p:spTree>
    <p:extLst>
      <p:ext uri="{BB962C8B-B14F-4D97-AF65-F5344CB8AC3E}">
        <p14:creationId xmlns:p14="http://schemas.microsoft.com/office/powerpoint/2010/main" xmlns="" val="359081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C55424-94BE-49E9-96D1-69E7CC3EEB0A}" type="datetimeFigureOut">
              <a:rPr lang="en-US" smtClean="0"/>
              <a:pPr/>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16BE9F-84AE-4FFE-8080-49DAC9CA1BCC}" type="slidenum">
              <a:rPr lang="en-US" smtClean="0"/>
              <a:pPr/>
              <a:t>‹Nr.›</a:t>
            </a:fld>
            <a:endParaRPr lang="en-US"/>
          </a:p>
        </p:txBody>
      </p:sp>
    </p:spTree>
    <p:extLst>
      <p:ext uri="{BB962C8B-B14F-4D97-AF65-F5344CB8AC3E}">
        <p14:creationId xmlns:p14="http://schemas.microsoft.com/office/powerpoint/2010/main" xmlns="" val="111798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C55424-94BE-49E9-96D1-69E7CC3EEB0A}" type="datetimeFigureOut">
              <a:rPr lang="en-US" smtClean="0"/>
              <a:pPr/>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16BE9F-84AE-4FFE-8080-49DAC9CA1BCC}" type="slidenum">
              <a:rPr lang="en-US" smtClean="0"/>
              <a:pPr/>
              <a:t>‹Nr.›</a:t>
            </a:fld>
            <a:endParaRPr lang="en-US"/>
          </a:p>
        </p:txBody>
      </p:sp>
    </p:spTree>
    <p:extLst>
      <p:ext uri="{BB962C8B-B14F-4D97-AF65-F5344CB8AC3E}">
        <p14:creationId xmlns:p14="http://schemas.microsoft.com/office/powerpoint/2010/main" xmlns="" val="2420098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55424-94BE-49E9-96D1-69E7CC3EEB0A}" type="datetimeFigureOut">
              <a:rPr lang="en-US" smtClean="0"/>
              <a:pPr/>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16BE9F-84AE-4FFE-8080-49DAC9CA1BCC}" type="slidenum">
              <a:rPr lang="en-US" smtClean="0"/>
              <a:pPr/>
              <a:t>‹Nr.›</a:t>
            </a:fld>
            <a:endParaRPr lang="en-US"/>
          </a:p>
        </p:txBody>
      </p:sp>
    </p:spTree>
    <p:extLst>
      <p:ext uri="{BB962C8B-B14F-4D97-AF65-F5344CB8AC3E}">
        <p14:creationId xmlns:p14="http://schemas.microsoft.com/office/powerpoint/2010/main" xmlns="" val="155089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55424-94BE-49E9-96D1-69E7CC3EEB0A}"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6BE9F-84AE-4FFE-8080-49DAC9CA1BCC}" type="slidenum">
              <a:rPr lang="en-US" smtClean="0"/>
              <a:pPr/>
              <a:t>‹Nr.›</a:t>
            </a:fld>
            <a:endParaRPr lang="en-US"/>
          </a:p>
        </p:txBody>
      </p:sp>
    </p:spTree>
    <p:extLst>
      <p:ext uri="{BB962C8B-B14F-4D97-AF65-F5344CB8AC3E}">
        <p14:creationId xmlns:p14="http://schemas.microsoft.com/office/powerpoint/2010/main" xmlns="" val="349651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55424-94BE-49E9-96D1-69E7CC3EEB0A}"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6BE9F-84AE-4FFE-8080-49DAC9CA1BCC}" type="slidenum">
              <a:rPr lang="en-US" smtClean="0"/>
              <a:pPr/>
              <a:t>‹Nr.›</a:t>
            </a:fld>
            <a:endParaRPr lang="en-US"/>
          </a:p>
        </p:txBody>
      </p:sp>
    </p:spTree>
    <p:extLst>
      <p:ext uri="{BB962C8B-B14F-4D97-AF65-F5344CB8AC3E}">
        <p14:creationId xmlns:p14="http://schemas.microsoft.com/office/powerpoint/2010/main" xmlns="" val="318428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55424-94BE-49E9-96D1-69E7CC3EEB0A}" type="datetimeFigureOut">
              <a:rPr lang="en-US" smtClean="0"/>
              <a:pPr/>
              <a:t>6/16/2015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6BE9F-84AE-4FFE-8080-49DAC9CA1BCC}" type="slidenum">
              <a:rPr lang="en-US" smtClean="0"/>
              <a:pPr/>
              <a:t>‹Nr.›</a:t>
            </a:fld>
            <a:endParaRPr lang="en-US"/>
          </a:p>
        </p:txBody>
      </p:sp>
      <p:cxnSp>
        <p:nvCxnSpPr>
          <p:cNvPr id="9" name="Straight Connector 8"/>
          <p:cNvCxnSpPr/>
          <p:nvPr userDrawn="1"/>
        </p:nvCxnSpPr>
        <p:spPr>
          <a:xfrm>
            <a:off x="1461222" y="1124720"/>
            <a:ext cx="7682778" cy="0"/>
          </a:xfrm>
          <a:prstGeom prst="line">
            <a:avLst/>
          </a:prstGeom>
          <a:ln w="412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80368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1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2.gif"/><Relationship Id="rId7" Type="http://schemas.openxmlformats.org/officeDocument/2006/relationships/diagramColors" Target="../diagrams/colors6.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4.jpe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STS-107_FINAL_DESCENT.fl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9.jpeg"/><Relationship Id="rId7" Type="http://schemas.openxmlformats.org/officeDocument/2006/relationships/diagramColors" Target="../diagrams/colors1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1.jpeg"/><Relationship Id="rId7" Type="http://schemas.openxmlformats.org/officeDocument/2006/relationships/diagramColors" Target="../diagrams/colors15.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425"/>
            <a:ext cx="7772400" cy="1470025"/>
          </a:xfrm>
          <a:prstGeom prst="rect">
            <a:avLst/>
          </a:prstGeom>
        </p:spPr>
        <p:txBody>
          <a:bodyPr/>
          <a:lstStyle/>
          <a:p>
            <a:endParaRPr lang="en-US"/>
          </a:p>
        </p:txBody>
      </p:sp>
      <p:sp>
        <p:nvSpPr>
          <p:cNvPr id="3" name="Subtitle 2"/>
          <p:cNvSpPr>
            <a:spLocks noGrp="1"/>
          </p:cNvSpPr>
          <p:nvPr>
            <p:ph type="subTitle" idx="4294967295"/>
          </p:nvPr>
        </p:nvSpPr>
        <p:spPr>
          <a:xfrm>
            <a:off x="1371600" y="3886200"/>
            <a:ext cx="6400800" cy="1752600"/>
          </a:xfrm>
          <a:prstGeom prst="rect">
            <a:avLst/>
          </a:prstGeom>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76200" y="1066800"/>
            <a:ext cx="4191000" cy="2862322"/>
          </a:xfrm>
          <a:prstGeom prst="rect">
            <a:avLst/>
          </a:prstGeom>
          <a:noFill/>
        </p:spPr>
        <p:txBody>
          <a:bodyPr wrap="square" rtlCol="0">
            <a:spAutoFit/>
          </a:bodyPr>
          <a:lstStyle/>
          <a:p>
            <a:r>
              <a:rPr lang="en-US" sz="6000" b="1" i="1" dirty="0" smtClean="0">
                <a:latin typeface="Book Antiqua" pitchFamily="18" charset="0"/>
              </a:rPr>
              <a:t>Columbia’s</a:t>
            </a:r>
          </a:p>
          <a:p>
            <a:r>
              <a:rPr lang="en-US" sz="6000" b="1" dirty="0" smtClean="0">
                <a:latin typeface="Book Antiqua" pitchFamily="18" charset="0"/>
              </a:rPr>
              <a:t>Final</a:t>
            </a:r>
          </a:p>
          <a:p>
            <a:r>
              <a:rPr lang="en-US" sz="6000" b="1" dirty="0" smtClean="0">
                <a:latin typeface="Book Antiqua" pitchFamily="18" charset="0"/>
              </a:rPr>
              <a:t>Mission</a:t>
            </a:r>
            <a:endParaRPr lang="en-US" sz="6000" b="1" dirty="0">
              <a:latin typeface="Book Antiqua" pitchFamily="18" charset="0"/>
            </a:endParaRPr>
          </a:p>
        </p:txBody>
      </p:sp>
      <p:sp>
        <p:nvSpPr>
          <p:cNvPr id="6" name="TextBox 5"/>
          <p:cNvSpPr txBox="1"/>
          <p:nvPr/>
        </p:nvSpPr>
        <p:spPr>
          <a:xfrm>
            <a:off x="7162800" y="5706070"/>
            <a:ext cx="1981200" cy="1015663"/>
          </a:xfrm>
          <a:prstGeom prst="rect">
            <a:avLst/>
          </a:prstGeom>
          <a:noFill/>
        </p:spPr>
        <p:txBody>
          <a:bodyPr wrap="square" rtlCol="0">
            <a:spAutoFit/>
          </a:bodyPr>
          <a:lstStyle/>
          <a:p>
            <a:r>
              <a:rPr lang="en-US" sz="2000" b="1" dirty="0" smtClean="0">
                <a:solidFill>
                  <a:schemeClr val="bg1"/>
                </a:solidFill>
              </a:rPr>
              <a:t>Evan Hahn</a:t>
            </a:r>
          </a:p>
          <a:p>
            <a:r>
              <a:rPr lang="en-US" sz="2000" b="1" dirty="0" smtClean="0">
                <a:solidFill>
                  <a:schemeClr val="bg1"/>
                </a:solidFill>
              </a:rPr>
              <a:t>Brian Painting</a:t>
            </a:r>
          </a:p>
          <a:p>
            <a:r>
              <a:rPr lang="en-US" sz="2000" b="1" dirty="0" smtClean="0">
                <a:solidFill>
                  <a:schemeClr val="bg1"/>
                </a:solidFill>
              </a:rPr>
              <a:t>March 26, 2011</a:t>
            </a:r>
          </a:p>
        </p:txBody>
      </p:sp>
    </p:spTree>
    <p:extLst>
      <p:ext uri="{BB962C8B-B14F-4D97-AF65-F5344CB8AC3E}">
        <p14:creationId xmlns:p14="http://schemas.microsoft.com/office/powerpoint/2010/main" xmlns="" val="1982829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1942971583"/>
              </p:ext>
            </p:extLst>
          </p:nvPr>
        </p:nvGraphicFramePr>
        <p:xfrm>
          <a:off x="1576436" y="1239934"/>
          <a:ext cx="7567564" cy="864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xmlns="" val="1847342213"/>
              </p:ext>
            </p:extLst>
          </p:nvPr>
        </p:nvGraphicFramePr>
        <p:xfrm>
          <a:off x="1634043" y="2161646"/>
          <a:ext cx="2319531" cy="37057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ext uri="{D42A27DB-BD31-4B8C-83A1-F6EECF244321}">
                <p14:modId xmlns:p14="http://schemas.microsoft.com/office/powerpoint/2010/main" xmlns="" val="2663529777"/>
              </p:ext>
            </p:extLst>
          </p:nvPr>
        </p:nvGraphicFramePr>
        <p:xfrm>
          <a:off x="3880716" y="2161646"/>
          <a:ext cx="2514600" cy="362955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 12"/>
          <p:cNvGraphicFramePr/>
          <p:nvPr>
            <p:extLst>
              <p:ext uri="{D42A27DB-BD31-4B8C-83A1-F6EECF244321}">
                <p14:modId xmlns:p14="http://schemas.microsoft.com/office/powerpoint/2010/main" xmlns="" val="3900476120"/>
              </p:ext>
            </p:extLst>
          </p:nvPr>
        </p:nvGraphicFramePr>
        <p:xfrm>
          <a:off x="6530637" y="2161646"/>
          <a:ext cx="2246673" cy="362955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8" name="Title 1"/>
          <p:cNvSpPr txBox="1">
            <a:spLocks/>
          </p:cNvSpPr>
          <p:nvPr/>
        </p:nvSpPr>
        <p:spPr>
          <a:xfrm>
            <a:off x="1447800" y="39327"/>
            <a:ext cx="7696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Evolution of the Space Shuttle</a:t>
            </a:r>
            <a:endParaRPr lang="en-US" b="1" dirty="0">
              <a:solidFill>
                <a:schemeClr val="accent1">
                  <a:lumMod val="50000"/>
                </a:schemeClr>
              </a:solidFill>
            </a:endParaRPr>
          </a:p>
        </p:txBody>
      </p:sp>
    </p:spTree>
    <p:extLst>
      <p:ext uri="{BB962C8B-B14F-4D97-AF65-F5344CB8AC3E}">
        <p14:creationId xmlns:p14="http://schemas.microsoft.com/office/powerpoint/2010/main" xmlns="" val="367908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9C9648D-F943-49BC-B147-015147F4A9E5}"/>
                                            </p:graphicEl>
                                          </p:spTgt>
                                        </p:tgtEl>
                                        <p:attrNameLst>
                                          <p:attrName>style.visibility</p:attrName>
                                        </p:attrNameLst>
                                      </p:cBhvr>
                                      <p:to>
                                        <p:strVal val="visible"/>
                                      </p:to>
                                    </p:set>
                                    <p:animEffect transition="in" filter="fade">
                                      <p:cBhvr>
                                        <p:cTn id="7" dur="2000"/>
                                        <p:tgtEl>
                                          <p:spTgt spid="6">
                                            <p:graphicEl>
                                              <a:dgm id="{79C9648D-F943-49BC-B147-015147F4A9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66B7808E-E7D5-475C-BAC1-66700DF6B2C6}"/>
                                            </p:graphicEl>
                                          </p:spTgt>
                                        </p:tgtEl>
                                        <p:attrNameLst>
                                          <p:attrName>style.visibility</p:attrName>
                                        </p:attrNameLst>
                                      </p:cBhvr>
                                      <p:to>
                                        <p:strVal val="visible"/>
                                      </p:to>
                                    </p:set>
                                    <p:animEffect transition="in" filter="fade">
                                      <p:cBhvr>
                                        <p:cTn id="12" dur="2000"/>
                                        <p:tgtEl>
                                          <p:spTgt spid="6">
                                            <p:graphicEl>
                                              <a:dgm id="{66B7808E-E7D5-475C-BAC1-66700DF6B2C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97DD34BA-DC8B-453B-8278-DD1DB7BDACC2}"/>
                                            </p:graphicEl>
                                          </p:spTgt>
                                        </p:tgtEl>
                                        <p:attrNameLst>
                                          <p:attrName>style.visibility</p:attrName>
                                        </p:attrNameLst>
                                      </p:cBhvr>
                                      <p:to>
                                        <p:strVal val="visible"/>
                                      </p:to>
                                    </p:set>
                                    <p:animEffect transition="in" filter="fade">
                                      <p:cBhvr>
                                        <p:cTn id="17" dur="2000"/>
                                        <p:tgtEl>
                                          <p:spTgt spid="6">
                                            <p:graphicEl>
                                              <a:dgm id="{97DD34BA-DC8B-453B-8278-DD1DB7BDACC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11" grpId="0">
        <p:bldAsOne/>
      </p:bldGraphic>
      <p:bldGraphic spid="12" grpId="0">
        <p:bldAsOne/>
      </p:bldGraphic>
      <p:bldGraphic spid="1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huttle.gif"/>
          <p:cNvPicPr>
            <a:picLocks noGrp="1" noChangeAspect="1"/>
          </p:cNvPicPr>
          <p:nvPr>
            <p:ph idx="1"/>
          </p:nvPr>
        </p:nvPicPr>
        <p:blipFill>
          <a:blip r:embed="rId3" cstate="print"/>
          <a:stretch>
            <a:fillRect/>
          </a:stretch>
        </p:blipFill>
        <p:spPr>
          <a:xfrm>
            <a:off x="5436105" y="1207317"/>
            <a:ext cx="3583054" cy="4525963"/>
          </a:xfrm>
        </p:spPr>
      </p:pic>
      <p:graphicFrame>
        <p:nvGraphicFramePr>
          <p:cNvPr id="11" name="Diagram 10"/>
          <p:cNvGraphicFramePr/>
          <p:nvPr>
            <p:extLst>
              <p:ext uri="{D42A27DB-BD31-4B8C-83A1-F6EECF244321}">
                <p14:modId xmlns:p14="http://schemas.microsoft.com/office/powerpoint/2010/main" xmlns="" val="1390678901"/>
              </p:ext>
            </p:extLst>
          </p:nvPr>
        </p:nvGraphicFramePr>
        <p:xfrm>
          <a:off x="1752600" y="1182327"/>
          <a:ext cx="3429000" cy="31891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1752600" y="4267200"/>
            <a:ext cx="3429000" cy="1569660"/>
          </a:xfrm>
          <a:prstGeom prst="rect">
            <a:avLst/>
          </a:prstGeom>
          <a:noFill/>
        </p:spPr>
        <p:txBody>
          <a:bodyPr wrap="square" rtlCol="0">
            <a:spAutoFit/>
          </a:bodyPr>
          <a:lstStyle/>
          <a:p>
            <a:r>
              <a:rPr lang="en-US" sz="2400" dirty="0" smtClean="0">
                <a:solidFill>
                  <a:srgbClr val="FF0000"/>
                </a:solidFill>
                <a:latin typeface="Garamond" pitchFamily="18" charset="0"/>
              </a:rPr>
              <a:t>“…fully operational, ready to provide economical and </a:t>
            </a:r>
            <a:r>
              <a:rPr lang="en-US" sz="2400" i="1" u="sng" dirty="0" smtClean="0">
                <a:solidFill>
                  <a:srgbClr val="FF0000"/>
                </a:solidFill>
                <a:latin typeface="Garamond" pitchFamily="18" charset="0"/>
              </a:rPr>
              <a:t>routine</a:t>
            </a:r>
            <a:r>
              <a:rPr lang="en-US" sz="2400" dirty="0" smtClean="0">
                <a:solidFill>
                  <a:srgbClr val="FF0000"/>
                </a:solidFill>
                <a:latin typeface="Garamond" pitchFamily="18" charset="0"/>
              </a:rPr>
              <a:t> access to space…”</a:t>
            </a:r>
          </a:p>
          <a:p>
            <a:r>
              <a:rPr lang="en-US" sz="2400" dirty="0" smtClean="0">
                <a:solidFill>
                  <a:srgbClr val="FF0000"/>
                </a:solidFill>
                <a:latin typeface="Garamond" pitchFamily="18" charset="0"/>
              </a:rPr>
              <a:t> – President Reagan</a:t>
            </a:r>
            <a:endParaRPr lang="en-US" sz="2400" dirty="0">
              <a:solidFill>
                <a:srgbClr val="FF0000"/>
              </a:solidFill>
              <a:latin typeface="Garamond" pitchFamily="18" charset="0"/>
            </a:endParaRPr>
          </a:p>
        </p:txBody>
      </p:sp>
      <p:sp>
        <p:nvSpPr>
          <p:cNvPr id="7" name="Title 1"/>
          <p:cNvSpPr txBox="1">
            <a:spLocks/>
          </p:cNvSpPr>
          <p:nvPr/>
        </p:nvSpPr>
        <p:spPr>
          <a:xfrm>
            <a:off x="1447800" y="39327"/>
            <a:ext cx="5486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Shuttle Design</a:t>
            </a:r>
            <a:endParaRPr lang="en-US" b="1" dirty="0">
              <a:solidFill>
                <a:schemeClr val="accent1">
                  <a:lumMod val="50000"/>
                </a:schemeClr>
              </a:solidFill>
            </a:endParaRPr>
          </a:p>
        </p:txBody>
      </p:sp>
    </p:spTree>
    <p:extLst>
      <p:ext uri="{BB962C8B-B14F-4D97-AF65-F5344CB8AC3E}">
        <p14:creationId xmlns:p14="http://schemas.microsoft.com/office/powerpoint/2010/main" xmlns="" val="2920349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4074295945"/>
              </p:ext>
            </p:extLst>
          </p:nvPr>
        </p:nvGraphicFramePr>
        <p:xfrm>
          <a:off x="1558732" y="1557217"/>
          <a:ext cx="7391400" cy="3657600"/>
        </p:xfrm>
        <a:graphic>
          <a:graphicData uri="http://schemas.openxmlformats.org/drawingml/2006/table">
            <a:tbl>
              <a:tblPr firstRow="1" bandRow="1">
                <a:tableStyleId>{5C22544A-7EE6-4342-B048-85BDC9FD1C3A}</a:tableStyleId>
              </a:tblPr>
              <a:tblGrid>
                <a:gridCol w="2463800"/>
                <a:gridCol w="2463800"/>
                <a:gridCol w="2463800"/>
              </a:tblGrid>
              <a:tr h="731520">
                <a:tc>
                  <a:txBody>
                    <a:bodyPr/>
                    <a:lstStyle/>
                    <a:p>
                      <a:endParaRPr lang="en-US" dirty="0" smtClean="0"/>
                    </a:p>
                    <a:p>
                      <a:r>
                        <a:rPr lang="en-US" dirty="0" smtClean="0"/>
                        <a:t>       </a:t>
                      </a:r>
                      <a:endParaRPr lang="en-US" dirty="0"/>
                    </a:p>
                  </a:txBody>
                  <a:tcPr/>
                </a:tc>
                <a:tc>
                  <a:txBody>
                    <a:bodyPr/>
                    <a:lstStyle/>
                    <a:p>
                      <a:pPr algn="ctr"/>
                      <a:r>
                        <a:rPr lang="en-US" dirty="0" smtClean="0"/>
                        <a:t>1975</a:t>
                      </a:r>
                      <a:r>
                        <a:rPr lang="en-US" baseline="0" dirty="0" smtClean="0"/>
                        <a:t> Estimates pitched to Congress</a:t>
                      </a:r>
                      <a:endParaRPr lang="en-US" dirty="0"/>
                    </a:p>
                  </a:txBody>
                  <a:tcPr/>
                </a:tc>
                <a:tc>
                  <a:txBody>
                    <a:bodyPr/>
                    <a:lstStyle/>
                    <a:p>
                      <a:pPr algn="ctr"/>
                      <a:r>
                        <a:rPr lang="en-US" dirty="0" smtClean="0"/>
                        <a:t>Status</a:t>
                      </a:r>
                      <a:r>
                        <a:rPr lang="en-US" baseline="0" dirty="0" smtClean="0"/>
                        <a:t> as of 1985</a:t>
                      </a:r>
                      <a:endParaRPr lang="en-US" dirty="0"/>
                    </a:p>
                  </a:txBody>
                  <a:tcPr/>
                </a:tc>
              </a:tr>
              <a:tr h="731520">
                <a:tc>
                  <a:txBody>
                    <a:bodyPr/>
                    <a:lstStyle/>
                    <a:p>
                      <a:endParaRPr lang="en-US" dirty="0" smtClean="0"/>
                    </a:p>
                    <a:p>
                      <a:pPr algn="ctr"/>
                      <a:r>
                        <a:rPr lang="en-US" dirty="0" smtClean="0"/>
                        <a:t>      Cost</a:t>
                      </a:r>
                      <a:r>
                        <a:rPr lang="en-US" baseline="0" dirty="0" smtClean="0"/>
                        <a:t> per flight</a:t>
                      </a:r>
                      <a:endParaRPr lang="en-US" dirty="0"/>
                    </a:p>
                  </a:txBody>
                  <a:tcPr/>
                </a:tc>
                <a:tc>
                  <a:txBody>
                    <a:bodyPr/>
                    <a:lstStyle/>
                    <a:p>
                      <a:pPr algn="ctr"/>
                      <a:endParaRPr lang="en-US" dirty="0" smtClean="0"/>
                    </a:p>
                    <a:p>
                      <a:pPr algn="ctr"/>
                      <a:r>
                        <a:rPr lang="en-US" dirty="0" smtClean="0"/>
                        <a:t>$7.7 million</a:t>
                      </a:r>
                      <a:endParaRPr lang="en-US" dirty="0"/>
                    </a:p>
                  </a:txBody>
                  <a:tcPr/>
                </a:tc>
                <a:tc>
                  <a:txBody>
                    <a:bodyPr/>
                    <a:lstStyle/>
                    <a:p>
                      <a:pPr algn="ctr"/>
                      <a:endParaRPr lang="en-US" dirty="0" smtClean="0"/>
                    </a:p>
                    <a:p>
                      <a:pPr algn="ctr"/>
                      <a:r>
                        <a:rPr lang="en-US" dirty="0" smtClean="0"/>
                        <a:t>$140 million</a:t>
                      </a:r>
                      <a:endParaRPr lang="en-US" dirty="0"/>
                    </a:p>
                  </a:txBody>
                  <a:tcPr/>
                </a:tc>
              </a:tr>
              <a:tr h="731520">
                <a:tc>
                  <a:txBody>
                    <a:bodyPr/>
                    <a:lstStyle/>
                    <a:p>
                      <a:endParaRPr lang="en-US" dirty="0" smtClean="0"/>
                    </a:p>
                    <a:p>
                      <a:pPr algn="ctr"/>
                      <a:r>
                        <a:rPr lang="en-US" dirty="0" smtClean="0"/>
                        <a:t>    Turn-around Time</a:t>
                      </a:r>
                      <a:endParaRPr lang="en-US" dirty="0"/>
                    </a:p>
                  </a:txBody>
                  <a:tcPr/>
                </a:tc>
                <a:tc>
                  <a:txBody>
                    <a:bodyPr/>
                    <a:lstStyle/>
                    <a:p>
                      <a:pPr algn="ctr"/>
                      <a:endParaRPr lang="en-US" dirty="0" smtClean="0"/>
                    </a:p>
                    <a:p>
                      <a:pPr algn="ctr"/>
                      <a:r>
                        <a:rPr lang="en-US" dirty="0" smtClean="0"/>
                        <a:t>10 days</a:t>
                      </a:r>
                      <a:endParaRPr lang="en-US" dirty="0"/>
                    </a:p>
                  </a:txBody>
                  <a:tcPr/>
                </a:tc>
                <a:tc>
                  <a:txBody>
                    <a:bodyPr/>
                    <a:lstStyle/>
                    <a:p>
                      <a:pPr algn="ctr"/>
                      <a:endParaRPr lang="en-US" dirty="0" smtClean="0"/>
                    </a:p>
                    <a:p>
                      <a:pPr algn="ctr"/>
                      <a:r>
                        <a:rPr lang="en-US" dirty="0" smtClean="0"/>
                        <a:t>67 days</a:t>
                      </a:r>
                      <a:endParaRPr lang="en-US" dirty="0"/>
                    </a:p>
                  </a:txBody>
                  <a:tcPr/>
                </a:tc>
              </a:tr>
              <a:tr h="731520">
                <a:tc>
                  <a:txBody>
                    <a:bodyPr/>
                    <a:lstStyle/>
                    <a:p>
                      <a:pPr algn="ctr"/>
                      <a:r>
                        <a:rPr lang="en-US" baseline="0" dirty="0" smtClean="0"/>
                        <a:t> </a:t>
                      </a:r>
                    </a:p>
                    <a:p>
                      <a:pPr algn="ctr"/>
                      <a:r>
                        <a:rPr lang="en-US" dirty="0" smtClean="0"/>
                        <a:t>Missions per Year</a:t>
                      </a:r>
                      <a:endParaRPr lang="en-US" dirty="0"/>
                    </a:p>
                  </a:txBody>
                  <a:tcPr/>
                </a:tc>
                <a:tc>
                  <a:txBody>
                    <a:bodyPr/>
                    <a:lstStyle/>
                    <a:p>
                      <a:pPr algn="ctr"/>
                      <a:endParaRPr lang="en-US" dirty="0" smtClean="0"/>
                    </a:p>
                    <a:p>
                      <a:pPr algn="ctr"/>
                      <a:r>
                        <a:rPr lang="en-US" dirty="0" smtClean="0"/>
                        <a:t>50</a:t>
                      </a:r>
                      <a:endParaRPr lang="en-US" dirty="0"/>
                    </a:p>
                  </a:txBody>
                  <a:tcPr/>
                </a:tc>
                <a:tc>
                  <a:txBody>
                    <a:bodyPr/>
                    <a:lstStyle/>
                    <a:p>
                      <a:pPr algn="ctr"/>
                      <a:endParaRPr lang="en-US" dirty="0" smtClean="0"/>
                    </a:p>
                    <a:p>
                      <a:pPr algn="ctr"/>
                      <a:r>
                        <a:rPr lang="en-US" dirty="0" smtClean="0"/>
                        <a:t>24 Total (’81-’85)</a:t>
                      </a:r>
                      <a:endParaRPr lang="en-US" dirty="0"/>
                    </a:p>
                  </a:txBody>
                  <a:tcPr/>
                </a:tc>
              </a:tr>
              <a:tr h="731520">
                <a:tc>
                  <a:txBody>
                    <a:bodyPr/>
                    <a:lstStyle/>
                    <a:p>
                      <a:pPr algn="ctr"/>
                      <a:r>
                        <a:rPr lang="en-US" dirty="0" smtClean="0"/>
                        <a:t>Total</a:t>
                      </a:r>
                      <a:r>
                        <a:rPr lang="en-US" baseline="0" dirty="0" smtClean="0"/>
                        <a:t> Missions </a:t>
                      </a:r>
                    </a:p>
                    <a:p>
                      <a:pPr algn="ctr"/>
                      <a:r>
                        <a:rPr lang="en-US" baseline="0" dirty="0" smtClean="0"/>
                        <a:t>per vehicle</a:t>
                      </a:r>
                      <a:endParaRPr lang="en-US" dirty="0"/>
                    </a:p>
                  </a:txBody>
                  <a:tcPr/>
                </a:tc>
                <a:tc>
                  <a:txBody>
                    <a:bodyPr/>
                    <a:lstStyle/>
                    <a:p>
                      <a:pPr algn="ctr"/>
                      <a:endParaRPr lang="en-US" dirty="0" smtClean="0"/>
                    </a:p>
                    <a:p>
                      <a:pPr algn="ctr"/>
                      <a:r>
                        <a:rPr lang="en-US" dirty="0" smtClean="0"/>
                        <a:t>100</a:t>
                      </a:r>
                      <a:endParaRPr lang="en-US" dirty="0"/>
                    </a:p>
                  </a:txBody>
                  <a:tcPr/>
                </a:tc>
                <a:tc>
                  <a:txBody>
                    <a:bodyPr/>
                    <a:lstStyle/>
                    <a:p>
                      <a:pPr algn="ctr"/>
                      <a:endParaRPr lang="en-US" dirty="0" smtClean="0"/>
                    </a:p>
                    <a:p>
                      <a:pPr algn="ctr"/>
                      <a:r>
                        <a:rPr lang="en-US" baseline="0" dirty="0" smtClean="0"/>
                        <a:t>39 - Discovery</a:t>
                      </a:r>
                      <a:endParaRPr lang="en-US" dirty="0"/>
                    </a:p>
                  </a:txBody>
                  <a:tcPr/>
                </a:tc>
              </a:tr>
            </a:tbl>
          </a:graphicData>
        </a:graphic>
      </p:graphicFrame>
      <p:sp>
        <p:nvSpPr>
          <p:cNvPr id="5" name="Title 1"/>
          <p:cNvSpPr txBox="1">
            <a:spLocks/>
          </p:cNvSpPr>
          <p:nvPr/>
        </p:nvSpPr>
        <p:spPr>
          <a:xfrm>
            <a:off x="1447800" y="39327"/>
            <a:ext cx="5486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Selling the Concept</a:t>
            </a:r>
            <a:endParaRPr lang="en-US" b="1" dirty="0">
              <a:solidFill>
                <a:schemeClr val="accent1">
                  <a:lumMod val="50000"/>
                </a:schemeClr>
              </a:solidFill>
            </a:endParaRPr>
          </a:p>
        </p:txBody>
      </p:sp>
    </p:spTree>
    <p:extLst>
      <p:ext uri="{BB962C8B-B14F-4D97-AF65-F5344CB8AC3E}">
        <p14:creationId xmlns:p14="http://schemas.microsoft.com/office/powerpoint/2010/main" xmlns="" val="3904447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llenger Explosion.jpg"/>
          <p:cNvPicPr>
            <a:picLocks noGrp="1" noChangeAspect="1"/>
          </p:cNvPicPr>
          <p:nvPr>
            <p:ph idx="1"/>
          </p:nvPr>
        </p:nvPicPr>
        <p:blipFill>
          <a:blip r:embed="rId3" cstate="print"/>
          <a:stretch>
            <a:fillRect/>
          </a:stretch>
        </p:blipFill>
        <p:spPr>
          <a:xfrm>
            <a:off x="2440541" y="1232917"/>
            <a:ext cx="5454385" cy="3636257"/>
          </a:xfrm>
        </p:spPr>
      </p:pic>
      <p:sp>
        <p:nvSpPr>
          <p:cNvPr id="12" name="TextBox 11"/>
          <p:cNvSpPr txBox="1"/>
          <p:nvPr/>
        </p:nvSpPr>
        <p:spPr>
          <a:xfrm>
            <a:off x="2286000" y="4811568"/>
            <a:ext cx="5791200" cy="1200329"/>
          </a:xfrm>
          <a:prstGeom prst="rect">
            <a:avLst/>
          </a:prstGeom>
          <a:noFill/>
        </p:spPr>
        <p:txBody>
          <a:bodyPr wrap="square" rtlCol="0">
            <a:spAutoFit/>
          </a:bodyPr>
          <a:lstStyle/>
          <a:p>
            <a:r>
              <a:rPr lang="en-US" sz="2400" b="1" dirty="0" smtClean="0">
                <a:solidFill>
                  <a:schemeClr val="accent1">
                    <a:lumMod val="75000"/>
                  </a:schemeClr>
                </a:solidFill>
                <a:latin typeface="Garamond" pitchFamily="18" charset="0"/>
              </a:rPr>
              <a:t>“It had become for them an acceptable risk, and it was something that was normal, not deviant, to them” – Diane Vaughan</a:t>
            </a:r>
            <a:endParaRPr lang="en-US" sz="2400" b="1" dirty="0">
              <a:solidFill>
                <a:schemeClr val="accent1">
                  <a:lumMod val="75000"/>
                </a:schemeClr>
              </a:solidFill>
              <a:latin typeface="Garamond" pitchFamily="18" charset="0"/>
            </a:endParaRPr>
          </a:p>
        </p:txBody>
      </p:sp>
      <p:sp>
        <p:nvSpPr>
          <p:cNvPr id="7" name="Title 1"/>
          <p:cNvSpPr txBox="1">
            <a:spLocks/>
          </p:cNvSpPr>
          <p:nvPr/>
        </p:nvSpPr>
        <p:spPr>
          <a:xfrm>
            <a:off x="1447800" y="39327"/>
            <a:ext cx="5486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Challenger</a:t>
            </a:r>
            <a:endParaRPr lang="en-US" b="1" dirty="0">
              <a:solidFill>
                <a:schemeClr val="accent1">
                  <a:lumMod val="50000"/>
                </a:schemeClr>
              </a:solidFill>
            </a:endParaRPr>
          </a:p>
        </p:txBody>
      </p:sp>
    </p:spTree>
    <p:extLst>
      <p:ext uri="{BB962C8B-B14F-4D97-AF65-F5344CB8AC3E}">
        <p14:creationId xmlns:p14="http://schemas.microsoft.com/office/powerpoint/2010/main" xmlns="" val="327430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hallenger Ice.jpg"/>
          <p:cNvPicPr>
            <a:picLocks noChangeAspect="1"/>
          </p:cNvPicPr>
          <p:nvPr/>
        </p:nvPicPr>
        <p:blipFill>
          <a:blip r:embed="rId3" cstate="print"/>
          <a:stretch>
            <a:fillRect/>
          </a:stretch>
        </p:blipFill>
        <p:spPr>
          <a:xfrm>
            <a:off x="5562600" y="1295400"/>
            <a:ext cx="3368040" cy="4210050"/>
          </a:xfrm>
          <a:prstGeom prst="rect">
            <a:avLst/>
          </a:prstGeom>
        </p:spPr>
      </p:pic>
      <p:graphicFrame>
        <p:nvGraphicFramePr>
          <p:cNvPr id="16" name="Diagram 15"/>
          <p:cNvGraphicFramePr/>
          <p:nvPr>
            <p:extLst>
              <p:ext uri="{D42A27DB-BD31-4B8C-83A1-F6EECF244321}">
                <p14:modId xmlns:p14="http://schemas.microsoft.com/office/powerpoint/2010/main" xmlns="" val="3302339297"/>
              </p:ext>
            </p:extLst>
          </p:nvPr>
        </p:nvGraphicFramePr>
        <p:xfrm>
          <a:off x="1524000" y="914400"/>
          <a:ext cx="40386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p:cNvSpPr txBox="1">
            <a:spLocks/>
          </p:cNvSpPr>
          <p:nvPr/>
        </p:nvSpPr>
        <p:spPr>
          <a:xfrm>
            <a:off x="1447800" y="39327"/>
            <a:ext cx="5486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Decision to Launch</a:t>
            </a:r>
            <a:endParaRPr lang="en-US" b="1" dirty="0">
              <a:solidFill>
                <a:schemeClr val="accent1">
                  <a:lumMod val="50000"/>
                </a:schemeClr>
              </a:solidFill>
            </a:endParaRPr>
          </a:p>
        </p:txBody>
      </p:sp>
    </p:spTree>
    <p:extLst>
      <p:ext uri="{BB962C8B-B14F-4D97-AF65-F5344CB8AC3E}">
        <p14:creationId xmlns:p14="http://schemas.microsoft.com/office/powerpoint/2010/main" xmlns="" val="159779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graphicEl>
                                              <a:dgm id="{34CA0DCA-EBA3-4AE8-B59A-4411421CC8FA}"/>
                                            </p:graphicEl>
                                          </p:spTgt>
                                        </p:tgtEl>
                                        <p:attrNameLst>
                                          <p:attrName>style.visibility</p:attrName>
                                        </p:attrNameLst>
                                      </p:cBhvr>
                                      <p:to>
                                        <p:strVal val="visible"/>
                                      </p:to>
                                    </p:set>
                                    <p:animEffect transition="in" filter="fade">
                                      <p:cBhvr>
                                        <p:cTn id="7" dur="2000"/>
                                        <p:tgtEl>
                                          <p:spTgt spid="16">
                                            <p:graphicEl>
                                              <a:dgm id="{34CA0DCA-EBA3-4AE8-B59A-4411421CC8F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graphicEl>
                                              <a:dgm id="{0F3FCDB5-934D-443C-A406-DBFE6DFA2C65}"/>
                                            </p:graphicEl>
                                          </p:spTgt>
                                        </p:tgtEl>
                                        <p:attrNameLst>
                                          <p:attrName>style.visibility</p:attrName>
                                        </p:attrNameLst>
                                      </p:cBhvr>
                                      <p:to>
                                        <p:strVal val="visible"/>
                                      </p:to>
                                    </p:set>
                                    <p:animEffect transition="in" filter="fade">
                                      <p:cBhvr>
                                        <p:cTn id="12" dur="2000"/>
                                        <p:tgtEl>
                                          <p:spTgt spid="16">
                                            <p:graphicEl>
                                              <a:dgm id="{0F3FCDB5-934D-443C-A406-DBFE6DFA2C6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graphicEl>
                                              <a:dgm id="{23A8952E-C707-4014-AAE1-B8989DECCF89}"/>
                                            </p:graphicEl>
                                          </p:spTgt>
                                        </p:tgtEl>
                                        <p:attrNameLst>
                                          <p:attrName>style.visibility</p:attrName>
                                        </p:attrNameLst>
                                      </p:cBhvr>
                                      <p:to>
                                        <p:strVal val="visible"/>
                                      </p:to>
                                    </p:set>
                                    <p:animEffect transition="in" filter="fade">
                                      <p:cBhvr>
                                        <p:cTn id="15" dur="2000"/>
                                        <p:tgtEl>
                                          <p:spTgt spid="16">
                                            <p:graphicEl>
                                              <a:dgm id="{23A8952E-C707-4014-AAE1-B8989DECCF8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graphicEl>
                                              <a:dgm id="{DBF895EB-FCF2-4592-BC3F-304494358FF3}"/>
                                            </p:graphicEl>
                                          </p:spTgt>
                                        </p:tgtEl>
                                        <p:attrNameLst>
                                          <p:attrName>style.visibility</p:attrName>
                                        </p:attrNameLst>
                                      </p:cBhvr>
                                      <p:to>
                                        <p:strVal val="visible"/>
                                      </p:to>
                                    </p:set>
                                    <p:animEffect transition="in" filter="fade">
                                      <p:cBhvr>
                                        <p:cTn id="20" dur="2000"/>
                                        <p:tgtEl>
                                          <p:spTgt spid="16">
                                            <p:graphicEl>
                                              <a:dgm id="{DBF895EB-FCF2-4592-BC3F-304494358FF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graphicEl>
                                              <a:dgm id="{A903BA25-AB7F-4DCE-A3AC-35019A9DBE03}"/>
                                            </p:graphicEl>
                                          </p:spTgt>
                                        </p:tgtEl>
                                        <p:attrNameLst>
                                          <p:attrName>style.visibility</p:attrName>
                                        </p:attrNameLst>
                                      </p:cBhvr>
                                      <p:to>
                                        <p:strVal val="visible"/>
                                      </p:to>
                                    </p:set>
                                    <p:animEffect transition="in" filter="fade">
                                      <p:cBhvr>
                                        <p:cTn id="23" dur="2000"/>
                                        <p:tgtEl>
                                          <p:spTgt spid="16">
                                            <p:graphicEl>
                                              <a:dgm id="{A903BA25-AB7F-4DCE-A3AC-35019A9DBE0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graphicEl>
                                              <a:dgm id="{2A9B8A0B-2121-4E89-8C59-C35711984F32}"/>
                                            </p:graphicEl>
                                          </p:spTgt>
                                        </p:tgtEl>
                                        <p:attrNameLst>
                                          <p:attrName>style.visibility</p:attrName>
                                        </p:attrNameLst>
                                      </p:cBhvr>
                                      <p:to>
                                        <p:strVal val="visible"/>
                                      </p:to>
                                    </p:set>
                                    <p:animEffect transition="in" filter="fade">
                                      <p:cBhvr>
                                        <p:cTn id="28" dur="2000"/>
                                        <p:tgtEl>
                                          <p:spTgt spid="16">
                                            <p:graphicEl>
                                              <a:dgm id="{2A9B8A0B-2121-4E89-8C59-C35711984F3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graphicEl>
                                              <a:dgm id="{3937EBCF-1182-4931-8602-8ED1E94CBFDF}"/>
                                            </p:graphicEl>
                                          </p:spTgt>
                                        </p:tgtEl>
                                        <p:attrNameLst>
                                          <p:attrName>style.visibility</p:attrName>
                                        </p:attrNameLst>
                                      </p:cBhvr>
                                      <p:to>
                                        <p:strVal val="visible"/>
                                      </p:to>
                                    </p:set>
                                    <p:animEffect transition="in" filter="fade">
                                      <p:cBhvr>
                                        <p:cTn id="31" dur="2000"/>
                                        <p:tgtEl>
                                          <p:spTgt spid="16">
                                            <p:graphicEl>
                                              <a:dgm id="{3937EBCF-1182-4931-8602-8ED1E94CBF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143000" y="1371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NASA.jpg"/>
          <p:cNvPicPr>
            <a:picLocks noChangeAspect="1"/>
          </p:cNvPicPr>
          <p:nvPr/>
        </p:nvPicPr>
        <p:blipFill>
          <a:blip r:embed="rId8" cstate="print"/>
          <a:stretch>
            <a:fillRect/>
          </a:stretch>
        </p:blipFill>
        <p:spPr>
          <a:xfrm>
            <a:off x="4191000" y="2819400"/>
            <a:ext cx="2152891" cy="1828800"/>
          </a:xfrm>
          <a:prstGeom prst="rect">
            <a:avLst/>
          </a:prstGeom>
        </p:spPr>
      </p:pic>
      <p:sp>
        <p:nvSpPr>
          <p:cNvPr id="7" name="Title 1"/>
          <p:cNvSpPr txBox="1">
            <a:spLocks/>
          </p:cNvSpPr>
          <p:nvPr/>
        </p:nvSpPr>
        <p:spPr>
          <a:xfrm>
            <a:off x="1447800" y="39327"/>
            <a:ext cx="5486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Rogers Commission</a:t>
            </a:r>
            <a:endParaRPr lang="en-US" b="1" dirty="0">
              <a:solidFill>
                <a:schemeClr val="accent1">
                  <a:lumMod val="50000"/>
                </a:schemeClr>
              </a:solidFill>
            </a:endParaRPr>
          </a:p>
        </p:txBody>
      </p:sp>
    </p:spTree>
    <p:extLst>
      <p:ext uri="{BB962C8B-B14F-4D97-AF65-F5344CB8AC3E}">
        <p14:creationId xmlns:p14="http://schemas.microsoft.com/office/powerpoint/2010/main" xmlns="" val="82578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AB63BA2-29B0-4CD4-9F96-A557D46FA66C}"/>
                                            </p:graphicEl>
                                          </p:spTgt>
                                        </p:tgtEl>
                                        <p:attrNameLst>
                                          <p:attrName>style.visibility</p:attrName>
                                        </p:attrNameLst>
                                      </p:cBhvr>
                                      <p:to>
                                        <p:strVal val="visible"/>
                                      </p:to>
                                    </p:set>
                                    <p:animEffect transition="in" filter="fade">
                                      <p:cBhvr>
                                        <p:cTn id="7" dur="2000"/>
                                        <p:tgtEl>
                                          <p:spTgt spid="6">
                                            <p:graphicEl>
                                              <a:dgm id="{CAB63BA2-29B0-4CD4-9F96-A557D46FA66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35679630-9B23-4AA3-9ECC-415C1980D8EF}"/>
                                            </p:graphicEl>
                                          </p:spTgt>
                                        </p:tgtEl>
                                        <p:attrNameLst>
                                          <p:attrName>style.visibility</p:attrName>
                                        </p:attrNameLst>
                                      </p:cBhvr>
                                      <p:to>
                                        <p:strVal val="visible"/>
                                      </p:to>
                                    </p:set>
                                    <p:animEffect transition="in" filter="fade">
                                      <p:cBhvr>
                                        <p:cTn id="12" dur="2000"/>
                                        <p:tgtEl>
                                          <p:spTgt spid="6">
                                            <p:graphicEl>
                                              <a:dgm id="{35679630-9B23-4AA3-9ECC-415C1980D8E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5A028545-1D37-4336-8FD4-46C90EFD2771}"/>
                                            </p:graphicEl>
                                          </p:spTgt>
                                        </p:tgtEl>
                                        <p:attrNameLst>
                                          <p:attrName>style.visibility</p:attrName>
                                        </p:attrNameLst>
                                      </p:cBhvr>
                                      <p:to>
                                        <p:strVal val="visible"/>
                                      </p:to>
                                    </p:set>
                                    <p:animEffect transition="in" filter="fade">
                                      <p:cBhvr>
                                        <p:cTn id="15" dur="2000"/>
                                        <p:tgtEl>
                                          <p:spTgt spid="6">
                                            <p:graphicEl>
                                              <a:dgm id="{5A028545-1D37-4336-8FD4-46C90EFD277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F9BBE3D8-73CF-4F23-9192-41639F5A1128}"/>
                                            </p:graphicEl>
                                          </p:spTgt>
                                        </p:tgtEl>
                                        <p:attrNameLst>
                                          <p:attrName>style.visibility</p:attrName>
                                        </p:attrNameLst>
                                      </p:cBhvr>
                                      <p:to>
                                        <p:strVal val="visible"/>
                                      </p:to>
                                    </p:set>
                                    <p:animEffect transition="in" filter="fade">
                                      <p:cBhvr>
                                        <p:cTn id="20" dur="2000"/>
                                        <p:tgtEl>
                                          <p:spTgt spid="6">
                                            <p:graphicEl>
                                              <a:dgm id="{F9BBE3D8-73CF-4F23-9192-41639F5A112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2DE169A4-243B-482A-A3B1-C0B2A49C4B65}"/>
                                            </p:graphicEl>
                                          </p:spTgt>
                                        </p:tgtEl>
                                        <p:attrNameLst>
                                          <p:attrName>style.visibility</p:attrName>
                                        </p:attrNameLst>
                                      </p:cBhvr>
                                      <p:to>
                                        <p:strVal val="visible"/>
                                      </p:to>
                                    </p:set>
                                    <p:animEffect transition="in" filter="fade">
                                      <p:cBhvr>
                                        <p:cTn id="23" dur="2000"/>
                                        <p:tgtEl>
                                          <p:spTgt spid="6">
                                            <p:graphicEl>
                                              <a:dgm id="{2DE169A4-243B-482A-A3B1-C0B2A49C4B6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C4E44480-0D8C-42A0-AD15-45FB434F3AFB}"/>
                                            </p:graphicEl>
                                          </p:spTgt>
                                        </p:tgtEl>
                                        <p:attrNameLst>
                                          <p:attrName>style.visibility</p:attrName>
                                        </p:attrNameLst>
                                      </p:cBhvr>
                                      <p:to>
                                        <p:strVal val="visible"/>
                                      </p:to>
                                    </p:set>
                                    <p:animEffect transition="in" filter="fade">
                                      <p:cBhvr>
                                        <p:cTn id="28" dur="2000"/>
                                        <p:tgtEl>
                                          <p:spTgt spid="6">
                                            <p:graphicEl>
                                              <a:dgm id="{C4E44480-0D8C-42A0-AD15-45FB434F3AF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FDF8DCB2-048F-40C0-9AFD-B156D5397DA6}"/>
                                            </p:graphicEl>
                                          </p:spTgt>
                                        </p:tgtEl>
                                        <p:attrNameLst>
                                          <p:attrName>style.visibility</p:attrName>
                                        </p:attrNameLst>
                                      </p:cBhvr>
                                      <p:to>
                                        <p:strVal val="visible"/>
                                      </p:to>
                                    </p:set>
                                    <p:animEffect transition="in" filter="fade">
                                      <p:cBhvr>
                                        <p:cTn id="31" dur="2000"/>
                                        <p:tgtEl>
                                          <p:spTgt spid="6">
                                            <p:graphicEl>
                                              <a:dgm id="{FDF8DCB2-048F-40C0-9AFD-B156D5397DA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C5F35C9B-D23E-4D83-9E4A-51084B1729F4}"/>
                                            </p:graphicEl>
                                          </p:spTgt>
                                        </p:tgtEl>
                                        <p:attrNameLst>
                                          <p:attrName>style.visibility</p:attrName>
                                        </p:attrNameLst>
                                      </p:cBhvr>
                                      <p:to>
                                        <p:strVal val="visible"/>
                                      </p:to>
                                    </p:set>
                                    <p:animEffect transition="in" filter="fade">
                                      <p:cBhvr>
                                        <p:cTn id="36" dur="2000"/>
                                        <p:tgtEl>
                                          <p:spTgt spid="6">
                                            <p:graphicEl>
                                              <a:dgm id="{C5F35C9B-D23E-4D83-9E4A-51084B1729F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10AA9C1C-7FB6-4478-A673-EFDF6561A4D0}"/>
                                            </p:graphicEl>
                                          </p:spTgt>
                                        </p:tgtEl>
                                        <p:attrNameLst>
                                          <p:attrName>style.visibility</p:attrName>
                                        </p:attrNameLst>
                                      </p:cBhvr>
                                      <p:to>
                                        <p:strVal val="visible"/>
                                      </p:to>
                                    </p:set>
                                    <p:animEffect transition="in" filter="fade">
                                      <p:cBhvr>
                                        <p:cTn id="39" dur="2000"/>
                                        <p:tgtEl>
                                          <p:spTgt spid="6">
                                            <p:graphicEl>
                                              <a:dgm id="{10AA9C1C-7FB6-4478-A673-EFDF6561A4D0}"/>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graphicEl>
                                              <a:dgm id="{8E5AEA81-9982-4126-9D5C-AB5AC6673C09}"/>
                                            </p:graphicEl>
                                          </p:spTgt>
                                        </p:tgtEl>
                                        <p:attrNameLst>
                                          <p:attrName>style.visibility</p:attrName>
                                        </p:attrNameLst>
                                      </p:cBhvr>
                                      <p:to>
                                        <p:strVal val="visible"/>
                                      </p:to>
                                    </p:set>
                                    <p:animEffect transition="in" filter="fade">
                                      <p:cBhvr>
                                        <p:cTn id="42" dur="2000"/>
                                        <p:tgtEl>
                                          <p:spTgt spid="6">
                                            <p:graphicEl>
                                              <a:dgm id="{8E5AEA81-9982-4126-9D5C-AB5AC6673C0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1752601"/>
            <a:ext cx="7162800" cy="5262979"/>
          </a:xfrm>
          <a:prstGeom prst="rect">
            <a:avLst/>
          </a:prstGeom>
          <a:noFill/>
        </p:spPr>
        <p:txBody>
          <a:bodyPr wrap="square" rtlCol="0">
            <a:spAutoFit/>
          </a:bodyPr>
          <a:lstStyle/>
          <a:p>
            <a:r>
              <a:rPr lang="en-US" sz="2400" dirty="0" smtClean="0">
                <a:solidFill>
                  <a:schemeClr val="accent1">
                    <a:lumMod val="75000"/>
                  </a:schemeClr>
                </a:solidFill>
                <a:latin typeface="Garamond" pitchFamily="18" charset="0"/>
              </a:rPr>
              <a:t>Review of Shuttle Program Structure. Project managers felt more accountable to their center management than to the Shuttle program organization.</a:t>
            </a:r>
          </a:p>
          <a:p>
            <a:endParaRPr lang="en-US" sz="2400" dirty="0" smtClean="0">
              <a:solidFill>
                <a:schemeClr val="accent1">
                  <a:lumMod val="75000"/>
                </a:schemeClr>
              </a:solidFill>
              <a:latin typeface="Garamond" pitchFamily="18" charset="0"/>
            </a:endParaRPr>
          </a:p>
          <a:p>
            <a:r>
              <a:rPr lang="en-US" sz="2400" dirty="0" smtClean="0">
                <a:solidFill>
                  <a:schemeClr val="accent1">
                    <a:lumMod val="75000"/>
                  </a:schemeClr>
                </a:solidFill>
                <a:latin typeface="Garamond" pitchFamily="18" charset="0"/>
              </a:rPr>
              <a:t>Shuttle Program moved to NASA HQ in Washington to create management structure eliminating communication issues between individual space centers and contractors</a:t>
            </a:r>
          </a:p>
          <a:p>
            <a:endParaRPr lang="en-US" sz="2400" dirty="0" smtClean="0">
              <a:solidFill>
                <a:schemeClr val="accent1">
                  <a:lumMod val="75000"/>
                </a:schemeClr>
              </a:solidFill>
              <a:latin typeface="Garamond" pitchFamily="18" charset="0"/>
            </a:endParaRPr>
          </a:p>
          <a:p>
            <a:r>
              <a:rPr lang="en-US" sz="2400" dirty="0" smtClean="0">
                <a:solidFill>
                  <a:schemeClr val="accent1">
                    <a:lumMod val="75000"/>
                  </a:schemeClr>
                </a:solidFill>
                <a:latin typeface="Garamond" pitchFamily="18" charset="0"/>
              </a:rPr>
              <a:t>NASA must establish a flight rate that is consistent with its resources, not what it promised it could do</a:t>
            </a:r>
          </a:p>
          <a:p>
            <a:endParaRPr lang="en-US" sz="2400" dirty="0" smtClean="0">
              <a:solidFill>
                <a:schemeClr val="accent1">
                  <a:lumMod val="75000"/>
                </a:schemeClr>
              </a:solidFill>
              <a:latin typeface="Garamond" pitchFamily="18" charset="0"/>
            </a:endParaRPr>
          </a:p>
          <a:p>
            <a:endParaRPr lang="en-US" sz="2400" dirty="0" smtClean="0">
              <a:solidFill>
                <a:schemeClr val="accent1">
                  <a:lumMod val="75000"/>
                </a:schemeClr>
              </a:solidFill>
              <a:latin typeface="Garamond" pitchFamily="18" charset="0"/>
            </a:endParaRPr>
          </a:p>
          <a:p>
            <a:pPr>
              <a:buFontTx/>
              <a:buChar char="-"/>
            </a:pPr>
            <a:endParaRPr lang="en-US" sz="2400" dirty="0" smtClean="0">
              <a:solidFill>
                <a:schemeClr val="accent1">
                  <a:lumMod val="75000"/>
                </a:schemeClr>
              </a:solidFill>
              <a:latin typeface="Garamond" pitchFamily="18" charset="0"/>
            </a:endParaRPr>
          </a:p>
          <a:p>
            <a:pPr>
              <a:buFontTx/>
              <a:buChar char="-"/>
            </a:pPr>
            <a:endParaRPr lang="en-US" sz="2400" dirty="0">
              <a:solidFill>
                <a:schemeClr val="accent1">
                  <a:lumMod val="75000"/>
                </a:schemeClr>
              </a:solidFill>
              <a:latin typeface="Garamond" pitchFamily="18" charset="0"/>
            </a:endParaRPr>
          </a:p>
        </p:txBody>
      </p:sp>
      <p:sp>
        <p:nvSpPr>
          <p:cNvPr id="6" name="Title 1"/>
          <p:cNvSpPr txBox="1">
            <a:spLocks/>
          </p:cNvSpPr>
          <p:nvPr/>
        </p:nvSpPr>
        <p:spPr>
          <a:xfrm>
            <a:off x="1447800" y="39327"/>
            <a:ext cx="5486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Addressing the Issues</a:t>
            </a:r>
            <a:endParaRPr lang="en-US" b="1" dirty="0">
              <a:solidFill>
                <a:schemeClr val="accent1">
                  <a:lumMod val="50000"/>
                </a:schemeClr>
              </a:solidFill>
            </a:endParaRPr>
          </a:p>
        </p:txBody>
      </p:sp>
    </p:spTree>
    <p:extLst>
      <p:ext uri="{BB962C8B-B14F-4D97-AF65-F5344CB8AC3E}">
        <p14:creationId xmlns:p14="http://schemas.microsoft.com/office/powerpoint/2010/main" xmlns="" val="421828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7799" y="30187"/>
            <a:ext cx="790558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The 90’s – Lack of Commitment</a:t>
            </a:r>
            <a:endParaRPr lang="en-US" b="1" dirty="0">
              <a:solidFill>
                <a:schemeClr val="accent1">
                  <a:lumMod val="50000"/>
                </a:schemeClr>
              </a:solidFill>
            </a:endParaRPr>
          </a:p>
        </p:txBody>
      </p:sp>
      <p:sp>
        <p:nvSpPr>
          <p:cNvPr id="3" name="Content Placeholder 2"/>
          <p:cNvSpPr txBox="1">
            <a:spLocks/>
          </p:cNvSpPr>
          <p:nvPr/>
        </p:nvSpPr>
        <p:spPr>
          <a:xfrm>
            <a:off x="1371601" y="1412755"/>
            <a:ext cx="5274251" cy="46661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1">
                    <a:lumMod val="75000"/>
                  </a:schemeClr>
                </a:solidFill>
              </a:rPr>
              <a:t>Aging Shuttle Fleet</a:t>
            </a:r>
          </a:p>
          <a:p>
            <a:r>
              <a:rPr lang="en-US" dirty="0" smtClean="0">
                <a:solidFill>
                  <a:schemeClr val="accent1">
                    <a:lumMod val="75000"/>
                  </a:schemeClr>
                </a:solidFill>
              </a:rPr>
              <a:t>Launch Schedule Pressure</a:t>
            </a:r>
          </a:p>
          <a:p>
            <a:r>
              <a:rPr lang="en-US" dirty="0" smtClean="0">
                <a:solidFill>
                  <a:schemeClr val="accent1">
                    <a:lumMod val="75000"/>
                  </a:schemeClr>
                </a:solidFill>
              </a:rPr>
              <a:t>High Maintenance Costs</a:t>
            </a:r>
          </a:p>
          <a:p>
            <a:r>
              <a:rPr lang="en-US" dirty="0" smtClean="0">
                <a:solidFill>
                  <a:schemeClr val="accent1">
                    <a:lumMod val="75000"/>
                  </a:schemeClr>
                </a:solidFill>
              </a:rPr>
              <a:t>Declining Contractor Support</a:t>
            </a:r>
          </a:p>
          <a:p>
            <a:r>
              <a:rPr lang="en-US" dirty="0" smtClean="0">
                <a:solidFill>
                  <a:schemeClr val="accent1">
                    <a:lumMod val="75000"/>
                  </a:schemeClr>
                </a:solidFill>
              </a:rPr>
              <a:t>Declining Congressional Support</a:t>
            </a:r>
          </a:p>
          <a:p>
            <a:r>
              <a:rPr lang="en-US" dirty="0" smtClean="0">
                <a:solidFill>
                  <a:schemeClr val="accent1">
                    <a:lumMod val="75000"/>
                  </a:schemeClr>
                </a:solidFill>
              </a:rPr>
              <a:t>Deteriorating Infrastructure</a:t>
            </a:r>
          </a:p>
        </p:txBody>
      </p:sp>
      <p:pic>
        <p:nvPicPr>
          <p:cNvPr id="2050" name="Picture 2" descr="http://www.classbrain.com/artteensb/uploads/space-shuttle_00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896961" y="1418355"/>
            <a:ext cx="3302558" cy="36236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219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39962" y="1239934"/>
            <a:ext cx="6134100" cy="4581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1"/>
          <p:cNvSpPr txBox="1">
            <a:spLocks/>
          </p:cNvSpPr>
          <p:nvPr/>
        </p:nvSpPr>
        <p:spPr>
          <a:xfrm>
            <a:off x="1447799" y="30187"/>
            <a:ext cx="790558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The 90’s – Lack of Commitment</a:t>
            </a:r>
            <a:endParaRPr lang="en-US" b="1" dirty="0">
              <a:solidFill>
                <a:schemeClr val="accent1">
                  <a:lumMod val="50000"/>
                </a:schemeClr>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8044" y="1182327"/>
            <a:ext cx="5970804" cy="4730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740385" y="5963708"/>
            <a:ext cx="1497782" cy="369332"/>
          </a:xfrm>
          <a:prstGeom prst="rect">
            <a:avLst/>
          </a:prstGeom>
          <a:noFill/>
        </p:spPr>
        <p:txBody>
          <a:bodyPr wrap="square" rtlCol="0">
            <a:spAutoFit/>
          </a:bodyPr>
          <a:lstStyle/>
          <a:p>
            <a:r>
              <a:rPr lang="en-US" i="1" dirty="0" smtClean="0"/>
              <a:t>Source: CAIB</a:t>
            </a:r>
            <a:endParaRPr lang="en-US" i="1" dirty="0"/>
          </a:p>
        </p:txBody>
      </p:sp>
    </p:spTree>
    <p:extLst>
      <p:ext uri="{BB962C8B-B14F-4D97-AF65-F5344CB8AC3E}">
        <p14:creationId xmlns:p14="http://schemas.microsoft.com/office/powerpoint/2010/main" xmlns="" val="374107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1000"/>
                                        <p:tgtEl>
                                          <p:spTgt spid="5122"/>
                                        </p:tgtEl>
                                      </p:cBhvr>
                                    </p:animEffect>
                                  </p:childTnLst>
                                  <p:subTnLst>
                                    <p:set>
                                      <p:cBhvr override="childStyle">
                                        <p:cTn dur="1" fill="hold" display="0" masterRel="nextClick" afterEffect="1"/>
                                        <p:tgtEl>
                                          <p:spTgt spid="5122"/>
                                        </p:tgtEl>
                                        <p:attrNameLst>
                                          <p:attrName>style.visibility</p:attrName>
                                        </p:attrNameLst>
                                      </p:cBhvr>
                                      <p:to>
                                        <p:strVal val="hidden"/>
                                      </p:to>
                                    </p:set>
                                  </p:sub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dissolve">
                                      <p:cBhvr>
                                        <p:cTn id="15"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7799" y="30187"/>
            <a:ext cx="790558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The 90’s – Lack of Commitment</a:t>
            </a:r>
            <a:endParaRPr lang="en-US" b="1" dirty="0">
              <a:solidFill>
                <a:schemeClr val="accent1">
                  <a:lumMod val="50000"/>
                </a:schemeClr>
              </a:solidFill>
            </a:endParaRPr>
          </a:p>
        </p:txBody>
      </p:sp>
      <p:sp>
        <p:nvSpPr>
          <p:cNvPr id="3" name="Content Placeholder 2"/>
          <p:cNvSpPr txBox="1">
            <a:spLocks/>
          </p:cNvSpPr>
          <p:nvPr/>
        </p:nvSpPr>
        <p:spPr>
          <a:xfrm>
            <a:off x="1371600" y="1527968"/>
            <a:ext cx="7772400" cy="4205311"/>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dirty="0" smtClean="0">
                <a:solidFill>
                  <a:schemeClr val="accent1">
                    <a:lumMod val="75000"/>
                  </a:schemeClr>
                </a:solidFill>
              </a:rPr>
              <a:t>1990 White House chartered “Augustine Review”</a:t>
            </a:r>
          </a:p>
          <a:p>
            <a:pPr marL="0" indent="0">
              <a:buNone/>
            </a:pPr>
            <a:r>
              <a:rPr lang="en-US" sz="3000" dirty="0" smtClean="0">
                <a:solidFill>
                  <a:schemeClr val="accent1">
                    <a:lumMod val="75000"/>
                  </a:schemeClr>
                </a:solidFill>
              </a:rPr>
              <a:t>Response to recent issues</a:t>
            </a:r>
          </a:p>
          <a:p>
            <a:pPr marL="0" indent="0">
              <a:buNone/>
            </a:pPr>
            <a:endParaRPr lang="en-US" sz="3000" dirty="0">
              <a:solidFill>
                <a:schemeClr val="accent1">
                  <a:lumMod val="75000"/>
                </a:schemeClr>
              </a:solidFill>
            </a:endParaRPr>
          </a:p>
          <a:p>
            <a:pPr marL="0" indent="0">
              <a:buNone/>
            </a:pPr>
            <a:r>
              <a:rPr lang="en-US" sz="3000" dirty="0" smtClean="0">
                <a:solidFill>
                  <a:schemeClr val="accent1">
                    <a:lumMod val="75000"/>
                  </a:schemeClr>
                </a:solidFill>
              </a:rPr>
              <a:t>10% increase in annual budget through 2000 </a:t>
            </a:r>
            <a:r>
              <a:rPr lang="en-US" sz="3000" dirty="0" smtClean="0">
                <a:solidFill>
                  <a:schemeClr val="accent1">
                    <a:lumMod val="75000"/>
                  </a:schemeClr>
                </a:solidFill>
                <a:sym typeface="Wingdings" pitchFamily="2" charset="2"/>
              </a:rPr>
              <a:t> </a:t>
            </a:r>
          </a:p>
          <a:p>
            <a:pPr marL="0" indent="0">
              <a:buNone/>
            </a:pPr>
            <a:r>
              <a:rPr lang="en-US" sz="3000" dirty="0" smtClean="0">
                <a:solidFill>
                  <a:schemeClr val="accent1">
                    <a:lumMod val="75000"/>
                  </a:schemeClr>
                </a:solidFill>
                <a:sym typeface="Wingdings" pitchFamily="2" charset="2"/>
              </a:rPr>
              <a:t>$40 billion in 2000</a:t>
            </a:r>
          </a:p>
          <a:p>
            <a:pPr marL="0" indent="0">
              <a:buNone/>
            </a:pPr>
            <a:endParaRPr lang="en-US" sz="3000" dirty="0">
              <a:solidFill>
                <a:schemeClr val="accent1">
                  <a:lumMod val="75000"/>
                </a:schemeClr>
              </a:solidFill>
              <a:sym typeface="Wingdings" pitchFamily="2" charset="2"/>
            </a:endParaRPr>
          </a:p>
          <a:p>
            <a:pPr marL="0" indent="0">
              <a:buNone/>
            </a:pPr>
            <a:r>
              <a:rPr lang="en-US" sz="3000" dirty="0" smtClean="0">
                <a:solidFill>
                  <a:schemeClr val="accent1">
                    <a:lumMod val="75000"/>
                  </a:schemeClr>
                </a:solidFill>
                <a:sym typeface="Wingdings" pitchFamily="2" charset="2"/>
              </a:rPr>
              <a:t>Actual budget in 2000:  $13.6 billion</a:t>
            </a:r>
            <a:endParaRPr lang="en-US" sz="3000" dirty="0" smtClean="0">
              <a:solidFill>
                <a:schemeClr val="accent1">
                  <a:lumMod val="75000"/>
                </a:schemeClr>
              </a:solidFill>
            </a:endParaRPr>
          </a:p>
          <a:p>
            <a:pPr marL="0" indent="0">
              <a:buNone/>
            </a:pPr>
            <a:r>
              <a:rPr lang="en-US" sz="2200" b="1" i="1" dirty="0" smtClean="0"/>
              <a:t>“NASA </a:t>
            </a:r>
            <a:r>
              <a:rPr lang="en-US" sz="2200" b="1" i="1" dirty="0"/>
              <a:t>is currently </a:t>
            </a:r>
            <a:r>
              <a:rPr lang="en-US" sz="2200" b="1" i="1" dirty="0" smtClean="0"/>
              <a:t>over </a:t>
            </a:r>
            <a:r>
              <a:rPr lang="en-US" sz="2200" b="1" i="1" dirty="0"/>
              <a:t>committed in terms of program obligations relative to </a:t>
            </a:r>
            <a:r>
              <a:rPr lang="en-US" sz="2200" b="1" i="1" dirty="0" smtClean="0"/>
              <a:t>resources </a:t>
            </a:r>
            <a:r>
              <a:rPr lang="en-US" sz="2200" b="1" i="1" dirty="0"/>
              <a:t>available–in short, it is trying to do too much, and </a:t>
            </a:r>
            <a:r>
              <a:rPr lang="en-US" sz="2200" b="1" i="1" dirty="0" smtClean="0"/>
              <a:t>allowing </a:t>
            </a:r>
            <a:r>
              <a:rPr lang="en-US" sz="2200" b="1" i="1" dirty="0"/>
              <a:t>too little margin for the unexpected</a:t>
            </a:r>
            <a:r>
              <a:rPr lang="en-US" sz="2200" b="1" i="1" dirty="0" smtClean="0"/>
              <a:t>.” </a:t>
            </a:r>
            <a:r>
              <a:rPr lang="en-US" sz="2200" i="1" dirty="0" smtClean="0"/>
              <a:t>– Augustine Review, 1990</a:t>
            </a:r>
          </a:p>
        </p:txBody>
      </p:sp>
    </p:spTree>
    <p:extLst>
      <p:ext uri="{BB962C8B-B14F-4D97-AF65-F5344CB8AC3E}">
        <p14:creationId xmlns:p14="http://schemas.microsoft.com/office/powerpoint/2010/main" xmlns="" val="298339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file"/>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7800" y="1371600"/>
            <a:ext cx="7620000" cy="4367737"/>
          </a:xfrm>
          <a:prstGeom prst="rect">
            <a:avLst/>
          </a:prstGeom>
        </p:spPr>
      </p:pic>
      <p:sp>
        <p:nvSpPr>
          <p:cNvPr id="5" name="Title 1"/>
          <p:cNvSpPr>
            <a:spLocks noGrp="1"/>
          </p:cNvSpPr>
          <p:nvPr>
            <p:ph type="title" idx="4294967295"/>
          </p:nvPr>
        </p:nvSpPr>
        <p:spPr>
          <a:xfrm>
            <a:off x="1371600" y="30187"/>
            <a:ext cx="8229600" cy="1143000"/>
          </a:xfrm>
          <a:prstGeom prst="rect">
            <a:avLst/>
          </a:prstGeom>
        </p:spPr>
        <p:txBody>
          <a:bodyPr/>
          <a:lstStyle/>
          <a:p>
            <a:pPr algn="l"/>
            <a:r>
              <a:rPr lang="en-US" b="1" dirty="0" smtClean="0">
                <a:solidFill>
                  <a:schemeClr val="accent1">
                    <a:lumMod val="50000"/>
                  </a:schemeClr>
                </a:solidFill>
              </a:rPr>
              <a:t>Documentary</a:t>
            </a:r>
            <a:endParaRPr lang="en-US" b="1" dirty="0">
              <a:solidFill>
                <a:schemeClr val="accent1">
                  <a:lumMod val="50000"/>
                </a:schemeClr>
              </a:solidFill>
            </a:endParaRPr>
          </a:p>
        </p:txBody>
      </p:sp>
    </p:spTree>
    <p:extLst>
      <p:ext uri="{BB962C8B-B14F-4D97-AF65-F5344CB8AC3E}">
        <p14:creationId xmlns:p14="http://schemas.microsoft.com/office/powerpoint/2010/main" xmlns="" val="1752217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7799" y="30187"/>
            <a:ext cx="790558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The 90’s – Times of Change</a:t>
            </a:r>
            <a:endParaRPr lang="en-US" b="1" dirty="0">
              <a:solidFill>
                <a:schemeClr val="accent1">
                  <a:lumMod val="50000"/>
                </a:schemeClr>
              </a:solidFill>
            </a:endParaRPr>
          </a:p>
        </p:txBody>
      </p:sp>
      <p:sp>
        <p:nvSpPr>
          <p:cNvPr id="3" name="Content Placeholder 2"/>
          <p:cNvSpPr txBox="1">
            <a:spLocks/>
          </p:cNvSpPr>
          <p:nvPr/>
        </p:nvSpPr>
        <p:spPr>
          <a:xfrm>
            <a:off x="1371600" y="1873611"/>
            <a:ext cx="8154602" cy="3941667"/>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1">
                    <a:lumMod val="75000"/>
                  </a:schemeClr>
                </a:solidFill>
              </a:rPr>
              <a:t>New NASA Administrator – Daniel S. </a:t>
            </a:r>
            <a:r>
              <a:rPr lang="en-US" dirty="0" err="1" smtClean="0">
                <a:solidFill>
                  <a:schemeClr val="accent1">
                    <a:lumMod val="75000"/>
                  </a:schemeClr>
                </a:solidFill>
              </a:rPr>
              <a:t>Goldin</a:t>
            </a:r>
            <a:endParaRPr lang="en-US" dirty="0" smtClean="0">
              <a:solidFill>
                <a:schemeClr val="accent1">
                  <a:lumMod val="75000"/>
                </a:schemeClr>
              </a:solidFill>
            </a:endParaRPr>
          </a:p>
          <a:p>
            <a:pPr marL="0" indent="0">
              <a:buNone/>
            </a:pPr>
            <a:r>
              <a:rPr lang="en-US" sz="2800" b="1" i="1" dirty="0">
                <a:solidFill>
                  <a:schemeClr val="accent1">
                    <a:lumMod val="75000"/>
                  </a:schemeClr>
                </a:solidFill>
              </a:rPr>
              <a:t>“space exploration (manned and unmanned) as </a:t>
            </a:r>
            <a:r>
              <a:rPr lang="en-US" sz="2800" b="1" i="1" dirty="0" err="1">
                <a:solidFill>
                  <a:schemeClr val="accent1">
                    <a:lumMod val="75000"/>
                  </a:schemeClr>
                </a:solidFill>
              </a:rPr>
              <a:t>NASAʼs</a:t>
            </a:r>
            <a:r>
              <a:rPr lang="en-US" sz="2800" b="1" i="1" dirty="0">
                <a:solidFill>
                  <a:schemeClr val="accent1">
                    <a:lumMod val="75000"/>
                  </a:schemeClr>
                </a:solidFill>
              </a:rPr>
              <a:t> </a:t>
            </a:r>
            <a:r>
              <a:rPr lang="en-US" sz="2800" b="1" i="1" dirty="0" smtClean="0">
                <a:solidFill>
                  <a:schemeClr val="accent1">
                    <a:lumMod val="75000"/>
                  </a:schemeClr>
                </a:solidFill>
              </a:rPr>
              <a:t>principal </a:t>
            </a:r>
            <a:r>
              <a:rPr lang="en-US" sz="2800" b="1" i="1" dirty="0">
                <a:solidFill>
                  <a:schemeClr val="accent1">
                    <a:lumMod val="75000"/>
                  </a:schemeClr>
                </a:solidFill>
              </a:rPr>
              <a:t>purpose with Mars as a </a:t>
            </a:r>
            <a:r>
              <a:rPr lang="en-US" sz="2800" b="1" i="1" dirty="0" smtClean="0">
                <a:solidFill>
                  <a:schemeClr val="accent1">
                    <a:lumMod val="75000"/>
                  </a:schemeClr>
                </a:solidFill>
              </a:rPr>
              <a:t>destiny”</a:t>
            </a:r>
          </a:p>
          <a:p>
            <a:pPr marL="0" indent="0">
              <a:buNone/>
            </a:pPr>
            <a:endParaRPr lang="en-US" sz="2800" b="1" i="1" dirty="0" smtClean="0">
              <a:solidFill>
                <a:schemeClr val="accent1">
                  <a:lumMod val="75000"/>
                </a:schemeClr>
              </a:solidFill>
            </a:endParaRPr>
          </a:p>
          <a:p>
            <a:r>
              <a:rPr lang="en-US" sz="2800" dirty="0" smtClean="0">
                <a:solidFill>
                  <a:schemeClr val="accent1">
                    <a:lumMod val="75000"/>
                  </a:schemeClr>
                </a:solidFill>
              </a:rPr>
              <a:t>New Management style – Never proven in a government agency</a:t>
            </a:r>
          </a:p>
          <a:p>
            <a:r>
              <a:rPr lang="en-US" sz="2800" dirty="0" smtClean="0">
                <a:solidFill>
                  <a:schemeClr val="accent1">
                    <a:lumMod val="75000"/>
                  </a:schemeClr>
                </a:solidFill>
              </a:rPr>
              <a:t>Checks and balances </a:t>
            </a:r>
            <a:r>
              <a:rPr lang="en-US" sz="2800" dirty="0" smtClean="0">
                <a:solidFill>
                  <a:schemeClr val="accent1">
                    <a:lumMod val="75000"/>
                  </a:schemeClr>
                </a:solidFill>
                <a:sym typeface="Wingdings" pitchFamily="2" charset="2"/>
              </a:rPr>
              <a:t> unnecessary!</a:t>
            </a:r>
          </a:p>
          <a:p>
            <a:r>
              <a:rPr lang="en-US" sz="2800" dirty="0" smtClean="0">
                <a:solidFill>
                  <a:schemeClr val="accent1">
                    <a:lumMod val="75000"/>
                  </a:schemeClr>
                </a:solidFill>
                <a:sym typeface="Wingdings" pitchFamily="2" charset="2"/>
              </a:rPr>
              <a:t>High personal, individual responsibility</a:t>
            </a:r>
          </a:p>
          <a:p>
            <a:r>
              <a:rPr lang="en-US" sz="2800" dirty="0" smtClean="0">
                <a:solidFill>
                  <a:schemeClr val="accent1">
                    <a:lumMod val="75000"/>
                  </a:schemeClr>
                </a:solidFill>
                <a:sym typeface="Wingdings" pitchFamily="2" charset="2"/>
              </a:rPr>
              <a:t>“faster, better, cheaper” became motto of the 90’s</a:t>
            </a:r>
          </a:p>
          <a:p>
            <a:endParaRPr lang="en-US" sz="2800" dirty="0" smtClean="0">
              <a:solidFill>
                <a:schemeClr val="accent1">
                  <a:lumMod val="75000"/>
                </a:schemeClr>
              </a:solidFill>
              <a:sym typeface="Wingdings" pitchFamily="2" charset="2"/>
            </a:endParaRPr>
          </a:p>
          <a:p>
            <a:pPr marL="0" indent="0">
              <a:buNone/>
            </a:pPr>
            <a:r>
              <a:rPr lang="en-US" sz="2800" i="1" dirty="0">
                <a:solidFill>
                  <a:schemeClr val="accent1">
                    <a:lumMod val="75000"/>
                  </a:schemeClr>
                </a:solidFill>
              </a:rPr>
              <a:t>“When I ask for the budget </a:t>
            </a:r>
            <a:r>
              <a:rPr lang="en-US" sz="2800" i="1" dirty="0" smtClean="0">
                <a:solidFill>
                  <a:schemeClr val="accent1">
                    <a:lumMod val="75000"/>
                  </a:schemeClr>
                </a:solidFill>
              </a:rPr>
              <a:t>to </a:t>
            </a:r>
            <a:r>
              <a:rPr lang="en-US" sz="2800" i="1" dirty="0">
                <a:solidFill>
                  <a:schemeClr val="accent1">
                    <a:lumMod val="75000"/>
                  </a:schemeClr>
                </a:solidFill>
              </a:rPr>
              <a:t>be cut, </a:t>
            </a:r>
            <a:r>
              <a:rPr lang="en-US" sz="2800" i="1" dirty="0" smtClean="0">
                <a:solidFill>
                  <a:schemeClr val="accent1">
                    <a:lumMod val="75000"/>
                  </a:schemeClr>
                </a:solidFill>
              </a:rPr>
              <a:t>I'm </a:t>
            </a:r>
            <a:r>
              <a:rPr lang="en-US" sz="2800" i="1" dirty="0">
                <a:solidFill>
                  <a:schemeClr val="accent1">
                    <a:lumMod val="75000"/>
                  </a:schemeClr>
                </a:solidFill>
              </a:rPr>
              <a:t>told </a:t>
            </a:r>
            <a:r>
              <a:rPr lang="en-US" sz="2800" i="1" dirty="0" smtClean="0">
                <a:solidFill>
                  <a:schemeClr val="accent1">
                    <a:lumMod val="75000"/>
                  </a:schemeClr>
                </a:solidFill>
              </a:rPr>
              <a:t>it's </a:t>
            </a:r>
            <a:r>
              <a:rPr lang="en-US" sz="2800" i="1" dirty="0">
                <a:solidFill>
                  <a:schemeClr val="accent1">
                    <a:lumMod val="75000"/>
                  </a:schemeClr>
                </a:solidFill>
              </a:rPr>
              <a:t>going to impact safety on the Space </a:t>
            </a:r>
            <a:r>
              <a:rPr lang="en-US" sz="2800" i="1" dirty="0" smtClean="0">
                <a:solidFill>
                  <a:schemeClr val="accent1">
                    <a:lumMod val="75000"/>
                  </a:schemeClr>
                </a:solidFill>
              </a:rPr>
              <a:t>Shuttle </a:t>
            </a:r>
            <a:r>
              <a:rPr lang="en-US" sz="2800" i="1" dirty="0">
                <a:solidFill>
                  <a:schemeClr val="accent1">
                    <a:lumMod val="75000"/>
                  </a:schemeClr>
                </a:solidFill>
              </a:rPr>
              <a:t>… I think </a:t>
            </a:r>
            <a:r>
              <a:rPr lang="en-US" sz="2800" i="1" dirty="0" smtClean="0">
                <a:solidFill>
                  <a:schemeClr val="accent1">
                    <a:lumMod val="75000"/>
                  </a:schemeClr>
                </a:solidFill>
              </a:rPr>
              <a:t>that's </a:t>
            </a:r>
            <a:r>
              <a:rPr lang="en-US" sz="2800" i="1" dirty="0">
                <a:solidFill>
                  <a:schemeClr val="accent1">
                    <a:lumMod val="75000"/>
                  </a:schemeClr>
                </a:solidFill>
              </a:rPr>
              <a:t>a bunch of crap</a:t>
            </a:r>
            <a:r>
              <a:rPr lang="en-US" sz="2800" i="1" dirty="0" smtClean="0">
                <a:solidFill>
                  <a:schemeClr val="accent1">
                    <a:lumMod val="75000"/>
                  </a:schemeClr>
                </a:solidFill>
              </a:rPr>
              <a:t>.” </a:t>
            </a:r>
          </a:p>
          <a:p>
            <a:pPr marL="0" indent="0">
              <a:buNone/>
            </a:pPr>
            <a:r>
              <a:rPr lang="en-US" sz="2600" i="1" dirty="0" smtClean="0">
                <a:solidFill>
                  <a:schemeClr val="accent1">
                    <a:lumMod val="75000"/>
                  </a:schemeClr>
                </a:solidFill>
              </a:rPr>
              <a:t>Daniel S. </a:t>
            </a:r>
            <a:r>
              <a:rPr lang="en-US" sz="2600" i="1" dirty="0" err="1" smtClean="0">
                <a:solidFill>
                  <a:schemeClr val="accent1">
                    <a:lumMod val="75000"/>
                  </a:schemeClr>
                </a:solidFill>
              </a:rPr>
              <a:t>Goldin</a:t>
            </a:r>
            <a:endParaRPr lang="en-US" sz="2600" i="1" dirty="0" smtClean="0">
              <a:solidFill>
                <a:schemeClr val="accent1">
                  <a:lumMod val="75000"/>
                </a:schemeClr>
              </a:solidFill>
            </a:endParaRPr>
          </a:p>
        </p:txBody>
      </p:sp>
    </p:spTree>
    <p:extLst>
      <p:ext uri="{BB962C8B-B14F-4D97-AF65-F5344CB8AC3E}">
        <p14:creationId xmlns:p14="http://schemas.microsoft.com/office/powerpoint/2010/main" xmlns="" val="288525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7799" y="30187"/>
            <a:ext cx="790558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Faster, better, cheaper…</a:t>
            </a:r>
            <a:endParaRPr lang="en-US" b="1" dirty="0">
              <a:solidFill>
                <a:schemeClr val="accent1">
                  <a:lumMod val="50000"/>
                </a:schemeClr>
              </a:solidFill>
            </a:endParaRPr>
          </a:p>
        </p:txBody>
      </p:sp>
      <p:graphicFrame>
        <p:nvGraphicFramePr>
          <p:cNvPr id="4" name="Diagram 3"/>
          <p:cNvGraphicFramePr/>
          <p:nvPr>
            <p:extLst>
              <p:ext uri="{D42A27DB-BD31-4B8C-83A1-F6EECF244321}">
                <p14:modId xmlns:p14="http://schemas.microsoft.com/office/powerpoint/2010/main" xmlns="" val="2988938567"/>
              </p:ext>
            </p:extLst>
          </p:nvPr>
        </p:nvGraphicFramePr>
        <p:xfrm>
          <a:off x="1812035" y="1067113"/>
          <a:ext cx="6850062" cy="3529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xmlns="" val="2268606441"/>
              </p:ext>
            </p:extLst>
          </p:nvPr>
        </p:nvGraphicFramePr>
        <p:xfrm>
          <a:off x="1922078" y="1412756"/>
          <a:ext cx="6096000" cy="4467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32050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6000" fill="hold" grpId="0" nodeType="clickEffect">
                                  <p:stCondLst>
                                    <p:cond delay="0"/>
                                  </p:stCondLst>
                                  <p:childTnLst>
                                    <p:set>
                                      <p:cBhvr>
                                        <p:cTn id="6" dur="1" fill="hold">
                                          <p:stCondLst>
                                            <p:cond delay="0"/>
                                          </p:stCondLst>
                                        </p:cTn>
                                        <p:tgtEl>
                                          <p:spTgt spid="4">
                                            <p:graphicEl>
                                              <a:dgm id="{0A4EDE41-FD8B-485A-B6B6-C47861299F4F}"/>
                                            </p:graphicEl>
                                          </p:spTgt>
                                        </p:tgtEl>
                                        <p:attrNameLst>
                                          <p:attrName>style.visibility</p:attrName>
                                        </p:attrNameLst>
                                      </p:cBhvr>
                                      <p:to>
                                        <p:strVal val="visible"/>
                                      </p:to>
                                    </p:set>
                                    <p:anim calcmode="lin" valueType="num">
                                      <p:cBhvr additive="base">
                                        <p:cTn id="7" dur="1000" fill="hold"/>
                                        <p:tgtEl>
                                          <p:spTgt spid="4">
                                            <p:graphicEl>
                                              <a:dgm id="{0A4EDE41-FD8B-485A-B6B6-C47861299F4F}"/>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graphicEl>
                                              <a:dgm id="{0A4EDE41-FD8B-485A-B6B6-C47861299F4F}"/>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6000" fill="hold" grpId="0" nodeType="clickEffect">
                                  <p:stCondLst>
                                    <p:cond delay="0"/>
                                  </p:stCondLst>
                                  <p:childTnLst>
                                    <p:set>
                                      <p:cBhvr>
                                        <p:cTn id="12" dur="1" fill="hold">
                                          <p:stCondLst>
                                            <p:cond delay="0"/>
                                          </p:stCondLst>
                                        </p:cTn>
                                        <p:tgtEl>
                                          <p:spTgt spid="4">
                                            <p:graphicEl>
                                              <a:dgm id="{51AE79C6-3E05-446A-BDBE-A08AECF937F2}"/>
                                            </p:graphicEl>
                                          </p:spTgt>
                                        </p:tgtEl>
                                        <p:attrNameLst>
                                          <p:attrName>style.visibility</p:attrName>
                                        </p:attrNameLst>
                                      </p:cBhvr>
                                      <p:to>
                                        <p:strVal val="visible"/>
                                      </p:to>
                                    </p:set>
                                    <p:anim calcmode="lin" valueType="num">
                                      <p:cBhvr additive="base">
                                        <p:cTn id="13" dur="1000" fill="hold"/>
                                        <p:tgtEl>
                                          <p:spTgt spid="4">
                                            <p:graphicEl>
                                              <a:dgm id="{51AE79C6-3E05-446A-BDBE-A08AECF937F2}"/>
                                            </p:graphic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4">
                                            <p:graphicEl>
                                              <a:dgm id="{51AE79C6-3E05-446A-BDBE-A08AECF937F2}"/>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76017E7B-878D-4A10-B906-1E35DD8ADAEE}"/>
                                            </p:graphicEl>
                                          </p:spTgt>
                                        </p:tgtEl>
                                        <p:attrNameLst>
                                          <p:attrName>style.visibility</p:attrName>
                                        </p:attrNameLst>
                                      </p:cBhvr>
                                      <p:to>
                                        <p:strVal val="visible"/>
                                      </p:to>
                                    </p:set>
                                    <p:anim calcmode="lin" valueType="num">
                                      <p:cBhvr additive="base">
                                        <p:cTn id="19" dur="1000" fill="hold"/>
                                        <p:tgtEl>
                                          <p:spTgt spid="5">
                                            <p:graphicEl>
                                              <a:dgm id="{76017E7B-878D-4A10-B906-1E35DD8ADAEE}"/>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graphicEl>
                                              <a:dgm id="{76017E7B-878D-4A10-B906-1E35DD8ADAE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7799" y="30187"/>
            <a:ext cx="790558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Faster, better, cheaper…</a:t>
            </a:r>
            <a:endParaRPr lang="en-US" b="1" dirty="0">
              <a:solidFill>
                <a:schemeClr val="accent1">
                  <a:lumMod val="50000"/>
                </a:schemeClr>
              </a:solidFill>
            </a:endParaRPr>
          </a:p>
        </p:txBody>
      </p:sp>
      <p:graphicFrame>
        <p:nvGraphicFramePr>
          <p:cNvPr id="5" name="Diagram 4"/>
          <p:cNvGraphicFramePr/>
          <p:nvPr>
            <p:extLst>
              <p:ext uri="{D42A27DB-BD31-4B8C-83A1-F6EECF244321}">
                <p14:modId xmlns:p14="http://schemas.microsoft.com/office/powerpoint/2010/main" xmlns="" val="1888725166"/>
              </p:ext>
            </p:extLst>
          </p:nvPr>
        </p:nvGraphicFramePr>
        <p:xfrm>
          <a:off x="597117" y="141275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xmlns="" val="4014411636"/>
              </p:ext>
            </p:extLst>
          </p:nvPr>
        </p:nvGraphicFramePr>
        <p:xfrm>
          <a:off x="3823109" y="1355148"/>
          <a:ext cx="5933521" cy="40324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221704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ABF51D64-7797-4B02-8ED7-DA02DFEC589C}"/>
                                            </p:graphicEl>
                                          </p:spTgt>
                                        </p:tgtEl>
                                        <p:attrNameLst>
                                          <p:attrName>style.visibility</p:attrName>
                                        </p:attrNameLst>
                                      </p:cBhvr>
                                      <p:to>
                                        <p:strVal val="visible"/>
                                      </p:to>
                                    </p:set>
                                    <p:animEffect transition="in" filter="wipe(left)">
                                      <p:cBhvr>
                                        <p:cTn id="7" dur="1000"/>
                                        <p:tgtEl>
                                          <p:spTgt spid="5">
                                            <p:graphicEl>
                                              <a:dgm id="{ABF51D64-7797-4B02-8ED7-DA02DFEC589C}"/>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graphicEl>
                                              <a:dgm id="{3D531986-6BD1-4F47-845E-10391F31F453}"/>
                                            </p:graphicEl>
                                          </p:spTgt>
                                        </p:tgtEl>
                                        <p:attrNameLst>
                                          <p:attrName>style.visibility</p:attrName>
                                        </p:attrNameLst>
                                      </p:cBhvr>
                                      <p:to>
                                        <p:strVal val="visible"/>
                                      </p:to>
                                    </p:set>
                                    <p:animEffect transition="in" filter="wipe(left)">
                                      <p:cBhvr>
                                        <p:cTn id="10" dur="1000"/>
                                        <p:tgtEl>
                                          <p:spTgt spid="5">
                                            <p:graphicEl>
                                              <a:dgm id="{3D531986-6BD1-4F47-845E-10391F31F45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graphicEl>
                                              <a:dgm id="{22CEAEA7-2977-4B31-9098-4C08C32AC3B5}"/>
                                            </p:graphicEl>
                                          </p:spTgt>
                                        </p:tgtEl>
                                        <p:attrNameLst>
                                          <p:attrName>style.visibility</p:attrName>
                                        </p:attrNameLst>
                                      </p:cBhvr>
                                      <p:to>
                                        <p:strVal val="visible"/>
                                      </p:to>
                                    </p:set>
                                    <p:animEffect transition="in" filter="wipe(left)">
                                      <p:cBhvr>
                                        <p:cTn id="15" dur="1000"/>
                                        <p:tgtEl>
                                          <p:spTgt spid="5">
                                            <p:graphicEl>
                                              <a:dgm id="{22CEAEA7-2977-4B31-9098-4C08C32AC3B5}"/>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dgm id="{B0DBDDBE-8FCA-4162-AB9D-FE0F49C11E4D}"/>
                                            </p:graphicEl>
                                          </p:spTgt>
                                        </p:tgtEl>
                                        <p:attrNameLst>
                                          <p:attrName>style.visibility</p:attrName>
                                        </p:attrNameLst>
                                      </p:cBhvr>
                                      <p:to>
                                        <p:strVal val="visible"/>
                                      </p:to>
                                    </p:set>
                                    <p:animEffect transition="in" filter="wipe(left)">
                                      <p:cBhvr>
                                        <p:cTn id="18" dur="1000"/>
                                        <p:tgtEl>
                                          <p:spTgt spid="5">
                                            <p:graphicEl>
                                              <a:dgm id="{B0DBDDBE-8FCA-4162-AB9D-FE0F49C11E4D}"/>
                                            </p:graphicEl>
                                          </p:spTgt>
                                        </p:tgtEl>
                                      </p:cBhvr>
                                    </p:animEffect>
                                  </p:childTnLst>
                                </p:cTn>
                              </p:par>
                            </p:childTnLst>
                          </p:cTn>
                        </p:par>
                        <p:par>
                          <p:cTn id="19" fill="hold">
                            <p:stCondLst>
                              <p:cond delay="1000"/>
                            </p:stCondLst>
                            <p:childTnLst>
                              <p:par>
                                <p:cTn id="20" presetID="22" presetClass="entr" presetSubtype="8" fill="hold" grpId="0" nodeType="afterEffect">
                                  <p:stCondLst>
                                    <p:cond delay="2000"/>
                                  </p:stCondLst>
                                  <p:childTnLst>
                                    <p:set>
                                      <p:cBhvr>
                                        <p:cTn id="21" dur="1" fill="hold">
                                          <p:stCondLst>
                                            <p:cond delay="0"/>
                                          </p:stCondLst>
                                        </p:cTn>
                                        <p:tgtEl>
                                          <p:spTgt spid="5">
                                            <p:graphicEl>
                                              <a:dgm id="{F1A66C5D-2A21-4915-8975-33789395BA2D}"/>
                                            </p:graphicEl>
                                          </p:spTgt>
                                        </p:tgtEl>
                                        <p:attrNameLst>
                                          <p:attrName>style.visibility</p:attrName>
                                        </p:attrNameLst>
                                      </p:cBhvr>
                                      <p:to>
                                        <p:strVal val="visible"/>
                                      </p:to>
                                    </p:set>
                                    <p:animEffect transition="in" filter="wipe(left)">
                                      <p:cBhvr>
                                        <p:cTn id="22" dur="1000"/>
                                        <p:tgtEl>
                                          <p:spTgt spid="5">
                                            <p:graphicEl>
                                              <a:dgm id="{F1A66C5D-2A21-4915-8975-33789395BA2D}"/>
                                            </p:graphicEl>
                                          </p:spTgt>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5">
                                            <p:graphicEl>
                                              <a:dgm id="{C1F571D3-1CCA-4C1B-A39E-3FF36DDD0828}"/>
                                            </p:graphicEl>
                                          </p:spTgt>
                                        </p:tgtEl>
                                        <p:attrNameLst>
                                          <p:attrName>style.visibility</p:attrName>
                                        </p:attrNameLst>
                                      </p:cBhvr>
                                      <p:to>
                                        <p:strVal val="visible"/>
                                      </p:to>
                                    </p:set>
                                    <p:animEffect transition="in" filter="wipe(left)">
                                      <p:cBhvr>
                                        <p:cTn id="25" dur="1000"/>
                                        <p:tgtEl>
                                          <p:spTgt spid="5">
                                            <p:graphicEl>
                                              <a:dgm id="{C1F571D3-1CCA-4C1B-A39E-3FF36DDD0828}"/>
                                            </p:graphicEl>
                                          </p:spTgt>
                                        </p:tgtEl>
                                      </p:cBhvr>
                                    </p:animEffect>
                                  </p:childTnLst>
                                </p:cTn>
                              </p:par>
                            </p:childTnLst>
                          </p:cTn>
                        </p:par>
                        <p:par>
                          <p:cTn id="26" fill="hold">
                            <p:stCondLst>
                              <p:cond delay="4000"/>
                            </p:stCondLst>
                            <p:childTnLst>
                              <p:par>
                                <p:cTn id="27" presetID="22" presetClass="entr" presetSubtype="8" fill="hold" grpId="0" nodeType="afterEffect">
                                  <p:stCondLst>
                                    <p:cond delay="2000"/>
                                  </p:stCondLst>
                                  <p:childTnLst>
                                    <p:set>
                                      <p:cBhvr>
                                        <p:cTn id="28" dur="1" fill="hold">
                                          <p:stCondLst>
                                            <p:cond delay="0"/>
                                          </p:stCondLst>
                                        </p:cTn>
                                        <p:tgtEl>
                                          <p:spTgt spid="5">
                                            <p:graphicEl>
                                              <a:dgm id="{500FC55C-31DF-4C3A-8BCA-336AA2576C7D}"/>
                                            </p:graphicEl>
                                          </p:spTgt>
                                        </p:tgtEl>
                                        <p:attrNameLst>
                                          <p:attrName>style.visibility</p:attrName>
                                        </p:attrNameLst>
                                      </p:cBhvr>
                                      <p:to>
                                        <p:strVal val="visible"/>
                                      </p:to>
                                    </p:set>
                                    <p:animEffect transition="in" filter="wipe(left)">
                                      <p:cBhvr>
                                        <p:cTn id="29" dur="1000"/>
                                        <p:tgtEl>
                                          <p:spTgt spid="5">
                                            <p:graphicEl>
                                              <a:dgm id="{500FC55C-31DF-4C3A-8BCA-336AA2576C7D}"/>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graphicEl>
                                              <a:dgm id="{ABF51D64-7797-4B02-8ED7-DA02DFEC589C}"/>
                                            </p:graphicEl>
                                          </p:spTgt>
                                        </p:tgtEl>
                                        <p:attrNameLst>
                                          <p:attrName>style.visibility</p:attrName>
                                        </p:attrNameLst>
                                      </p:cBhvr>
                                      <p:to>
                                        <p:strVal val="visible"/>
                                      </p:to>
                                    </p:set>
                                    <p:animEffect transition="in" filter="wipe(left)">
                                      <p:cBhvr>
                                        <p:cTn id="34" dur="1000"/>
                                        <p:tgtEl>
                                          <p:spTgt spid="6">
                                            <p:graphicEl>
                                              <a:dgm id="{ABF51D64-7797-4B02-8ED7-DA02DFEC589C}"/>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
                                            <p:graphicEl>
                                              <a:dgm id="{3D531986-6BD1-4F47-845E-10391F31F453}"/>
                                            </p:graphicEl>
                                          </p:spTgt>
                                        </p:tgtEl>
                                        <p:attrNameLst>
                                          <p:attrName>style.visibility</p:attrName>
                                        </p:attrNameLst>
                                      </p:cBhvr>
                                      <p:to>
                                        <p:strVal val="visible"/>
                                      </p:to>
                                    </p:set>
                                    <p:animEffect transition="in" filter="wipe(left)">
                                      <p:cBhvr>
                                        <p:cTn id="37" dur="1000"/>
                                        <p:tgtEl>
                                          <p:spTgt spid="6">
                                            <p:graphicEl>
                                              <a:dgm id="{3D531986-6BD1-4F47-845E-10391F31F45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graphicEl>
                                              <a:dgm id="{22CEAEA7-2977-4B31-9098-4C08C32AC3B5}"/>
                                            </p:graphicEl>
                                          </p:spTgt>
                                        </p:tgtEl>
                                        <p:attrNameLst>
                                          <p:attrName>style.visibility</p:attrName>
                                        </p:attrNameLst>
                                      </p:cBhvr>
                                      <p:to>
                                        <p:strVal val="visible"/>
                                      </p:to>
                                    </p:set>
                                    <p:animEffect transition="in" filter="wipe(left)">
                                      <p:cBhvr>
                                        <p:cTn id="42" dur="1000"/>
                                        <p:tgtEl>
                                          <p:spTgt spid="6">
                                            <p:graphicEl>
                                              <a:dgm id="{22CEAEA7-2977-4B31-9098-4C08C32AC3B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
                                            <p:graphicEl>
                                              <a:dgm id="{B0DBDDBE-8FCA-4162-AB9D-FE0F49C11E4D}"/>
                                            </p:graphicEl>
                                          </p:spTgt>
                                        </p:tgtEl>
                                        <p:attrNameLst>
                                          <p:attrName>style.visibility</p:attrName>
                                        </p:attrNameLst>
                                      </p:cBhvr>
                                      <p:to>
                                        <p:strVal val="visible"/>
                                      </p:to>
                                    </p:set>
                                    <p:animEffect transition="in" filter="wipe(left)">
                                      <p:cBhvr>
                                        <p:cTn id="45" dur="1000"/>
                                        <p:tgtEl>
                                          <p:spTgt spid="6">
                                            <p:graphicEl>
                                              <a:dgm id="{B0DBDDBE-8FCA-4162-AB9D-FE0F49C11E4D}"/>
                                            </p:graphicEl>
                                          </p:spTgt>
                                        </p:tgtEl>
                                      </p:cBhvr>
                                    </p:animEffect>
                                  </p:childTnLst>
                                </p:cTn>
                              </p:par>
                            </p:childTnLst>
                          </p:cTn>
                        </p:par>
                        <p:par>
                          <p:cTn id="46" fill="hold">
                            <p:stCondLst>
                              <p:cond delay="1000"/>
                            </p:stCondLst>
                            <p:childTnLst>
                              <p:par>
                                <p:cTn id="47" presetID="22" presetClass="entr" presetSubtype="8" fill="hold" grpId="0" nodeType="afterEffect">
                                  <p:stCondLst>
                                    <p:cond delay="2000"/>
                                  </p:stCondLst>
                                  <p:childTnLst>
                                    <p:set>
                                      <p:cBhvr>
                                        <p:cTn id="48" dur="1" fill="hold">
                                          <p:stCondLst>
                                            <p:cond delay="0"/>
                                          </p:stCondLst>
                                        </p:cTn>
                                        <p:tgtEl>
                                          <p:spTgt spid="6">
                                            <p:graphicEl>
                                              <a:dgm id="{F1A66C5D-2A21-4915-8975-33789395BA2D}"/>
                                            </p:graphicEl>
                                          </p:spTgt>
                                        </p:tgtEl>
                                        <p:attrNameLst>
                                          <p:attrName>style.visibility</p:attrName>
                                        </p:attrNameLst>
                                      </p:cBhvr>
                                      <p:to>
                                        <p:strVal val="visible"/>
                                      </p:to>
                                    </p:set>
                                    <p:animEffect transition="in" filter="wipe(left)">
                                      <p:cBhvr>
                                        <p:cTn id="49" dur="1000"/>
                                        <p:tgtEl>
                                          <p:spTgt spid="6">
                                            <p:graphicEl>
                                              <a:dgm id="{F1A66C5D-2A21-4915-8975-33789395BA2D}"/>
                                            </p:graphicEl>
                                          </p:spTgt>
                                        </p:tgtEl>
                                      </p:cBhvr>
                                    </p:animEffect>
                                  </p:childTnLst>
                                </p:cTn>
                              </p:par>
                              <p:par>
                                <p:cTn id="50" presetID="22" presetClass="entr" presetSubtype="8" fill="hold" grpId="0" nodeType="withEffect">
                                  <p:stCondLst>
                                    <p:cond delay="2000"/>
                                  </p:stCondLst>
                                  <p:childTnLst>
                                    <p:set>
                                      <p:cBhvr>
                                        <p:cTn id="51" dur="1" fill="hold">
                                          <p:stCondLst>
                                            <p:cond delay="0"/>
                                          </p:stCondLst>
                                        </p:cTn>
                                        <p:tgtEl>
                                          <p:spTgt spid="6">
                                            <p:graphicEl>
                                              <a:dgm id="{C1F571D3-1CCA-4C1B-A39E-3FF36DDD0828}"/>
                                            </p:graphicEl>
                                          </p:spTgt>
                                        </p:tgtEl>
                                        <p:attrNameLst>
                                          <p:attrName>style.visibility</p:attrName>
                                        </p:attrNameLst>
                                      </p:cBhvr>
                                      <p:to>
                                        <p:strVal val="visible"/>
                                      </p:to>
                                    </p:set>
                                    <p:animEffect transition="in" filter="wipe(left)">
                                      <p:cBhvr>
                                        <p:cTn id="52" dur="1000"/>
                                        <p:tgtEl>
                                          <p:spTgt spid="6">
                                            <p:graphicEl>
                                              <a:dgm id="{C1F571D3-1CCA-4C1B-A39E-3FF36DDD0828}"/>
                                            </p:graphicEl>
                                          </p:spTgt>
                                        </p:tgtEl>
                                      </p:cBhvr>
                                    </p:animEffect>
                                  </p:childTnLst>
                                </p:cTn>
                              </p:par>
                            </p:childTnLst>
                          </p:cTn>
                        </p:par>
                        <p:par>
                          <p:cTn id="53" fill="hold">
                            <p:stCondLst>
                              <p:cond delay="4000"/>
                            </p:stCondLst>
                            <p:childTnLst>
                              <p:par>
                                <p:cTn id="54" presetID="22" presetClass="entr" presetSubtype="8" fill="hold" grpId="0" nodeType="afterEffect">
                                  <p:stCondLst>
                                    <p:cond delay="2000"/>
                                  </p:stCondLst>
                                  <p:childTnLst>
                                    <p:set>
                                      <p:cBhvr>
                                        <p:cTn id="55" dur="1" fill="hold">
                                          <p:stCondLst>
                                            <p:cond delay="0"/>
                                          </p:stCondLst>
                                        </p:cTn>
                                        <p:tgtEl>
                                          <p:spTgt spid="6">
                                            <p:graphicEl>
                                              <a:dgm id="{500FC55C-31DF-4C3A-8BCA-336AA2576C7D}"/>
                                            </p:graphicEl>
                                          </p:spTgt>
                                        </p:tgtEl>
                                        <p:attrNameLst>
                                          <p:attrName>style.visibility</p:attrName>
                                        </p:attrNameLst>
                                      </p:cBhvr>
                                      <p:to>
                                        <p:strVal val="visible"/>
                                      </p:to>
                                    </p:set>
                                    <p:animEffect transition="in" filter="wipe(left)">
                                      <p:cBhvr>
                                        <p:cTn id="56" dur="1000"/>
                                        <p:tgtEl>
                                          <p:spTgt spid="6">
                                            <p:graphicEl>
                                              <a:dgm id="{500FC55C-31DF-4C3A-8BCA-336AA2576C7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Graphic spid="6" grpId="0" uiExpand="1">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7799" y="30187"/>
            <a:ext cx="790558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Kraft Report vs. NASA</a:t>
            </a:r>
            <a:endParaRPr lang="en-US" b="1" dirty="0">
              <a:solidFill>
                <a:schemeClr val="accent1">
                  <a:lumMod val="50000"/>
                </a:schemeClr>
              </a:solidFill>
            </a:endParaRPr>
          </a:p>
        </p:txBody>
      </p:sp>
      <p:graphicFrame>
        <p:nvGraphicFramePr>
          <p:cNvPr id="6" name="Diagram 5"/>
          <p:cNvGraphicFramePr/>
          <p:nvPr>
            <p:extLst>
              <p:ext uri="{D42A27DB-BD31-4B8C-83A1-F6EECF244321}">
                <p14:modId xmlns:p14="http://schemas.microsoft.com/office/powerpoint/2010/main" xmlns="" val="2374242137"/>
              </p:ext>
            </p:extLst>
          </p:nvPr>
        </p:nvGraphicFramePr>
        <p:xfrm>
          <a:off x="1696821" y="1173187"/>
          <a:ext cx="7138097" cy="4732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2442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BD546C61-A61E-4181-B3AA-5DDC33ECAE3B}"/>
                                            </p:graphicEl>
                                          </p:spTgt>
                                        </p:tgtEl>
                                        <p:attrNameLst>
                                          <p:attrName>style.visibility</p:attrName>
                                        </p:attrNameLst>
                                      </p:cBhvr>
                                      <p:to>
                                        <p:strVal val="visible"/>
                                      </p:to>
                                    </p:set>
                                    <p:animEffect transition="in" filter="wipe(up)">
                                      <p:cBhvr>
                                        <p:cTn id="7" dur="1000"/>
                                        <p:tgtEl>
                                          <p:spTgt spid="6">
                                            <p:graphicEl>
                                              <a:dgm id="{BD546C61-A61E-4181-B3AA-5DDC33ECAE3B}"/>
                                            </p:graphic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graphicEl>
                                              <a:dgm id="{8CE1EEB0-73AD-4BD2-99D9-F190A78439B0}"/>
                                            </p:graphicEl>
                                          </p:spTgt>
                                        </p:tgtEl>
                                        <p:attrNameLst>
                                          <p:attrName>style.visibility</p:attrName>
                                        </p:attrNameLst>
                                      </p:cBhvr>
                                      <p:to>
                                        <p:strVal val="visible"/>
                                      </p:to>
                                    </p:set>
                                    <p:animEffect transition="in" filter="wipe(up)">
                                      <p:cBhvr>
                                        <p:cTn id="11" dur="1000"/>
                                        <p:tgtEl>
                                          <p:spTgt spid="6">
                                            <p:graphicEl>
                                              <a:dgm id="{8CE1EEB0-73AD-4BD2-99D9-F190A78439B0}"/>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graphicEl>
                                              <a:dgm id="{1166CB4B-6730-4475-8778-33A5E858B26D}"/>
                                            </p:graphicEl>
                                          </p:spTgt>
                                        </p:tgtEl>
                                        <p:attrNameLst>
                                          <p:attrName>style.visibility</p:attrName>
                                        </p:attrNameLst>
                                      </p:cBhvr>
                                      <p:to>
                                        <p:strVal val="visible"/>
                                      </p:to>
                                    </p:set>
                                    <p:animEffect transition="in" filter="wipe(up)">
                                      <p:cBhvr>
                                        <p:cTn id="16" dur="1000"/>
                                        <p:tgtEl>
                                          <p:spTgt spid="6">
                                            <p:graphicEl>
                                              <a:dgm id="{1166CB4B-6730-4475-8778-33A5E858B26D}"/>
                                            </p:graphicEl>
                                          </p:spTgt>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6">
                                            <p:graphicEl>
                                              <a:dgm id="{7DF63A53-77BF-49DE-A454-101C93FB632B}"/>
                                            </p:graphicEl>
                                          </p:spTgt>
                                        </p:tgtEl>
                                        <p:attrNameLst>
                                          <p:attrName>style.visibility</p:attrName>
                                        </p:attrNameLst>
                                      </p:cBhvr>
                                      <p:to>
                                        <p:strVal val="visible"/>
                                      </p:to>
                                    </p:set>
                                    <p:animEffect transition="in" filter="wipe(up)">
                                      <p:cBhvr>
                                        <p:cTn id="20" dur="1000"/>
                                        <p:tgtEl>
                                          <p:spTgt spid="6">
                                            <p:graphicEl>
                                              <a:dgm id="{7DF63A53-77BF-49DE-A454-101C93FB63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S-1.jpg"/>
          <p:cNvPicPr>
            <a:picLocks noChangeAspect="1"/>
          </p:cNvPicPr>
          <p:nvPr/>
        </p:nvPicPr>
        <p:blipFill>
          <a:blip r:embed="rId3" cstate="print"/>
          <a:stretch>
            <a:fillRect/>
          </a:stretch>
        </p:blipFill>
        <p:spPr>
          <a:xfrm>
            <a:off x="4456786" y="1700790"/>
            <a:ext cx="4552334" cy="3834077"/>
          </a:xfrm>
          <a:prstGeom prst="rect">
            <a:avLst/>
          </a:prstGeom>
        </p:spPr>
      </p:pic>
      <p:graphicFrame>
        <p:nvGraphicFramePr>
          <p:cNvPr id="9" name="Diagram 8"/>
          <p:cNvGraphicFramePr/>
          <p:nvPr/>
        </p:nvGraphicFramePr>
        <p:xfrm>
          <a:off x="1524000" y="1397000"/>
          <a:ext cx="2971800" cy="408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p:cNvSpPr txBox="1">
            <a:spLocks/>
          </p:cNvSpPr>
          <p:nvPr/>
        </p:nvSpPr>
        <p:spPr>
          <a:xfrm>
            <a:off x="1447800" y="39327"/>
            <a:ext cx="635019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Space Shuttle Columbia</a:t>
            </a:r>
            <a:endParaRPr lang="en-US" b="1" dirty="0">
              <a:solidFill>
                <a:schemeClr val="accent1">
                  <a:lumMod val="50000"/>
                </a:schemeClr>
              </a:solidFill>
            </a:endParaRPr>
          </a:p>
        </p:txBody>
      </p:sp>
    </p:spTree>
    <p:extLst>
      <p:ext uri="{BB962C8B-B14F-4D97-AF65-F5344CB8AC3E}">
        <p14:creationId xmlns:p14="http://schemas.microsoft.com/office/powerpoint/2010/main" xmlns="" val="3331300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rew.jpg"/>
          <p:cNvPicPr>
            <a:picLocks noChangeAspect="1"/>
          </p:cNvPicPr>
          <p:nvPr/>
        </p:nvPicPr>
        <p:blipFill>
          <a:blip r:embed="rId3" cstate="print"/>
          <a:stretch>
            <a:fillRect/>
          </a:stretch>
        </p:blipFill>
        <p:spPr>
          <a:xfrm>
            <a:off x="1676400" y="60598"/>
            <a:ext cx="7239000" cy="5795025"/>
          </a:xfrm>
          <a:prstGeom prst="rect">
            <a:avLst/>
          </a:prstGeom>
        </p:spPr>
      </p:pic>
      <p:sp>
        <p:nvSpPr>
          <p:cNvPr id="4" name="Title 8"/>
          <p:cNvSpPr>
            <a:spLocks noGrp="1"/>
          </p:cNvSpPr>
          <p:nvPr>
            <p:ph type="title"/>
          </p:nvPr>
        </p:nvSpPr>
        <p:spPr>
          <a:xfrm>
            <a:off x="1219200" y="152400"/>
            <a:ext cx="8229600" cy="1143000"/>
          </a:xfrm>
        </p:spPr>
        <p:txBody>
          <a:bodyPr/>
          <a:lstStyle/>
          <a:p>
            <a:r>
              <a:rPr lang="en-US" dirty="0" smtClean="0">
                <a:solidFill>
                  <a:schemeClr val="bg1"/>
                </a:solidFill>
                <a:latin typeface="Garamond" pitchFamily="18" charset="0"/>
              </a:rPr>
              <a:t>Columbia STS-107</a:t>
            </a:r>
            <a:endParaRPr lang="en-US" dirty="0">
              <a:solidFill>
                <a:schemeClr val="bg1"/>
              </a:solidFill>
              <a:latin typeface="Garamond" pitchFamily="18" charset="0"/>
            </a:endParaRPr>
          </a:p>
        </p:txBody>
      </p:sp>
    </p:spTree>
    <p:extLst>
      <p:ext uri="{BB962C8B-B14F-4D97-AF65-F5344CB8AC3E}">
        <p14:creationId xmlns:p14="http://schemas.microsoft.com/office/powerpoint/2010/main" xmlns="" val="922742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04px-STS-107_launch.jpg"/>
          <p:cNvPicPr>
            <a:picLocks noChangeAspect="1"/>
          </p:cNvPicPr>
          <p:nvPr/>
        </p:nvPicPr>
        <p:blipFill>
          <a:blip r:embed="rId3" cstate="print"/>
          <a:stretch>
            <a:fillRect/>
          </a:stretch>
        </p:blipFill>
        <p:spPr>
          <a:xfrm>
            <a:off x="5839354" y="1183225"/>
            <a:ext cx="3185379" cy="4722876"/>
          </a:xfrm>
          <a:prstGeom prst="rect">
            <a:avLst/>
          </a:prstGeom>
        </p:spPr>
      </p:pic>
      <p:graphicFrame>
        <p:nvGraphicFramePr>
          <p:cNvPr id="11" name="Diagram 10"/>
          <p:cNvGraphicFramePr/>
          <p:nvPr/>
        </p:nvGraphicFramePr>
        <p:xfrm>
          <a:off x="1524000" y="1397000"/>
          <a:ext cx="48006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1"/>
          <p:cNvSpPr txBox="1">
            <a:spLocks/>
          </p:cNvSpPr>
          <p:nvPr/>
        </p:nvSpPr>
        <p:spPr>
          <a:xfrm>
            <a:off x="1447800" y="39327"/>
            <a:ext cx="5486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The Accident</a:t>
            </a:r>
            <a:endParaRPr lang="en-US" b="1" dirty="0">
              <a:solidFill>
                <a:schemeClr val="accent1">
                  <a:lumMod val="50000"/>
                </a:schemeClr>
              </a:solidFill>
            </a:endParaRPr>
          </a:p>
        </p:txBody>
      </p:sp>
    </p:spTree>
    <p:extLst>
      <p:ext uri="{BB962C8B-B14F-4D97-AF65-F5344CB8AC3E}">
        <p14:creationId xmlns:p14="http://schemas.microsoft.com/office/powerpoint/2010/main" xmlns="" val="2117920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8829" y="1239934"/>
            <a:ext cx="7625171" cy="46313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txBox="1">
            <a:spLocks/>
          </p:cNvSpPr>
          <p:nvPr/>
        </p:nvSpPr>
        <p:spPr>
          <a:xfrm>
            <a:off x="1447800" y="39327"/>
            <a:ext cx="646540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Foam Shedding History</a:t>
            </a:r>
            <a:endParaRPr lang="en-US" b="1" dirty="0">
              <a:solidFill>
                <a:schemeClr val="accent1">
                  <a:lumMod val="50000"/>
                </a:schemeClr>
              </a:solidFill>
            </a:endParaRPr>
          </a:p>
        </p:txBody>
      </p:sp>
    </p:spTree>
    <p:extLst>
      <p:ext uri="{BB962C8B-B14F-4D97-AF65-F5344CB8AC3E}">
        <p14:creationId xmlns:p14="http://schemas.microsoft.com/office/powerpoint/2010/main" xmlns="" val="618914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600" y="2743200"/>
            <a:ext cx="3733800" cy="2585323"/>
          </a:xfrm>
          <a:prstGeom prst="rect">
            <a:avLst/>
          </a:prstGeom>
          <a:noFill/>
        </p:spPr>
        <p:txBody>
          <a:bodyPr wrap="square" rtlCol="0">
            <a:spAutoFit/>
          </a:bodyPr>
          <a:lstStyle/>
          <a:p>
            <a:r>
              <a:rPr lang="en-US" b="1" dirty="0" smtClean="0">
                <a:solidFill>
                  <a:schemeClr val="tx2">
                    <a:lumMod val="75000"/>
                  </a:schemeClr>
                </a:solidFill>
                <a:latin typeface="Garamond" pitchFamily="18" charset="0"/>
              </a:rPr>
              <a:t>“More troubling, the pressure of maintaining the flight schedule created a management atmosphere that increasingly accepted less-than-specification performance of various components and systems, on the grounds that such deviations had not interfered with the success of previous flights.” </a:t>
            </a:r>
            <a:endParaRPr lang="en-US" b="1" dirty="0">
              <a:solidFill>
                <a:schemeClr val="tx2">
                  <a:lumMod val="75000"/>
                </a:schemeClr>
              </a:solidFill>
              <a:latin typeface="Garamond" pitchFamily="18" charset="0"/>
            </a:endParaRPr>
          </a:p>
        </p:txBody>
      </p:sp>
      <p:graphicFrame>
        <p:nvGraphicFramePr>
          <p:cNvPr id="6" name="Diagram 5"/>
          <p:cNvGraphicFramePr/>
          <p:nvPr/>
        </p:nvGraphicFramePr>
        <p:xfrm>
          <a:off x="1524000" y="1066800"/>
          <a:ext cx="7620000" cy="142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own Arrow 8"/>
          <p:cNvSpPr/>
          <p:nvPr/>
        </p:nvSpPr>
        <p:spPr>
          <a:xfrm>
            <a:off x="2209800" y="2286000"/>
            <a:ext cx="6096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76400" y="3886200"/>
            <a:ext cx="3124200" cy="1754326"/>
          </a:xfrm>
          <a:prstGeom prst="rect">
            <a:avLst/>
          </a:prstGeom>
          <a:noFill/>
        </p:spPr>
        <p:txBody>
          <a:bodyPr wrap="square" rtlCol="0">
            <a:spAutoFit/>
          </a:bodyPr>
          <a:lstStyle/>
          <a:p>
            <a:pPr>
              <a:buFontTx/>
              <a:buChar char="-"/>
            </a:pPr>
            <a:r>
              <a:rPr lang="en-US" b="1" dirty="0" smtClean="0">
                <a:solidFill>
                  <a:srgbClr val="FF0000"/>
                </a:solidFill>
                <a:latin typeface="Garamond" pitchFamily="18" charset="0"/>
              </a:rPr>
              <a:t> Continuous successful missions reduced criticality of issue to “In-Family”</a:t>
            </a:r>
          </a:p>
          <a:p>
            <a:pPr>
              <a:buFontTx/>
              <a:buChar char="-"/>
            </a:pPr>
            <a:endParaRPr lang="en-US" b="1" dirty="0" smtClean="0">
              <a:solidFill>
                <a:srgbClr val="FF0000"/>
              </a:solidFill>
              <a:latin typeface="Garamond" pitchFamily="18" charset="0"/>
            </a:endParaRPr>
          </a:p>
          <a:p>
            <a:pPr>
              <a:buFontTx/>
              <a:buChar char="-"/>
            </a:pPr>
            <a:r>
              <a:rPr lang="en-US" b="1" dirty="0" smtClean="0">
                <a:solidFill>
                  <a:srgbClr val="FF0000"/>
                </a:solidFill>
                <a:latin typeface="Garamond" pitchFamily="18" charset="0"/>
              </a:rPr>
              <a:t> “Expected” soon became “Accepted”</a:t>
            </a:r>
            <a:endParaRPr lang="en-US" b="1" dirty="0">
              <a:solidFill>
                <a:srgbClr val="FF0000"/>
              </a:solidFill>
              <a:latin typeface="Garamond" pitchFamily="18" charset="0"/>
            </a:endParaRPr>
          </a:p>
        </p:txBody>
      </p:sp>
      <p:sp>
        <p:nvSpPr>
          <p:cNvPr id="8" name="Title 1"/>
          <p:cNvSpPr txBox="1">
            <a:spLocks/>
          </p:cNvSpPr>
          <p:nvPr/>
        </p:nvSpPr>
        <p:spPr>
          <a:xfrm>
            <a:off x="1447800" y="39327"/>
            <a:ext cx="7696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Predetermined Seriousness</a:t>
            </a:r>
            <a:endParaRPr lang="en-US" b="1" dirty="0">
              <a:solidFill>
                <a:schemeClr val="accent1">
                  <a:lumMod val="50000"/>
                </a:schemeClr>
              </a:solidFill>
            </a:endParaRPr>
          </a:p>
        </p:txBody>
      </p:sp>
    </p:spTree>
    <p:extLst>
      <p:ext uri="{BB962C8B-B14F-4D97-AF65-F5344CB8AC3E}">
        <p14:creationId xmlns:p14="http://schemas.microsoft.com/office/powerpoint/2010/main" xmlns="" val="426148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9D53E71C-F3BF-4046-8885-15105234040A}"/>
                                            </p:graphicEl>
                                          </p:spTgt>
                                        </p:tgtEl>
                                        <p:attrNameLst>
                                          <p:attrName>style.visibility</p:attrName>
                                        </p:attrNameLst>
                                      </p:cBhvr>
                                      <p:to>
                                        <p:strVal val="visible"/>
                                      </p:to>
                                    </p:set>
                                    <p:animEffect transition="in" filter="fade">
                                      <p:cBhvr>
                                        <p:cTn id="7" dur="2000"/>
                                        <p:tgtEl>
                                          <p:spTgt spid="6">
                                            <p:graphicEl>
                                              <a:dgm id="{9D53E71C-F3BF-4046-8885-15105234040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B094EB22-3E1B-4382-AAFD-D453890088AA}"/>
                                            </p:graphicEl>
                                          </p:spTgt>
                                        </p:tgtEl>
                                        <p:attrNameLst>
                                          <p:attrName>style.visibility</p:attrName>
                                        </p:attrNameLst>
                                      </p:cBhvr>
                                      <p:to>
                                        <p:strVal val="visible"/>
                                      </p:to>
                                    </p:set>
                                    <p:animEffect transition="in" filter="fade">
                                      <p:cBhvr>
                                        <p:cTn id="12" dur="2000"/>
                                        <p:tgtEl>
                                          <p:spTgt spid="6">
                                            <p:graphicEl>
                                              <a:dgm id="{B094EB22-3E1B-4382-AAFD-D453890088A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F8600747-EA9F-4E74-B692-75BF40CD0004}"/>
                                            </p:graphicEl>
                                          </p:spTgt>
                                        </p:tgtEl>
                                        <p:attrNameLst>
                                          <p:attrName>style.visibility</p:attrName>
                                        </p:attrNameLst>
                                      </p:cBhvr>
                                      <p:to>
                                        <p:strVal val="visible"/>
                                      </p:to>
                                    </p:set>
                                    <p:animEffect transition="in" filter="fade">
                                      <p:cBhvr>
                                        <p:cTn id="17" dur="2000"/>
                                        <p:tgtEl>
                                          <p:spTgt spid="6">
                                            <p:graphicEl>
                                              <a:dgm id="{F8600747-EA9F-4E74-B692-75BF40CD000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66D8DD29-007B-4C5D-BC31-297EFBA3F316}"/>
                                            </p:graphicEl>
                                          </p:spTgt>
                                        </p:tgtEl>
                                        <p:attrNameLst>
                                          <p:attrName>style.visibility</p:attrName>
                                        </p:attrNameLst>
                                      </p:cBhvr>
                                      <p:to>
                                        <p:strVal val="visible"/>
                                      </p:to>
                                    </p:set>
                                    <p:animEffect transition="in" filter="fade">
                                      <p:cBhvr>
                                        <p:cTn id="22" dur="2000"/>
                                        <p:tgtEl>
                                          <p:spTgt spid="6">
                                            <p:graphicEl>
                                              <a:dgm id="{66D8DD29-007B-4C5D-BC31-297EFBA3F31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Sub>
          <a:bldDgm bld="one"/>
        </p:bldSub>
      </p:bldGraphic>
      <p:bldP spid="9"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4428773"/>
            <a:ext cx="6096000" cy="1477328"/>
          </a:xfrm>
          <a:prstGeom prst="rect">
            <a:avLst/>
          </a:prstGeom>
          <a:noFill/>
        </p:spPr>
        <p:txBody>
          <a:bodyPr wrap="square" rtlCol="0">
            <a:spAutoFit/>
          </a:bodyPr>
          <a:lstStyle/>
          <a:p>
            <a:r>
              <a:rPr lang="en-US" b="1" i="1" dirty="0" smtClean="0">
                <a:solidFill>
                  <a:schemeClr val="tx2">
                    <a:lumMod val="75000"/>
                  </a:schemeClr>
                </a:solidFill>
                <a:latin typeface="Garamond" pitchFamily="18" charset="0"/>
              </a:rPr>
              <a:t>“By the eve of the Columbia accident, institutional practices that were in effect at the time of the Challenger accident – such as inadequate concern over deviations from expected performance, a silent safety program, and schedule pressure – had returned to NASA.”</a:t>
            </a:r>
            <a:endParaRPr lang="en-US" b="1" i="1" dirty="0">
              <a:solidFill>
                <a:schemeClr val="tx2">
                  <a:lumMod val="75000"/>
                </a:schemeClr>
              </a:solidFill>
              <a:latin typeface="Garamond" pitchFamily="18" charset="0"/>
            </a:endParaRPr>
          </a:p>
        </p:txBody>
      </p:sp>
      <p:pic>
        <p:nvPicPr>
          <p:cNvPr id="6" name="Picture 5" descr="Crater.jpg"/>
          <p:cNvPicPr>
            <a:picLocks noChangeAspect="1"/>
          </p:cNvPicPr>
          <p:nvPr/>
        </p:nvPicPr>
        <p:blipFill>
          <a:blip r:embed="rId3" cstate="print"/>
          <a:stretch>
            <a:fillRect/>
          </a:stretch>
        </p:blipFill>
        <p:spPr>
          <a:xfrm>
            <a:off x="2209800" y="1321762"/>
            <a:ext cx="6444574" cy="3028950"/>
          </a:xfrm>
          <a:prstGeom prst="rect">
            <a:avLst/>
          </a:prstGeom>
        </p:spPr>
      </p:pic>
      <p:sp>
        <p:nvSpPr>
          <p:cNvPr id="7" name="Title 1"/>
          <p:cNvSpPr txBox="1">
            <a:spLocks/>
          </p:cNvSpPr>
          <p:nvPr/>
        </p:nvSpPr>
        <p:spPr>
          <a:xfrm>
            <a:off x="1447800" y="39327"/>
            <a:ext cx="5486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Damage Assessment</a:t>
            </a:r>
            <a:endParaRPr lang="en-US" b="1" dirty="0">
              <a:solidFill>
                <a:schemeClr val="accent1">
                  <a:lumMod val="50000"/>
                </a:schemeClr>
              </a:solidFill>
            </a:endParaRPr>
          </a:p>
        </p:txBody>
      </p:sp>
    </p:spTree>
    <p:extLst>
      <p:ext uri="{BB962C8B-B14F-4D97-AF65-F5344CB8AC3E}">
        <p14:creationId xmlns:p14="http://schemas.microsoft.com/office/powerpoint/2010/main" xmlns="" val="3134088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4600" y="1244600"/>
            <a:ext cx="4064000" cy="5080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0688" y="1193223"/>
            <a:ext cx="4338387" cy="36073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14800" y="2853283"/>
            <a:ext cx="4857750" cy="3643313"/>
          </a:xfrm>
          <a:prstGeom prst="rect">
            <a:avLst/>
          </a:prstGeom>
        </p:spPr>
      </p:pic>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343097" y="1295400"/>
            <a:ext cx="6429303" cy="5345977"/>
          </a:xfrm>
          <a:prstGeom prst="rect">
            <a:avLst/>
          </a:prstGeom>
        </p:spPr>
      </p:pic>
      <p:sp>
        <p:nvSpPr>
          <p:cNvPr id="2" name="Title 1"/>
          <p:cNvSpPr>
            <a:spLocks noGrp="1"/>
          </p:cNvSpPr>
          <p:nvPr>
            <p:ph type="title" idx="4294967295"/>
          </p:nvPr>
        </p:nvSpPr>
        <p:spPr>
          <a:xfrm>
            <a:off x="1371600" y="96934"/>
            <a:ext cx="8229600" cy="1143000"/>
          </a:xfrm>
          <a:prstGeom prst="rect">
            <a:avLst/>
          </a:prstGeom>
        </p:spPr>
        <p:txBody>
          <a:bodyPr/>
          <a:lstStyle/>
          <a:p>
            <a:pPr algn="l"/>
            <a:r>
              <a:rPr lang="en-US" b="1" dirty="0" smtClean="0">
                <a:solidFill>
                  <a:schemeClr val="accent1">
                    <a:lumMod val="50000"/>
                  </a:schemeClr>
                </a:solidFill>
              </a:rPr>
              <a:t>Columbia – Who’s to blame?</a:t>
            </a:r>
            <a:endParaRPr lang="en-US" b="1" dirty="0">
              <a:solidFill>
                <a:schemeClr val="accent1">
                  <a:lumMod val="50000"/>
                </a:schemeClr>
              </a:solidFill>
            </a:endParaRPr>
          </a:p>
        </p:txBody>
      </p:sp>
      <p:sp>
        <p:nvSpPr>
          <p:cNvPr id="5" name="TextBox 4"/>
          <p:cNvSpPr txBox="1"/>
          <p:nvPr/>
        </p:nvSpPr>
        <p:spPr>
          <a:xfrm>
            <a:off x="2451415" y="6400800"/>
            <a:ext cx="5778185" cy="430887"/>
          </a:xfrm>
          <a:prstGeom prst="rect">
            <a:avLst/>
          </a:prstGeom>
          <a:noFill/>
        </p:spPr>
        <p:txBody>
          <a:bodyPr wrap="none" rtlCol="0">
            <a:spAutoFit/>
          </a:bodyPr>
          <a:lstStyle/>
          <a:p>
            <a:r>
              <a:rPr lang="en-US" sz="2200" b="1" dirty="0" smtClean="0"/>
              <a:t>Sean O’Keefe – NASA Administrator 2001 - 2005</a:t>
            </a:r>
            <a:endParaRPr lang="en-US" sz="2200" b="1" dirty="0"/>
          </a:p>
        </p:txBody>
      </p:sp>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969814" y="2798618"/>
            <a:ext cx="1235826" cy="1544782"/>
          </a:xfrm>
          <a:prstGeom prst="rect">
            <a:avLst/>
          </a:prstGeom>
        </p:spPr>
      </p:pic>
      <p:pic>
        <p:nvPicPr>
          <p:cNvPr id="1026" name="Picture 2" descr="C:\Users\Brian\Desktop\NASA_PEOPLE\William Readdy.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5800" y="4038600"/>
            <a:ext cx="1676399" cy="2477179"/>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Brian\Desktop\NASA_PEOPLE\Leroy Cain.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103085" y="1216891"/>
            <a:ext cx="1725138" cy="26449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Brian\Desktop\NASA_PEOPLE\Linda Ham.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056135" y="4466906"/>
            <a:ext cx="1827358" cy="2010094"/>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Brian\Desktop\NASA_PEOPLE\Michael Kostelnik.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971800" y="1295400"/>
            <a:ext cx="1143000" cy="144273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Brian\Desktop\NASA_PEOPLE\Ron Dittemore.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04800" y="1191563"/>
            <a:ext cx="1905000" cy="27559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C:\Users\Brian\Desktop\NASA_PEOPLE\Wayne Hale.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638800" y="3915786"/>
            <a:ext cx="3333750" cy="25717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238500" y="6487536"/>
            <a:ext cx="1485900" cy="400110"/>
          </a:xfrm>
          <a:prstGeom prst="rect">
            <a:avLst/>
          </a:prstGeom>
          <a:noFill/>
        </p:spPr>
        <p:txBody>
          <a:bodyPr wrap="square" rtlCol="0">
            <a:spAutoFit/>
          </a:bodyPr>
          <a:lstStyle/>
          <a:p>
            <a:r>
              <a:rPr lang="en-US" sz="2000" b="1" dirty="0" smtClean="0"/>
              <a:t>Linda Ham</a:t>
            </a:r>
            <a:endParaRPr lang="en-US" sz="2000" b="1" dirty="0"/>
          </a:p>
        </p:txBody>
      </p:sp>
      <p:sp>
        <p:nvSpPr>
          <p:cNvPr id="11" name="TextBox 10"/>
          <p:cNvSpPr txBox="1"/>
          <p:nvPr/>
        </p:nvSpPr>
        <p:spPr>
          <a:xfrm>
            <a:off x="7828223" y="1143000"/>
            <a:ext cx="934777" cy="707886"/>
          </a:xfrm>
          <a:prstGeom prst="rect">
            <a:avLst/>
          </a:prstGeom>
          <a:noFill/>
        </p:spPr>
        <p:txBody>
          <a:bodyPr wrap="square" rtlCol="0">
            <a:spAutoFit/>
          </a:bodyPr>
          <a:lstStyle/>
          <a:p>
            <a:r>
              <a:rPr lang="en-US" sz="2000" b="1" dirty="0" smtClean="0"/>
              <a:t>Leroy Cain</a:t>
            </a:r>
            <a:endParaRPr lang="en-US" sz="2000" b="1" dirty="0"/>
          </a:p>
        </p:txBody>
      </p:sp>
      <p:sp>
        <p:nvSpPr>
          <p:cNvPr id="12" name="TextBox 11"/>
          <p:cNvSpPr txBox="1"/>
          <p:nvPr/>
        </p:nvSpPr>
        <p:spPr>
          <a:xfrm>
            <a:off x="4098174" y="1197114"/>
            <a:ext cx="1235826" cy="707886"/>
          </a:xfrm>
          <a:prstGeom prst="rect">
            <a:avLst/>
          </a:prstGeom>
          <a:noFill/>
        </p:spPr>
        <p:txBody>
          <a:bodyPr wrap="square" rtlCol="0">
            <a:spAutoFit/>
          </a:bodyPr>
          <a:lstStyle/>
          <a:p>
            <a:r>
              <a:rPr lang="en-US" sz="2000" b="1" dirty="0" smtClean="0"/>
              <a:t>Michael </a:t>
            </a:r>
            <a:r>
              <a:rPr lang="en-US" sz="2000" b="1" dirty="0" err="1" smtClean="0"/>
              <a:t>Kostelnik</a:t>
            </a:r>
            <a:endParaRPr lang="en-US" sz="2000" b="1" dirty="0"/>
          </a:p>
        </p:txBody>
      </p:sp>
      <p:sp>
        <p:nvSpPr>
          <p:cNvPr id="13" name="TextBox 12"/>
          <p:cNvSpPr txBox="1"/>
          <p:nvPr/>
        </p:nvSpPr>
        <p:spPr>
          <a:xfrm>
            <a:off x="2209800" y="3297184"/>
            <a:ext cx="1333500" cy="707886"/>
          </a:xfrm>
          <a:prstGeom prst="rect">
            <a:avLst/>
          </a:prstGeom>
          <a:noFill/>
        </p:spPr>
        <p:txBody>
          <a:bodyPr wrap="square" rtlCol="0">
            <a:spAutoFit/>
          </a:bodyPr>
          <a:lstStyle/>
          <a:p>
            <a:r>
              <a:rPr lang="en-US" sz="2000" b="1" dirty="0" smtClean="0"/>
              <a:t>Ron </a:t>
            </a:r>
            <a:r>
              <a:rPr lang="en-US" sz="2000" b="1" dirty="0" err="1" smtClean="0"/>
              <a:t>Dittemore</a:t>
            </a:r>
            <a:endParaRPr lang="en-US" sz="2000" b="1" dirty="0"/>
          </a:p>
        </p:txBody>
      </p:sp>
      <p:sp>
        <p:nvSpPr>
          <p:cNvPr id="14" name="TextBox 13"/>
          <p:cNvSpPr txBox="1"/>
          <p:nvPr/>
        </p:nvSpPr>
        <p:spPr>
          <a:xfrm>
            <a:off x="6629400" y="6496596"/>
            <a:ext cx="1447800" cy="400110"/>
          </a:xfrm>
          <a:prstGeom prst="rect">
            <a:avLst/>
          </a:prstGeom>
          <a:noFill/>
        </p:spPr>
        <p:txBody>
          <a:bodyPr wrap="square" rtlCol="0">
            <a:spAutoFit/>
          </a:bodyPr>
          <a:lstStyle/>
          <a:p>
            <a:r>
              <a:rPr lang="en-US" sz="2000" b="1" dirty="0" smtClean="0"/>
              <a:t>Wayne Hale</a:t>
            </a:r>
            <a:endParaRPr lang="en-US" sz="2000" b="1" dirty="0"/>
          </a:p>
        </p:txBody>
      </p:sp>
      <p:sp>
        <p:nvSpPr>
          <p:cNvPr id="15" name="TextBox 14"/>
          <p:cNvSpPr txBox="1"/>
          <p:nvPr/>
        </p:nvSpPr>
        <p:spPr>
          <a:xfrm>
            <a:off x="627888" y="6477000"/>
            <a:ext cx="2039112" cy="400110"/>
          </a:xfrm>
          <a:prstGeom prst="rect">
            <a:avLst/>
          </a:prstGeom>
          <a:noFill/>
        </p:spPr>
        <p:txBody>
          <a:bodyPr wrap="square" rtlCol="0">
            <a:spAutoFit/>
          </a:bodyPr>
          <a:lstStyle/>
          <a:p>
            <a:r>
              <a:rPr lang="en-US" sz="2000" b="1" dirty="0" smtClean="0"/>
              <a:t>William </a:t>
            </a:r>
            <a:r>
              <a:rPr lang="en-US" sz="2000" b="1" dirty="0" err="1" smtClean="0"/>
              <a:t>Readdy</a:t>
            </a:r>
            <a:endParaRPr lang="en-US" sz="2000" b="1" dirty="0"/>
          </a:p>
        </p:txBody>
      </p:sp>
    </p:spTree>
    <p:extLst>
      <p:ext uri="{BB962C8B-B14F-4D97-AF65-F5344CB8AC3E}">
        <p14:creationId xmlns:p14="http://schemas.microsoft.com/office/powerpoint/2010/main" xmlns="" val="417329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1000"/>
                                        <p:tgtEl>
                                          <p:spTgt spid="4"/>
                                        </p:tgtEl>
                                        <p:attrNameLst>
                                          <p:attrName>ppt_w</p:attrName>
                                        </p:attrNameLst>
                                      </p:cBhvr>
                                      <p:tavLst>
                                        <p:tav tm="0">
                                          <p:val>
                                            <p:strVal val="ppt_w"/>
                                          </p:val>
                                        </p:tav>
                                        <p:tav tm="100000">
                                          <p:val>
                                            <p:fltVal val="0"/>
                                          </p:val>
                                        </p:tav>
                                      </p:tavLst>
                                    </p:anim>
                                    <p:anim calcmode="lin" valueType="num">
                                      <p:cBhvr>
                                        <p:cTn id="19" dur="1000"/>
                                        <p:tgtEl>
                                          <p:spTgt spid="4"/>
                                        </p:tgtEl>
                                        <p:attrNameLst>
                                          <p:attrName>ppt_h</p:attrName>
                                        </p:attrNameLst>
                                      </p:cBhvr>
                                      <p:tavLst>
                                        <p:tav tm="0">
                                          <p:val>
                                            <p:strVal val="ppt_h"/>
                                          </p:val>
                                        </p:tav>
                                        <p:tav tm="100000">
                                          <p:val>
                                            <p:fltVal val="0"/>
                                          </p:val>
                                        </p:tav>
                                      </p:tavLst>
                                    </p:anim>
                                    <p:animEffect transition="out" filter="fade">
                                      <p:cBhvr>
                                        <p:cTn id="20" dur="1000"/>
                                        <p:tgtEl>
                                          <p:spTgt spid="4"/>
                                        </p:tgtEl>
                                      </p:cBhvr>
                                    </p:animEffect>
                                    <p:set>
                                      <p:cBhvr>
                                        <p:cTn id="21" dur="1" fill="hold">
                                          <p:stCondLst>
                                            <p:cond delay="999"/>
                                          </p:stCondLst>
                                        </p:cTn>
                                        <p:tgtEl>
                                          <p:spTgt spid="4"/>
                                        </p:tgtEl>
                                        <p:attrNameLst>
                                          <p:attrName>style.visibility</p:attrName>
                                        </p:attrNameLst>
                                      </p:cBhvr>
                                      <p:to>
                                        <p:strVal val="hidden"/>
                                      </p:to>
                                    </p:se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par>
                                <p:cTn id="27" presetID="10" presetClass="exit" presetSubtype="0" fill="hold" grpId="0" nodeType="withEffect">
                                  <p:stCondLst>
                                    <p:cond delay="0"/>
                                  </p:stCondLst>
                                  <p:childTnLst>
                                    <p:animEffect transition="out" filter="fade">
                                      <p:cBhvr>
                                        <p:cTn id="28" dur="1000"/>
                                        <p:tgtEl>
                                          <p:spTgt spid="5"/>
                                        </p:tgtEl>
                                      </p:cBhvr>
                                    </p:animEffect>
                                    <p:set>
                                      <p:cBhvr>
                                        <p:cTn id="29" dur="1" fill="hold">
                                          <p:stCondLst>
                                            <p:cond delay="999"/>
                                          </p:stCondLst>
                                        </p:cTn>
                                        <p:tgtEl>
                                          <p:spTgt spid="5"/>
                                        </p:tgtEl>
                                        <p:attrNameLst>
                                          <p:attrName>style.visibility</p:attrName>
                                        </p:attrNameLst>
                                      </p:cBhvr>
                                      <p:to>
                                        <p:strVal val="hidden"/>
                                      </p:to>
                                    </p:set>
                                  </p:childTnLst>
                                </p:cTn>
                              </p:par>
                              <p:par>
                                <p:cTn id="30" presetID="53" presetClass="entr" presetSubtype="16" fill="hold" nodeType="withEffect">
                                  <p:stCondLst>
                                    <p:cond delay="0"/>
                                  </p:stCondLst>
                                  <p:childTnLst>
                                    <p:set>
                                      <p:cBhvr>
                                        <p:cTn id="31" dur="1" fill="hold">
                                          <p:stCondLst>
                                            <p:cond delay="0"/>
                                          </p:stCondLst>
                                        </p:cTn>
                                        <p:tgtEl>
                                          <p:spTgt spid="1028"/>
                                        </p:tgtEl>
                                        <p:attrNameLst>
                                          <p:attrName>style.visibility</p:attrName>
                                        </p:attrNameLst>
                                      </p:cBhvr>
                                      <p:to>
                                        <p:strVal val="visible"/>
                                      </p:to>
                                    </p:set>
                                    <p:anim calcmode="lin" valueType="num">
                                      <p:cBhvr>
                                        <p:cTn id="32" dur="1000" fill="hold"/>
                                        <p:tgtEl>
                                          <p:spTgt spid="1028"/>
                                        </p:tgtEl>
                                        <p:attrNameLst>
                                          <p:attrName>ppt_w</p:attrName>
                                        </p:attrNameLst>
                                      </p:cBhvr>
                                      <p:tavLst>
                                        <p:tav tm="0">
                                          <p:val>
                                            <p:fltVal val="0"/>
                                          </p:val>
                                        </p:tav>
                                        <p:tav tm="100000">
                                          <p:val>
                                            <p:strVal val="#ppt_w"/>
                                          </p:val>
                                        </p:tav>
                                      </p:tavLst>
                                    </p:anim>
                                    <p:anim calcmode="lin" valueType="num">
                                      <p:cBhvr>
                                        <p:cTn id="33" dur="1000" fill="hold"/>
                                        <p:tgtEl>
                                          <p:spTgt spid="1028"/>
                                        </p:tgtEl>
                                        <p:attrNameLst>
                                          <p:attrName>ppt_h</p:attrName>
                                        </p:attrNameLst>
                                      </p:cBhvr>
                                      <p:tavLst>
                                        <p:tav tm="0">
                                          <p:val>
                                            <p:fltVal val="0"/>
                                          </p:val>
                                        </p:tav>
                                        <p:tav tm="100000">
                                          <p:val>
                                            <p:strVal val="#ppt_h"/>
                                          </p:val>
                                        </p:tav>
                                      </p:tavLst>
                                    </p:anim>
                                    <p:animEffect transition="in" filter="fade">
                                      <p:cBhvr>
                                        <p:cTn id="34" dur="1000"/>
                                        <p:tgtEl>
                                          <p:spTgt spid="1028"/>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p:cTn id="3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9" dur="1000"/>
                                        <p:tgtEl>
                                          <p:spTgt spid="3">
                                            <p:txEl>
                                              <p:pRg st="0" end="0"/>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1027"/>
                                        </p:tgtEl>
                                        <p:attrNameLst>
                                          <p:attrName>style.visibility</p:attrName>
                                        </p:attrNameLst>
                                      </p:cBhvr>
                                      <p:to>
                                        <p:strVal val="visible"/>
                                      </p:to>
                                    </p:set>
                                    <p:anim calcmode="lin" valueType="num">
                                      <p:cBhvr>
                                        <p:cTn id="42" dur="1000" fill="hold"/>
                                        <p:tgtEl>
                                          <p:spTgt spid="1027"/>
                                        </p:tgtEl>
                                        <p:attrNameLst>
                                          <p:attrName>ppt_w</p:attrName>
                                        </p:attrNameLst>
                                      </p:cBhvr>
                                      <p:tavLst>
                                        <p:tav tm="0">
                                          <p:val>
                                            <p:fltVal val="0"/>
                                          </p:val>
                                        </p:tav>
                                        <p:tav tm="100000">
                                          <p:val>
                                            <p:strVal val="#ppt_w"/>
                                          </p:val>
                                        </p:tav>
                                      </p:tavLst>
                                    </p:anim>
                                    <p:anim calcmode="lin" valueType="num">
                                      <p:cBhvr>
                                        <p:cTn id="43" dur="1000" fill="hold"/>
                                        <p:tgtEl>
                                          <p:spTgt spid="1027"/>
                                        </p:tgtEl>
                                        <p:attrNameLst>
                                          <p:attrName>ppt_h</p:attrName>
                                        </p:attrNameLst>
                                      </p:cBhvr>
                                      <p:tavLst>
                                        <p:tav tm="0">
                                          <p:val>
                                            <p:fltVal val="0"/>
                                          </p:val>
                                        </p:tav>
                                        <p:tav tm="100000">
                                          <p:val>
                                            <p:strVal val="#ppt_h"/>
                                          </p:val>
                                        </p:tav>
                                      </p:tavLst>
                                    </p:anim>
                                    <p:animEffect transition="in" filter="fade">
                                      <p:cBhvr>
                                        <p:cTn id="44" dur="1000"/>
                                        <p:tgtEl>
                                          <p:spTgt spid="1027"/>
                                        </p:tgtEl>
                                      </p:cBhvr>
                                    </p:animEffect>
                                  </p:childTnLst>
                                </p:cTn>
                              </p:par>
                              <p:par>
                                <p:cTn id="45" presetID="53" presetClass="entr" presetSubtype="16" fill="hold" nodeType="with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p:cTn id="4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9" dur="1000"/>
                                        <p:tgtEl>
                                          <p:spTgt spid="11">
                                            <p:txEl>
                                              <p:pRg st="0" end="0"/>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1029"/>
                                        </p:tgtEl>
                                        <p:attrNameLst>
                                          <p:attrName>style.visibility</p:attrName>
                                        </p:attrNameLst>
                                      </p:cBhvr>
                                      <p:to>
                                        <p:strVal val="visible"/>
                                      </p:to>
                                    </p:set>
                                    <p:anim calcmode="lin" valueType="num">
                                      <p:cBhvr>
                                        <p:cTn id="52" dur="1000" fill="hold"/>
                                        <p:tgtEl>
                                          <p:spTgt spid="1029"/>
                                        </p:tgtEl>
                                        <p:attrNameLst>
                                          <p:attrName>ppt_w</p:attrName>
                                        </p:attrNameLst>
                                      </p:cBhvr>
                                      <p:tavLst>
                                        <p:tav tm="0">
                                          <p:val>
                                            <p:fltVal val="0"/>
                                          </p:val>
                                        </p:tav>
                                        <p:tav tm="100000">
                                          <p:val>
                                            <p:strVal val="#ppt_w"/>
                                          </p:val>
                                        </p:tav>
                                      </p:tavLst>
                                    </p:anim>
                                    <p:anim calcmode="lin" valueType="num">
                                      <p:cBhvr>
                                        <p:cTn id="53" dur="1000" fill="hold"/>
                                        <p:tgtEl>
                                          <p:spTgt spid="1029"/>
                                        </p:tgtEl>
                                        <p:attrNameLst>
                                          <p:attrName>ppt_h</p:attrName>
                                        </p:attrNameLst>
                                      </p:cBhvr>
                                      <p:tavLst>
                                        <p:tav tm="0">
                                          <p:val>
                                            <p:fltVal val="0"/>
                                          </p:val>
                                        </p:tav>
                                        <p:tav tm="100000">
                                          <p:val>
                                            <p:strVal val="#ppt_h"/>
                                          </p:val>
                                        </p:tav>
                                      </p:tavLst>
                                    </p:anim>
                                    <p:animEffect transition="in" filter="fade">
                                      <p:cBhvr>
                                        <p:cTn id="54" dur="1000"/>
                                        <p:tgtEl>
                                          <p:spTgt spid="102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Effect transition="in" filter="fade">
                                      <p:cBhvr>
                                        <p:cTn id="59" dur="1000"/>
                                        <p:tgtEl>
                                          <p:spTgt spid="12"/>
                                        </p:tgtEl>
                                      </p:cBhvr>
                                    </p:animEffect>
                                  </p:childTnLst>
                                </p:cTn>
                              </p:par>
                              <p:par>
                                <p:cTn id="60" presetID="53" presetClass="entr" presetSubtype="16" fill="hold" nodeType="withEffect">
                                  <p:stCondLst>
                                    <p:cond delay="0"/>
                                  </p:stCondLst>
                                  <p:childTnLst>
                                    <p:set>
                                      <p:cBhvr>
                                        <p:cTn id="61" dur="1" fill="hold">
                                          <p:stCondLst>
                                            <p:cond delay="0"/>
                                          </p:stCondLst>
                                        </p:cTn>
                                        <p:tgtEl>
                                          <p:spTgt spid="1031"/>
                                        </p:tgtEl>
                                        <p:attrNameLst>
                                          <p:attrName>style.visibility</p:attrName>
                                        </p:attrNameLst>
                                      </p:cBhvr>
                                      <p:to>
                                        <p:strVal val="visible"/>
                                      </p:to>
                                    </p:set>
                                    <p:anim calcmode="lin" valueType="num">
                                      <p:cBhvr>
                                        <p:cTn id="62" dur="1000" fill="hold"/>
                                        <p:tgtEl>
                                          <p:spTgt spid="1031"/>
                                        </p:tgtEl>
                                        <p:attrNameLst>
                                          <p:attrName>ppt_w</p:attrName>
                                        </p:attrNameLst>
                                      </p:cBhvr>
                                      <p:tavLst>
                                        <p:tav tm="0">
                                          <p:val>
                                            <p:fltVal val="0"/>
                                          </p:val>
                                        </p:tav>
                                        <p:tav tm="100000">
                                          <p:val>
                                            <p:strVal val="#ppt_w"/>
                                          </p:val>
                                        </p:tav>
                                      </p:tavLst>
                                    </p:anim>
                                    <p:anim calcmode="lin" valueType="num">
                                      <p:cBhvr>
                                        <p:cTn id="63" dur="1000" fill="hold"/>
                                        <p:tgtEl>
                                          <p:spTgt spid="1031"/>
                                        </p:tgtEl>
                                        <p:attrNameLst>
                                          <p:attrName>ppt_h</p:attrName>
                                        </p:attrNameLst>
                                      </p:cBhvr>
                                      <p:tavLst>
                                        <p:tav tm="0">
                                          <p:val>
                                            <p:fltVal val="0"/>
                                          </p:val>
                                        </p:tav>
                                        <p:tav tm="100000">
                                          <p:val>
                                            <p:strVal val="#ppt_h"/>
                                          </p:val>
                                        </p:tav>
                                      </p:tavLst>
                                    </p:anim>
                                    <p:animEffect transition="in" filter="fade">
                                      <p:cBhvr>
                                        <p:cTn id="64" dur="1000"/>
                                        <p:tgtEl>
                                          <p:spTgt spid="103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Effect transition="in" filter="fade">
                                      <p:cBhvr>
                                        <p:cTn id="69" dur="1000"/>
                                        <p:tgtEl>
                                          <p:spTgt spid="14"/>
                                        </p:tgtEl>
                                      </p:cBhvr>
                                    </p:animEffect>
                                  </p:childTnLst>
                                </p:cTn>
                              </p:par>
                              <p:par>
                                <p:cTn id="70" presetID="53" presetClass="entr" presetSubtype="16" fill="hold" nodeType="withEffect">
                                  <p:stCondLst>
                                    <p:cond delay="0"/>
                                  </p:stCondLst>
                                  <p:childTnLst>
                                    <p:set>
                                      <p:cBhvr>
                                        <p:cTn id="71" dur="1" fill="hold">
                                          <p:stCondLst>
                                            <p:cond delay="0"/>
                                          </p:stCondLst>
                                        </p:cTn>
                                        <p:tgtEl>
                                          <p:spTgt spid="1030"/>
                                        </p:tgtEl>
                                        <p:attrNameLst>
                                          <p:attrName>style.visibility</p:attrName>
                                        </p:attrNameLst>
                                      </p:cBhvr>
                                      <p:to>
                                        <p:strVal val="visible"/>
                                      </p:to>
                                    </p:set>
                                    <p:anim calcmode="lin" valueType="num">
                                      <p:cBhvr>
                                        <p:cTn id="72" dur="1000" fill="hold"/>
                                        <p:tgtEl>
                                          <p:spTgt spid="1030"/>
                                        </p:tgtEl>
                                        <p:attrNameLst>
                                          <p:attrName>ppt_w</p:attrName>
                                        </p:attrNameLst>
                                      </p:cBhvr>
                                      <p:tavLst>
                                        <p:tav tm="0">
                                          <p:val>
                                            <p:fltVal val="0"/>
                                          </p:val>
                                        </p:tav>
                                        <p:tav tm="100000">
                                          <p:val>
                                            <p:strVal val="#ppt_w"/>
                                          </p:val>
                                        </p:tav>
                                      </p:tavLst>
                                    </p:anim>
                                    <p:anim calcmode="lin" valueType="num">
                                      <p:cBhvr>
                                        <p:cTn id="73" dur="1000" fill="hold"/>
                                        <p:tgtEl>
                                          <p:spTgt spid="1030"/>
                                        </p:tgtEl>
                                        <p:attrNameLst>
                                          <p:attrName>ppt_h</p:attrName>
                                        </p:attrNameLst>
                                      </p:cBhvr>
                                      <p:tavLst>
                                        <p:tav tm="0">
                                          <p:val>
                                            <p:fltVal val="0"/>
                                          </p:val>
                                        </p:tav>
                                        <p:tav tm="100000">
                                          <p:val>
                                            <p:strVal val="#ppt_h"/>
                                          </p:val>
                                        </p:tav>
                                      </p:tavLst>
                                    </p:anim>
                                    <p:animEffect transition="in" filter="fade">
                                      <p:cBhvr>
                                        <p:cTn id="74" dur="1000"/>
                                        <p:tgtEl>
                                          <p:spTgt spid="1030"/>
                                        </p:tgtEl>
                                      </p:cBhvr>
                                    </p:animEffect>
                                  </p:childTnLst>
                                </p:cTn>
                              </p:par>
                              <p:par>
                                <p:cTn id="75" presetID="53" presetClass="entr" presetSubtype="16" fill="hold" nodeType="withEffect">
                                  <p:stCondLst>
                                    <p:cond delay="0"/>
                                  </p:stCondLst>
                                  <p:childTnLst>
                                    <p:set>
                                      <p:cBhvr>
                                        <p:cTn id="76" dur="1" fill="hold">
                                          <p:stCondLst>
                                            <p:cond delay="0"/>
                                          </p:stCondLst>
                                        </p:cTn>
                                        <p:tgtEl>
                                          <p:spTgt spid="13">
                                            <p:txEl>
                                              <p:pRg st="0" end="0"/>
                                            </p:txEl>
                                          </p:spTgt>
                                        </p:tgtEl>
                                        <p:attrNameLst>
                                          <p:attrName>style.visibility</p:attrName>
                                        </p:attrNameLst>
                                      </p:cBhvr>
                                      <p:to>
                                        <p:strVal val="visible"/>
                                      </p:to>
                                    </p:set>
                                    <p:anim calcmode="lin" valueType="num">
                                      <p:cBhvr>
                                        <p:cTn id="7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78" dur="1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79" dur="1000"/>
                                        <p:tgtEl>
                                          <p:spTgt spid="13">
                                            <p:txEl>
                                              <p:pRg st="0" end="0"/>
                                            </p:txEl>
                                          </p:spTgt>
                                        </p:tgtEl>
                                      </p:cBhvr>
                                    </p:animEffect>
                                  </p:childTnLst>
                                </p:cTn>
                              </p:par>
                              <p:par>
                                <p:cTn id="80" presetID="53" presetClass="entr" presetSubtype="16" fill="hold" nodeType="withEffect">
                                  <p:stCondLst>
                                    <p:cond delay="0"/>
                                  </p:stCondLst>
                                  <p:childTnLst>
                                    <p:set>
                                      <p:cBhvr>
                                        <p:cTn id="81" dur="1" fill="hold">
                                          <p:stCondLst>
                                            <p:cond delay="0"/>
                                          </p:stCondLst>
                                        </p:cTn>
                                        <p:tgtEl>
                                          <p:spTgt spid="1026"/>
                                        </p:tgtEl>
                                        <p:attrNameLst>
                                          <p:attrName>style.visibility</p:attrName>
                                        </p:attrNameLst>
                                      </p:cBhvr>
                                      <p:to>
                                        <p:strVal val="visible"/>
                                      </p:to>
                                    </p:set>
                                    <p:anim calcmode="lin" valueType="num">
                                      <p:cBhvr>
                                        <p:cTn id="82" dur="1000" fill="hold"/>
                                        <p:tgtEl>
                                          <p:spTgt spid="1026"/>
                                        </p:tgtEl>
                                        <p:attrNameLst>
                                          <p:attrName>ppt_w</p:attrName>
                                        </p:attrNameLst>
                                      </p:cBhvr>
                                      <p:tavLst>
                                        <p:tav tm="0">
                                          <p:val>
                                            <p:fltVal val="0"/>
                                          </p:val>
                                        </p:tav>
                                        <p:tav tm="100000">
                                          <p:val>
                                            <p:strVal val="#ppt_w"/>
                                          </p:val>
                                        </p:tav>
                                      </p:tavLst>
                                    </p:anim>
                                    <p:anim calcmode="lin" valueType="num">
                                      <p:cBhvr>
                                        <p:cTn id="83" dur="1000" fill="hold"/>
                                        <p:tgtEl>
                                          <p:spTgt spid="1026"/>
                                        </p:tgtEl>
                                        <p:attrNameLst>
                                          <p:attrName>ppt_h</p:attrName>
                                        </p:attrNameLst>
                                      </p:cBhvr>
                                      <p:tavLst>
                                        <p:tav tm="0">
                                          <p:val>
                                            <p:fltVal val="0"/>
                                          </p:val>
                                        </p:tav>
                                        <p:tav tm="100000">
                                          <p:val>
                                            <p:strVal val="#ppt_h"/>
                                          </p:val>
                                        </p:tav>
                                      </p:tavLst>
                                    </p:anim>
                                    <p:animEffect transition="in" filter="fade">
                                      <p:cBhvr>
                                        <p:cTn id="84" dur="1000"/>
                                        <p:tgtEl>
                                          <p:spTgt spid="1026"/>
                                        </p:tgtEl>
                                      </p:cBhvr>
                                    </p:animEffect>
                                  </p:childTnLst>
                                </p:cTn>
                              </p:par>
                              <p:par>
                                <p:cTn id="85" presetID="53" presetClass="entr" presetSubtype="16" fill="hold" nodeType="withEffect">
                                  <p:stCondLst>
                                    <p:cond delay="0"/>
                                  </p:stCondLst>
                                  <p:childTnLst>
                                    <p:set>
                                      <p:cBhvr>
                                        <p:cTn id="86" dur="1" fill="hold">
                                          <p:stCondLst>
                                            <p:cond delay="0"/>
                                          </p:stCondLst>
                                        </p:cTn>
                                        <p:tgtEl>
                                          <p:spTgt spid="15">
                                            <p:txEl>
                                              <p:pRg st="0" end="0"/>
                                            </p:txEl>
                                          </p:spTgt>
                                        </p:tgtEl>
                                        <p:attrNameLst>
                                          <p:attrName>style.visibility</p:attrName>
                                        </p:attrNameLst>
                                      </p:cBhvr>
                                      <p:to>
                                        <p:strVal val="visible"/>
                                      </p:to>
                                    </p:set>
                                    <p:anim calcmode="lin" valueType="num">
                                      <p:cBhvr>
                                        <p:cTn id="87"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8" dur="10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89" dur="1000"/>
                                        <p:tgtEl>
                                          <p:spTgt spid="15">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7"/>
                                        </p:tgtEl>
                                        <p:attrNameLst>
                                          <p:attrName>style.visibility</p:attrName>
                                        </p:attrNameLst>
                                      </p:cBhvr>
                                      <p:to>
                                        <p:strVal val="visible"/>
                                      </p:to>
                                    </p:set>
                                    <p:anim calcmode="lin" valueType="num">
                                      <p:cBhvr>
                                        <p:cTn id="94" dur="1000" fill="hold"/>
                                        <p:tgtEl>
                                          <p:spTgt spid="7"/>
                                        </p:tgtEl>
                                        <p:attrNameLst>
                                          <p:attrName>ppt_w</p:attrName>
                                        </p:attrNameLst>
                                      </p:cBhvr>
                                      <p:tavLst>
                                        <p:tav tm="0">
                                          <p:val>
                                            <p:fltVal val="0"/>
                                          </p:val>
                                        </p:tav>
                                        <p:tav tm="100000">
                                          <p:val>
                                            <p:strVal val="#ppt_w"/>
                                          </p:val>
                                        </p:tav>
                                      </p:tavLst>
                                    </p:anim>
                                    <p:anim calcmode="lin" valueType="num">
                                      <p:cBhvr>
                                        <p:cTn id="95" dur="1000" fill="hold"/>
                                        <p:tgtEl>
                                          <p:spTgt spid="7"/>
                                        </p:tgtEl>
                                        <p:attrNameLst>
                                          <p:attrName>ppt_h</p:attrName>
                                        </p:attrNameLst>
                                      </p:cBhvr>
                                      <p:tavLst>
                                        <p:tav tm="0">
                                          <p:val>
                                            <p:fltVal val="0"/>
                                          </p:val>
                                        </p:tav>
                                        <p:tav tm="100000">
                                          <p:val>
                                            <p:strVal val="#ppt_h"/>
                                          </p:val>
                                        </p:tav>
                                      </p:tavLst>
                                    </p:anim>
                                    <p:animEffect transition="in" filter="fade">
                                      <p:cBhvr>
                                        <p:cTn id="96" dur="1000"/>
                                        <p:tgtEl>
                                          <p:spTgt spid="7"/>
                                        </p:tgtEl>
                                      </p:cBhvr>
                                    </p:animEffect>
                                  </p:childTnLst>
                                </p:cTn>
                              </p:par>
                              <p:par>
                                <p:cTn id="97" presetID="53" presetClass="exit" presetSubtype="32" fill="hold" nodeType="withEffect">
                                  <p:stCondLst>
                                    <p:cond delay="0"/>
                                  </p:stCondLst>
                                  <p:childTnLst>
                                    <p:anim calcmode="lin" valueType="num">
                                      <p:cBhvr>
                                        <p:cTn id="98" dur="1000"/>
                                        <p:tgtEl>
                                          <p:spTgt spid="6"/>
                                        </p:tgtEl>
                                        <p:attrNameLst>
                                          <p:attrName>ppt_w</p:attrName>
                                        </p:attrNameLst>
                                      </p:cBhvr>
                                      <p:tavLst>
                                        <p:tav tm="0">
                                          <p:val>
                                            <p:strVal val="ppt_w"/>
                                          </p:val>
                                        </p:tav>
                                        <p:tav tm="100000">
                                          <p:val>
                                            <p:fltVal val="0"/>
                                          </p:val>
                                        </p:tav>
                                      </p:tavLst>
                                    </p:anim>
                                    <p:anim calcmode="lin" valueType="num">
                                      <p:cBhvr>
                                        <p:cTn id="99" dur="1000"/>
                                        <p:tgtEl>
                                          <p:spTgt spid="6"/>
                                        </p:tgtEl>
                                        <p:attrNameLst>
                                          <p:attrName>ppt_h</p:attrName>
                                        </p:attrNameLst>
                                      </p:cBhvr>
                                      <p:tavLst>
                                        <p:tav tm="0">
                                          <p:val>
                                            <p:strVal val="ppt_h"/>
                                          </p:val>
                                        </p:tav>
                                        <p:tav tm="100000">
                                          <p:val>
                                            <p:fltVal val="0"/>
                                          </p:val>
                                        </p:tav>
                                      </p:tavLst>
                                    </p:anim>
                                    <p:animEffect transition="out" filter="fade">
                                      <p:cBhvr>
                                        <p:cTn id="100" dur="1000"/>
                                        <p:tgtEl>
                                          <p:spTgt spid="6"/>
                                        </p:tgtEl>
                                      </p:cBhvr>
                                    </p:animEffect>
                                    <p:set>
                                      <p:cBhvr>
                                        <p:cTn id="101" dur="1" fill="hold">
                                          <p:stCondLst>
                                            <p:cond delay="999"/>
                                          </p:stCondLst>
                                        </p:cTn>
                                        <p:tgtEl>
                                          <p:spTgt spid="6"/>
                                        </p:tgtEl>
                                        <p:attrNameLst>
                                          <p:attrName>style.visibility</p:attrName>
                                        </p:attrNameLst>
                                      </p:cBhvr>
                                      <p:to>
                                        <p:strVal val="hidden"/>
                                      </p:to>
                                    </p:set>
                                  </p:childTnLst>
                                </p:cTn>
                              </p:par>
                              <p:par>
                                <p:cTn id="102" presetID="53" presetClass="exit" presetSubtype="32" fill="hold" nodeType="withEffect">
                                  <p:stCondLst>
                                    <p:cond delay="0"/>
                                  </p:stCondLst>
                                  <p:childTnLst>
                                    <p:anim calcmode="lin" valueType="num">
                                      <p:cBhvr>
                                        <p:cTn id="103" dur="1000"/>
                                        <p:tgtEl>
                                          <p:spTgt spid="1029"/>
                                        </p:tgtEl>
                                        <p:attrNameLst>
                                          <p:attrName>ppt_w</p:attrName>
                                        </p:attrNameLst>
                                      </p:cBhvr>
                                      <p:tavLst>
                                        <p:tav tm="0">
                                          <p:val>
                                            <p:strVal val="ppt_w"/>
                                          </p:val>
                                        </p:tav>
                                        <p:tav tm="100000">
                                          <p:val>
                                            <p:fltVal val="0"/>
                                          </p:val>
                                        </p:tav>
                                      </p:tavLst>
                                    </p:anim>
                                    <p:anim calcmode="lin" valueType="num">
                                      <p:cBhvr>
                                        <p:cTn id="104" dur="1000"/>
                                        <p:tgtEl>
                                          <p:spTgt spid="1029"/>
                                        </p:tgtEl>
                                        <p:attrNameLst>
                                          <p:attrName>ppt_h</p:attrName>
                                        </p:attrNameLst>
                                      </p:cBhvr>
                                      <p:tavLst>
                                        <p:tav tm="0">
                                          <p:val>
                                            <p:strVal val="ppt_h"/>
                                          </p:val>
                                        </p:tav>
                                        <p:tav tm="100000">
                                          <p:val>
                                            <p:fltVal val="0"/>
                                          </p:val>
                                        </p:tav>
                                      </p:tavLst>
                                    </p:anim>
                                    <p:animEffect transition="out" filter="fade">
                                      <p:cBhvr>
                                        <p:cTn id="105" dur="1000"/>
                                        <p:tgtEl>
                                          <p:spTgt spid="1029"/>
                                        </p:tgtEl>
                                      </p:cBhvr>
                                    </p:animEffect>
                                    <p:set>
                                      <p:cBhvr>
                                        <p:cTn id="106" dur="1" fill="hold">
                                          <p:stCondLst>
                                            <p:cond delay="999"/>
                                          </p:stCondLst>
                                        </p:cTn>
                                        <p:tgtEl>
                                          <p:spTgt spid="1029"/>
                                        </p:tgtEl>
                                        <p:attrNameLst>
                                          <p:attrName>style.visibility</p:attrName>
                                        </p:attrNameLst>
                                      </p:cBhvr>
                                      <p:to>
                                        <p:strVal val="hidden"/>
                                      </p:to>
                                    </p:set>
                                  </p:childTnLst>
                                </p:cTn>
                              </p:par>
                              <p:par>
                                <p:cTn id="107" presetID="53" presetClass="exit" presetSubtype="32" fill="hold" grpId="1" nodeType="withEffect">
                                  <p:stCondLst>
                                    <p:cond delay="0"/>
                                  </p:stCondLst>
                                  <p:childTnLst>
                                    <p:anim calcmode="lin" valueType="num">
                                      <p:cBhvr>
                                        <p:cTn id="108" dur="1000"/>
                                        <p:tgtEl>
                                          <p:spTgt spid="12"/>
                                        </p:tgtEl>
                                        <p:attrNameLst>
                                          <p:attrName>ppt_w</p:attrName>
                                        </p:attrNameLst>
                                      </p:cBhvr>
                                      <p:tavLst>
                                        <p:tav tm="0">
                                          <p:val>
                                            <p:strVal val="ppt_w"/>
                                          </p:val>
                                        </p:tav>
                                        <p:tav tm="100000">
                                          <p:val>
                                            <p:fltVal val="0"/>
                                          </p:val>
                                        </p:tav>
                                      </p:tavLst>
                                    </p:anim>
                                    <p:anim calcmode="lin" valueType="num">
                                      <p:cBhvr>
                                        <p:cTn id="109" dur="1000"/>
                                        <p:tgtEl>
                                          <p:spTgt spid="12"/>
                                        </p:tgtEl>
                                        <p:attrNameLst>
                                          <p:attrName>ppt_h</p:attrName>
                                        </p:attrNameLst>
                                      </p:cBhvr>
                                      <p:tavLst>
                                        <p:tav tm="0">
                                          <p:val>
                                            <p:strVal val="ppt_h"/>
                                          </p:val>
                                        </p:tav>
                                        <p:tav tm="100000">
                                          <p:val>
                                            <p:fltVal val="0"/>
                                          </p:val>
                                        </p:tav>
                                      </p:tavLst>
                                    </p:anim>
                                    <p:animEffect transition="out" filter="fade">
                                      <p:cBhvr>
                                        <p:cTn id="110" dur="1000"/>
                                        <p:tgtEl>
                                          <p:spTgt spid="12"/>
                                        </p:tgtEl>
                                      </p:cBhvr>
                                    </p:animEffect>
                                    <p:set>
                                      <p:cBhvr>
                                        <p:cTn id="111" dur="1" fill="hold">
                                          <p:stCondLst>
                                            <p:cond delay="999"/>
                                          </p:stCondLst>
                                        </p:cTn>
                                        <p:tgtEl>
                                          <p:spTgt spid="12"/>
                                        </p:tgtEl>
                                        <p:attrNameLst>
                                          <p:attrName>style.visibility</p:attrName>
                                        </p:attrNameLst>
                                      </p:cBhvr>
                                      <p:to>
                                        <p:strVal val="hidden"/>
                                      </p:to>
                                    </p:set>
                                  </p:childTnLst>
                                </p:cTn>
                              </p:par>
                              <p:par>
                                <p:cTn id="112" presetID="53" presetClass="exit" presetSubtype="32" fill="hold" nodeType="withEffect">
                                  <p:stCondLst>
                                    <p:cond delay="0"/>
                                  </p:stCondLst>
                                  <p:childTnLst>
                                    <p:anim calcmode="lin" valueType="num">
                                      <p:cBhvr>
                                        <p:cTn id="113" dur="1000"/>
                                        <p:tgtEl>
                                          <p:spTgt spid="1028"/>
                                        </p:tgtEl>
                                        <p:attrNameLst>
                                          <p:attrName>ppt_w</p:attrName>
                                        </p:attrNameLst>
                                      </p:cBhvr>
                                      <p:tavLst>
                                        <p:tav tm="0">
                                          <p:val>
                                            <p:strVal val="ppt_w"/>
                                          </p:val>
                                        </p:tav>
                                        <p:tav tm="100000">
                                          <p:val>
                                            <p:fltVal val="0"/>
                                          </p:val>
                                        </p:tav>
                                      </p:tavLst>
                                    </p:anim>
                                    <p:anim calcmode="lin" valueType="num">
                                      <p:cBhvr>
                                        <p:cTn id="114" dur="1000"/>
                                        <p:tgtEl>
                                          <p:spTgt spid="1028"/>
                                        </p:tgtEl>
                                        <p:attrNameLst>
                                          <p:attrName>ppt_h</p:attrName>
                                        </p:attrNameLst>
                                      </p:cBhvr>
                                      <p:tavLst>
                                        <p:tav tm="0">
                                          <p:val>
                                            <p:strVal val="ppt_h"/>
                                          </p:val>
                                        </p:tav>
                                        <p:tav tm="100000">
                                          <p:val>
                                            <p:fltVal val="0"/>
                                          </p:val>
                                        </p:tav>
                                      </p:tavLst>
                                    </p:anim>
                                    <p:animEffect transition="out" filter="fade">
                                      <p:cBhvr>
                                        <p:cTn id="115" dur="1000"/>
                                        <p:tgtEl>
                                          <p:spTgt spid="1028"/>
                                        </p:tgtEl>
                                      </p:cBhvr>
                                    </p:animEffect>
                                    <p:set>
                                      <p:cBhvr>
                                        <p:cTn id="116" dur="1" fill="hold">
                                          <p:stCondLst>
                                            <p:cond delay="999"/>
                                          </p:stCondLst>
                                        </p:cTn>
                                        <p:tgtEl>
                                          <p:spTgt spid="1028"/>
                                        </p:tgtEl>
                                        <p:attrNameLst>
                                          <p:attrName>style.visibility</p:attrName>
                                        </p:attrNameLst>
                                      </p:cBhvr>
                                      <p:to>
                                        <p:strVal val="hidden"/>
                                      </p:to>
                                    </p:set>
                                  </p:childTnLst>
                                </p:cTn>
                              </p:par>
                              <p:par>
                                <p:cTn id="117" presetID="53" presetClass="exit" presetSubtype="32" fill="hold" nodeType="withEffect">
                                  <p:stCondLst>
                                    <p:cond delay="0"/>
                                  </p:stCondLst>
                                  <p:childTnLst>
                                    <p:anim calcmode="lin" valueType="num">
                                      <p:cBhvr>
                                        <p:cTn id="118" dur="1000"/>
                                        <p:tgtEl>
                                          <p:spTgt spid="3">
                                            <p:txEl>
                                              <p:pRg st="0" end="0"/>
                                            </p:txEl>
                                          </p:spTgt>
                                        </p:tgtEl>
                                        <p:attrNameLst>
                                          <p:attrName>ppt_w</p:attrName>
                                        </p:attrNameLst>
                                      </p:cBhvr>
                                      <p:tavLst>
                                        <p:tav tm="0">
                                          <p:val>
                                            <p:strVal val="ppt_w"/>
                                          </p:val>
                                        </p:tav>
                                        <p:tav tm="100000">
                                          <p:val>
                                            <p:fltVal val="0"/>
                                          </p:val>
                                        </p:tav>
                                      </p:tavLst>
                                    </p:anim>
                                    <p:anim calcmode="lin" valueType="num">
                                      <p:cBhvr>
                                        <p:cTn id="119" dur="1000"/>
                                        <p:tgtEl>
                                          <p:spTgt spid="3">
                                            <p:txEl>
                                              <p:pRg st="0" end="0"/>
                                            </p:txEl>
                                          </p:spTgt>
                                        </p:tgtEl>
                                        <p:attrNameLst>
                                          <p:attrName>ppt_h</p:attrName>
                                        </p:attrNameLst>
                                      </p:cBhvr>
                                      <p:tavLst>
                                        <p:tav tm="0">
                                          <p:val>
                                            <p:strVal val="ppt_h"/>
                                          </p:val>
                                        </p:tav>
                                        <p:tav tm="100000">
                                          <p:val>
                                            <p:fltVal val="0"/>
                                          </p:val>
                                        </p:tav>
                                      </p:tavLst>
                                    </p:anim>
                                    <p:animEffect transition="out" filter="fade">
                                      <p:cBhvr>
                                        <p:cTn id="120" dur="1000"/>
                                        <p:tgtEl>
                                          <p:spTgt spid="3">
                                            <p:txEl>
                                              <p:pRg st="0" end="0"/>
                                            </p:txEl>
                                          </p:spTgt>
                                        </p:tgtEl>
                                      </p:cBhvr>
                                    </p:animEffect>
                                    <p:set>
                                      <p:cBhvr>
                                        <p:cTn id="121" dur="1" fill="hold">
                                          <p:stCondLst>
                                            <p:cond delay="999"/>
                                          </p:stCondLst>
                                        </p:cTn>
                                        <p:tgtEl>
                                          <p:spTgt spid="3">
                                            <p:txEl>
                                              <p:pRg st="0" end="0"/>
                                            </p:txEl>
                                          </p:spTgt>
                                        </p:tgtEl>
                                        <p:attrNameLst>
                                          <p:attrName>style.visibility</p:attrName>
                                        </p:attrNameLst>
                                      </p:cBhvr>
                                      <p:to>
                                        <p:strVal val="hidden"/>
                                      </p:to>
                                    </p:set>
                                  </p:childTnLst>
                                </p:cTn>
                              </p:par>
                              <p:par>
                                <p:cTn id="122" presetID="53" presetClass="exit" presetSubtype="32" fill="hold" nodeType="withEffect">
                                  <p:stCondLst>
                                    <p:cond delay="0"/>
                                  </p:stCondLst>
                                  <p:childTnLst>
                                    <p:anim calcmode="lin" valueType="num">
                                      <p:cBhvr>
                                        <p:cTn id="123" dur="1000"/>
                                        <p:tgtEl>
                                          <p:spTgt spid="1027"/>
                                        </p:tgtEl>
                                        <p:attrNameLst>
                                          <p:attrName>ppt_w</p:attrName>
                                        </p:attrNameLst>
                                      </p:cBhvr>
                                      <p:tavLst>
                                        <p:tav tm="0">
                                          <p:val>
                                            <p:strVal val="ppt_w"/>
                                          </p:val>
                                        </p:tav>
                                        <p:tav tm="100000">
                                          <p:val>
                                            <p:fltVal val="0"/>
                                          </p:val>
                                        </p:tav>
                                      </p:tavLst>
                                    </p:anim>
                                    <p:anim calcmode="lin" valueType="num">
                                      <p:cBhvr>
                                        <p:cTn id="124" dur="1000"/>
                                        <p:tgtEl>
                                          <p:spTgt spid="1027"/>
                                        </p:tgtEl>
                                        <p:attrNameLst>
                                          <p:attrName>ppt_h</p:attrName>
                                        </p:attrNameLst>
                                      </p:cBhvr>
                                      <p:tavLst>
                                        <p:tav tm="0">
                                          <p:val>
                                            <p:strVal val="ppt_h"/>
                                          </p:val>
                                        </p:tav>
                                        <p:tav tm="100000">
                                          <p:val>
                                            <p:fltVal val="0"/>
                                          </p:val>
                                        </p:tav>
                                      </p:tavLst>
                                    </p:anim>
                                    <p:animEffect transition="out" filter="fade">
                                      <p:cBhvr>
                                        <p:cTn id="125" dur="1000"/>
                                        <p:tgtEl>
                                          <p:spTgt spid="1027"/>
                                        </p:tgtEl>
                                      </p:cBhvr>
                                    </p:animEffect>
                                    <p:set>
                                      <p:cBhvr>
                                        <p:cTn id="126" dur="1" fill="hold">
                                          <p:stCondLst>
                                            <p:cond delay="999"/>
                                          </p:stCondLst>
                                        </p:cTn>
                                        <p:tgtEl>
                                          <p:spTgt spid="1027"/>
                                        </p:tgtEl>
                                        <p:attrNameLst>
                                          <p:attrName>style.visibility</p:attrName>
                                        </p:attrNameLst>
                                      </p:cBhvr>
                                      <p:to>
                                        <p:strVal val="hidden"/>
                                      </p:to>
                                    </p:set>
                                  </p:childTnLst>
                                </p:cTn>
                              </p:par>
                              <p:par>
                                <p:cTn id="127" presetID="53" presetClass="exit" presetSubtype="32" fill="hold" nodeType="withEffect">
                                  <p:stCondLst>
                                    <p:cond delay="0"/>
                                  </p:stCondLst>
                                  <p:childTnLst>
                                    <p:anim calcmode="lin" valueType="num">
                                      <p:cBhvr>
                                        <p:cTn id="128" dur="1000"/>
                                        <p:tgtEl>
                                          <p:spTgt spid="11">
                                            <p:txEl>
                                              <p:pRg st="0" end="0"/>
                                            </p:txEl>
                                          </p:spTgt>
                                        </p:tgtEl>
                                        <p:attrNameLst>
                                          <p:attrName>ppt_w</p:attrName>
                                        </p:attrNameLst>
                                      </p:cBhvr>
                                      <p:tavLst>
                                        <p:tav tm="0">
                                          <p:val>
                                            <p:strVal val="ppt_w"/>
                                          </p:val>
                                        </p:tav>
                                        <p:tav tm="100000">
                                          <p:val>
                                            <p:fltVal val="0"/>
                                          </p:val>
                                        </p:tav>
                                      </p:tavLst>
                                    </p:anim>
                                    <p:anim calcmode="lin" valueType="num">
                                      <p:cBhvr>
                                        <p:cTn id="129" dur="1000"/>
                                        <p:tgtEl>
                                          <p:spTgt spid="11">
                                            <p:txEl>
                                              <p:pRg st="0" end="0"/>
                                            </p:txEl>
                                          </p:spTgt>
                                        </p:tgtEl>
                                        <p:attrNameLst>
                                          <p:attrName>ppt_h</p:attrName>
                                        </p:attrNameLst>
                                      </p:cBhvr>
                                      <p:tavLst>
                                        <p:tav tm="0">
                                          <p:val>
                                            <p:strVal val="ppt_h"/>
                                          </p:val>
                                        </p:tav>
                                        <p:tav tm="100000">
                                          <p:val>
                                            <p:fltVal val="0"/>
                                          </p:val>
                                        </p:tav>
                                      </p:tavLst>
                                    </p:anim>
                                    <p:animEffect transition="out" filter="fade">
                                      <p:cBhvr>
                                        <p:cTn id="130" dur="1000"/>
                                        <p:tgtEl>
                                          <p:spTgt spid="11">
                                            <p:txEl>
                                              <p:pRg st="0" end="0"/>
                                            </p:txEl>
                                          </p:spTgt>
                                        </p:tgtEl>
                                      </p:cBhvr>
                                    </p:animEffect>
                                    <p:set>
                                      <p:cBhvr>
                                        <p:cTn id="131" dur="1" fill="hold">
                                          <p:stCondLst>
                                            <p:cond delay="999"/>
                                          </p:stCondLst>
                                        </p:cTn>
                                        <p:tgtEl>
                                          <p:spTgt spid="11">
                                            <p:txEl>
                                              <p:pRg st="0" end="0"/>
                                            </p:txEl>
                                          </p:spTgt>
                                        </p:tgtEl>
                                        <p:attrNameLst>
                                          <p:attrName>style.visibility</p:attrName>
                                        </p:attrNameLst>
                                      </p:cBhvr>
                                      <p:to>
                                        <p:strVal val="hidden"/>
                                      </p:to>
                                    </p:set>
                                  </p:childTnLst>
                                </p:cTn>
                              </p:par>
                              <p:par>
                                <p:cTn id="132" presetID="53" presetClass="exit" presetSubtype="32" fill="hold" nodeType="withEffect">
                                  <p:stCondLst>
                                    <p:cond delay="0"/>
                                  </p:stCondLst>
                                  <p:childTnLst>
                                    <p:anim calcmode="lin" valueType="num">
                                      <p:cBhvr>
                                        <p:cTn id="133" dur="1000"/>
                                        <p:tgtEl>
                                          <p:spTgt spid="1031"/>
                                        </p:tgtEl>
                                        <p:attrNameLst>
                                          <p:attrName>ppt_w</p:attrName>
                                        </p:attrNameLst>
                                      </p:cBhvr>
                                      <p:tavLst>
                                        <p:tav tm="0">
                                          <p:val>
                                            <p:strVal val="ppt_w"/>
                                          </p:val>
                                        </p:tav>
                                        <p:tav tm="100000">
                                          <p:val>
                                            <p:fltVal val="0"/>
                                          </p:val>
                                        </p:tav>
                                      </p:tavLst>
                                    </p:anim>
                                    <p:anim calcmode="lin" valueType="num">
                                      <p:cBhvr>
                                        <p:cTn id="134" dur="1000"/>
                                        <p:tgtEl>
                                          <p:spTgt spid="1031"/>
                                        </p:tgtEl>
                                        <p:attrNameLst>
                                          <p:attrName>ppt_h</p:attrName>
                                        </p:attrNameLst>
                                      </p:cBhvr>
                                      <p:tavLst>
                                        <p:tav tm="0">
                                          <p:val>
                                            <p:strVal val="ppt_h"/>
                                          </p:val>
                                        </p:tav>
                                        <p:tav tm="100000">
                                          <p:val>
                                            <p:fltVal val="0"/>
                                          </p:val>
                                        </p:tav>
                                      </p:tavLst>
                                    </p:anim>
                                    <p:animEffect transition="out" filter="fade">
                                      <p:cBhvr>
                                        <p:cTn id="135" dur="1000"/>
                                        <p:tgtEl>
                                          <p:spTgt spid="1031"/>
                                        </p:tgtEl>
                                      </p:cBhvr>
                                    </p:animEffect>
                                    <p:set>
                                      <p:cBhvr>
                                        <p:cTn id="136" dur="1" fill="hold">
                                          <p:stCondLst>
                                            <p:cond delay="999"/>
                                          </p:stCondLst>
                                        </p:cTn>
                                        <p:tgtEl>
                                          <p:spTgt spid="1031"/>
                                        </p:tgtEl>
                                        <p:attrNameLst>
                                          <p:attrName>style.visibility</p:attrName>
                                        </p:attrNameLst>
                                      </p:cBhvr>
                                      <p:to>
                                        <p:strVal val="hidden"/>
                                      </p:to>
                                    </p:set>
                                  </p:childTnLst>
                                </p:cTn>
                              </p:par>
                              <p:par>
                                <p:cTn id="137" presetID="53" presetClass="exit" presetSubtype="32" fill="hold" grpId="1" nodeType="withEffect">
                                  <p:stCondLst>
                                    <p:cond delay="0"/>
                                  </p:stCondLst>
                                  <p:childTnLst>
                                    <p:anim calcmode="lin" valueType="num">
                                      <p:cBhvr>
                                        <p:cTn id="138" dur="1000"/>
                                        <p:tgtEl>
                                          <p:spTgt spid="14"/>
                                        </p:tgtEl>
                                        <p:attrNameLst>
                                          <p:attrName>ppt_w</p:attrName>
                                        </p:attrNameLst>
                                      </p:cBhvr>
                                      <p:tavLst>
                                        <p:tav tm="0">
                                          <p:val>
                                            <p:strVal val="ppt_w"/>
                                          </p:val>
                                        </p:tav>
                                        <p:tav tm="100000">
                                          <p:val>
                                            <p:fltVal val="0"/>
                                          </p:val>
                                        </p:tav>
                                      </p:tavLst>
                                    </p:anim>
                                    <p:anim calcmode="lin" valueType="num">
                                      <p:cBhvr>
                                        <p:cTn id="139" dur="1000"/>
                                        <p:tgtEl>
                                          <p:spTgt spid="14"/>
                                        </p:tgtEl>
                                        <p:attrNameLst>
                                          <p:attrName>ppt_h</p:attrName>
                                        </p:attrNameLst>
                                      </p:cBhvr>
                                      <p:tavLst>
                                        <p:tav tm="0">
                                          <p:val>
                                            <p:strVal val="ppt_h"/>
                                          </p:val>
                                        </p:tav>
                                        <p:tav tm="100000">
                                          <p:val>
                                            <p:fltVal val="0"/>
                                          </p:val>
                                        </p:tav>
                                      </p:tavLst>
                                    </p:anim>
                                    <p:animEffect transition="out" filter="fade">
                                      <p:cBhvr>
                                        <p:cTn id="140" dur="1000"/>
                                        <p:tgtEl>
                                          <p:spTgt spid="14"/>
                                        </p:tgtEl>
                                      </p:cBhvr>
                                    </p:animEffect>
                                    <p:set>
                                      <p:cBhvr>
                                        <p:cTn id="141" dur="1" fill="hold">
                                          <p:stCondLst>
                                            <p:cond delay="999"/>
                                          </p:stCondLst>
                                        </p:cTn>
                                        <p:tgtEl>
                                          <p:spTgt spid="14"/>
                                        </p:tgtEl>
                                        <p:attrNameLst>
                                          <p:attrName>style.visibility</p:attrName>
                                        </p:attrNameLst>
                                      </p:cBhvr>
                                      <p:to>
                                        <p:strVal val="hidden"/>
                                      </p:to>
                                    </p:set>
                                  </p:childTnLst>
                                </p:cTn>
                              </p:par>
                              <p:par>
                                <p:cTn id="142" presetID="53" presetClass="exit" presetSubtype="32" fill="hold" nodeType="withEffect">
                                  <p:stCondLst>
                                    <p:cond delay="0"/>
                                  </p:stCondLst>
                                  <p:childTnLst>
                                    <p:anim calcmode="lin" valueType="num">
                                      <p:cBhvr>
                                        <p:cTn id="143" dur="1000"/>
                                        <p:tgtEl>
                                          <p:spTgt spid="1030"/>
                                        </p:tgtEl>
                                        <p:attrNameLst>
                                          <p:attrName>ppt_w</p:attrName>
                                        </p:attrNameLst>
                                      </p:cBhvr>
                                      <p:tavLst>
                                        <p:tav tm="0">
                                          <p:val>
                                            <p:strVal val="ppt_w"/>
                                          </p:val>
                                        </p:tav>
                                        <p:tav tm="100000">
                                          <p:val>
                                            <p:fltVal val="0"/>
                                          </p:val>
                                        </p:tav>
                                      </p:tavLst>
                                    </p:anim>
                                    <p:anim calcmode="lin" valueType="num">
                                      <p:cBhvr>
                                        <p:cTn id="144" dur="1000"/>
                                        <p:tgtEl>
                                          <p:spTgt spid="1030"/>
                                        </p:tgtEl>
                                        <p:attrNameLst>
                                          <p:attrName>ppt_h</p:attrName>
                                        </p:attrNameLst>
                                      </p:cBhvr>
                                      <p:tavLst>
                                        <p:tav tm="0">
                                          <p:val>
                                            <p:strVal val="ppt_h"/>
                                          </p:val>
                                        </p:tav>
                                        <p:tav tm="100000">
                                          <p:val>
                                            <p:fltVal val="0"/>
                                          </p:val>
                                        </p:tav>
                                      </p:tavLst>
                                    </p:anim>
                                    <p:animEffect transition="out" filter="fade">
                                      <p:cBhvr>
                                        <p:cTn id="145" dur="1000"/>
                                        <p:tgtEl>
                                          <p:spTgt spid="1030"/>
                                        </p:tgtEl>
                                      </p:cBhvr>
                                    </p:animEffect>
                                    <p:set>
                                      <p:cBhvr>
                                        <p:cTn id="146" dur="1" fill="hold">
                                          <p:stCondLst>
                                            <p:cond delay="999"/>
                                          </p:stCondLst>
                                        </p:cTn>
                                        <p:tgtEl>
                                          <p:spTgt spid="1030"/>
                                        </p:tgtEl>
                                        <p:attrNameLst>
                                          <p:attrName>style.visibility</p:attrName>
                                        </p:attrNameLst>
                                      </p:cBhvr>
                                      <p:to>
                                        <p:strVal val="hidden"/>
                                      </p:to>
                                    </p:set>
                                  </p:childTnLst>
                                </p:cTn>
                              </p:par>
                              <p:par>
                                <p:cTn id="147" presetID="53" presetClass="exit" presetSubtype="32" fill="hold" grpId="0" nodeType="withEffect">
                                  <p:stCondLst>
                                    <p:cond delay="0"/>
                                  </p:stCondLst>
                                  <p:childTnLst>
                                    <p:anim calcmode="lin" valueType="num">
                                      <p:cBhvr>
                                        <p:cTn id="148" dur="1000"/>
                                        <p:tgtEl>
                                          <p:spTgt spid="13">
                                            <p:txEl>
                                              <p:pRg st="0" end="0"/>
                                            </p:txEl>
                                          </p:spTgt>
                                        </p:tgtEl>
                                        <p:attrNameLst>
                                          <p:attrName>ppt_w</p:attrName>
                                        </p:attrNameLst>
                                      </p:cBhvr>
                                      <p:tavLst>
                                        <p:tav tm="0">
                                          <p:val>
                                            <p:strVal val="ppt_w"/>
                                          </p:val>
                                        </p:tav>
                                        <p:tav tm="100000">
                                          <p:val>
                                            <p:fltVal val="0"/>
                                          </p:val>
                                        </p:tav>
                                      </p:tavLst>
                                    </p:anim>
                                    <p:anim calcmode="lin" valueType="num">
                                      <p:cBhvr>
                                        <p:cTn id="149" dur="1000"/>
                                        <p:tgtEl>
                                          <p:spTgt spid="13">
                                            <p:txEl>
                                              <p:pRg st="0" end="0"/>
                                            </p:txEl>
                                          </p:spTgt>
                                        </p:tgtEl>
                                        <p:attrNameLst>
                                          <p:attrName>ppt_h</p:attrName>
                                        </p:attrNameLst>
                                      </p:cBhvr>
                                      <p:tavLst>
                                        <p:tav tm="0">
                                          <p:val>
                                            <p:strVal val="ppt_h"/>
                                          </p:val>
                                        </p:tav>
                                        <p:tav tm="100000">
                                          <p:val>
                                            <p:fltVal val="0"/>
                                          </p:val>
                                        </p:tav>
                                      </p:tavLst>
                                    </p:anim>
                                    <p:animEffect transition="out" filter="fade">
                                      <p:cBhvr>
                                        <p:cTn id="150" dur="1000"/>
                                        <p:tgtEl>
                                          <p:spTgt spid="13">
                                            <p:txEl>
                                              <p:pRg st="0" end="0"/>
                                            </p:txEl>
                                          </p:spTgt>
                                        </p:tgtEl>
                                      </p:cBhvr>
                                    </p:animEffect>
                                    <p:set>
                                      <p:cBhvr>
                                        <p:cTn id="151" dur="1" fill="hold">
                                          <p:stCondLst>
                                            <p:cond delay="999"/>
                                          </p:stCondLst>
                                        </p:cTn>
                                        <p:tgtEl>
                                          <p:spTgt spid="13">
                                            <p:txEl>
                                              <p:pRg st="0" end="0"/>
                                            </p:txEl>
                                          </p:spTgt>
                                        </p:tgtEl>
                                        <p:attrNameLst>
                                          <p:attrName>style.visibility</p:attrName>
                                        </p:attrNameLst>
                                      </p:cBhvr>
                                      <p:to>
                                        <p:strVal val="hidden"/>
                                      </p:to>
                                    </p:set>
                                  </p:childTnLst>
                                </p:cTn>
                              </p:par>
                              <p:par>
                                <p:cTn id="152" presetID="53" presetClass="exit" presetSubtype="32" fill="hold" nodeType="withEffect">
                                  <p:stCondLst>
                                    <p:cond delay="0"/>
                                  </p:stCondLst>
                                  <p:childTnLst>
                                    <p:anim calcmode="lin" valueType="num">
                                      <p:cBhvr>
                                        <p:cTn id="153" dur="1000"/>
                                        <p:tgtEl>
                                          <p:spTgt spid="1026"/>
                                        </p:tgtEl>
                                        <p:attrNameLst>
                                          <p:attrName>ppt_w</p:attrName>
                                        </p:attrNameLst>
                                      </p:cBhvr>
                                      <p:tavLst>
                                        <p:tav tm="0">
                                          <p:val>
                                            <p:strVal val="ppt_w"/>
                                          </p:val>
                                        </p:tav>
                                        <p:tav tm="100000">
                                          <p:val>
                                            <p:fltVal val="0"/>
                                          </p:val>
                                        </p:tav>
                                      </p:tavLst>
                                    </p:anim>
                                    <p:anim calcmode="lin" valueType="num">
                                      <p:cBhvr>
                                        <p:cTn id="154" dur="1000"/>
                                        <p:tgtEl>
                                          <p:spTgt spid="1026"/>
                                        </p:tgtEl>
                                        <p:attrNameLst>
                                          <p:attrName>ppt_h</p:attrName>
                                        </p:attrNameLst>
                                      </p:cBhvr>
                                      <p:tavLst>
                                        <p:tav tm="0">
                                          <p:val>
                                            <p:strVal val="ppt_h"/>
                                          </p:val>
                                        </p:tav>
                                        <p:tav tm="100000">
                                          <p:val>
                                            <p:fltVal val="0"/>
                                          </p:val>
                                        </p:tav>
                                      </p:tavLst>
                                    </p:anim>
                                    <p:animEffect transition="out" filter="fade">
                                      <p:cBhvr>
                                        <p:cTn id="155" dur="1000"/>
                                        <p:tgtEl>
                                          <p:spTgt spid="1026"/>
                                        </p:tgtEl>
                                      </p:cBhvr>
                                    </p:animEffect>
                                    <p:set>
                                      <p:cBhvr>
                                        <p:cTn id="156" dur="1" fill="hold">
                                          <p:stCondLst>
                                            <p:cond delay="999"/>
                                          </p:stCondLst>
                                        </p:cTn>
                                        <p:tgtEl>
                                          <p:spTgt spid="1026"/>
                                        </p:tgtEl>
                                        <p:attrNameLst>
                                          <p:attrName>style.visibility</p:attrName>
                                        </p:attrNameLst>
                                      </p:cBhvr>
                                      <p:to>
                                        <p:strVal val="hidden"/>
                                      </p:to>
                                    </p:set>
                                  </p:childTnLst>
                                </p:cTn>
                              </p:par>
                              <p:par>
                                <p:cTn id="157" presetID="53" presetClass="exit" presetSubtype="32" fill="hold" grpId="0" nodeType="withEffect">
                                  <p:stCondLst>
                                    <p:cond delay="0"/>
                                  </p:stCondLst>
                                  <p:childTnLst>
                                    <p:anim calcmode="lin" valueType="num">
                                      <p:cBhvr>
                                        <p:cTn id="158" dur="1000"/>
                                        <p:tgtEl>
                                          <p:spTgt spid="15">
                                            <p:txEl>
                                              <p:pRg st="0" end="0"/>
                                            </p:txEl>
                                          </p:spTgt>
                                        </p:tgtEl>
                                        <p:attrNameLst>
                                          <p:attrName>ppt_w</p:attrName>
                                        </p:attrNameLst>
                                      </p:cBhvr>
                                      <p:tavLst>
                                        <p:tav tm="0">
                                          <p:val>
                                            <p:strVal val="ppt_w"/>
                                          </p:val>
                                        </p:tav>
                                        <p:tav tm="100000">
                                          <p:val>
                                            <p:fltVal val="0"/>
                                          </p:val>
                                        </p:tav>
                                      </p:tavLst>
                                    </p:anim>
                                    <p:anim calcmode="lin" valueType="num">
                                      <p:cBhvr>
                                        <p:cTn id="159" dur="1000"/>
                                        <p:tgtEl>
                                          <p:spTgt spid="15">
                                            <p:txEl>
                                              <p:pRg st="0" end="0"/>
                                            </p:txEl>
                                          </p:spTgt>
                                        </p:tgtEl>
                                        <p:attrNameLst>
                                          <p:attrName>ppt_h</p:attrName>
                                        </p:attrNameLst>
                                      </p:cBhvr>
                                      <p:tavLst>
                                        <p:tav tm="0">
                                          <p:val>
                                            <p:strVal val="ppt_h"/>
                                          </p:val>
                                        </p:tav>
                                        <p:tav tm="100000">
                                          <p:val>
                                            <p:fltVal val="0"/>
                                          </p:val>
                                        </p:tav>
                                      </p:tavLst>
                                    </p:anim>
                                    <p:animEffect transition="out" filter="fade">
                                      <p:cBhvr>
                                        <p:cTn id="160" dur="1000"/>
                                        <p:tgtEl>
                                          <p:spTgt spid="15">
                                            <p:txEl>
                                              <p:pRg st="0" end="0"/>
                                            </p:txEl>
                                          </p:spTgt>
                                        </p:tgtEl>
                                      </p:cBhvr>
                                    </p:animEffect>
                                    <p:set>
                                      <p:cBhvr>
                                        <p:cTn id="161" dur="1" fill="hold">
                                          <p:stCondLst>
                                            <p:cond delay="999"/>
                                          </p:stCondLst>
                                        </p:cTn>
                                        <p:tgtEl>
                                          <p:spTgt spid="15">
                                            <p:txEl>
                                              <p:pRg st="0" end="0"/>
                                            </p:txEl>
                                          </p:spTgt>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53" presetClass="entr" presetSubtype="16" fill="hold" nodeType="clickEffect">
                                  <p:stCondLst>
                                    <p:cond delay="0"/>
                                  </p:stCondLst>
                                  <p:childTnLst>
                                    <p:set>
                                      <p:cBhvr>
                                        <p:cTn id="165" dur="1" fill="hold">
                                          <p:stCondLst>
                                            <p:cond delay="0"/>
                                          </p:stCondLst>
                                        </p:cTn>
                                        <p:tgtEl>
                                          <p:spTgt spid="8"/>
                                        </p:tgtEl>
                                        <p:attrNameLst>
                                          <p:attrName>style.visibility</p:attrName>
                                        </p:attrNameLst>
                                      </p:cBhvr>
                                      <p:to>
                                        <p:strVal val="visible"/>
                                      </p:to>
                                    </p:set>
                                    <p:anim calcmode="lin" valueType="num">
                                      <p:cBhvr>
                                        <p:cTn id="166" dur="1000" fill="hold"/>
                                        <p:tgtEl>
                                          <p:spTgt spid="8"/>
                                        </p:tgtEl>
                                        <p:attrNameLst>
                                          <p:attrName>ppt_w</p:attrName>
                                        </p:attrNameLst>
                                      </p:cBhvr>
                                      <p:tavLst>
                                        <p:tav tm="0">
                                          <p:val>
                                            <p:fltVal val="0"/>
                                          </p:val>
                                        </p:tav>
                                        <p:tav tm="100000">
                                          <p:val>
                                            <p:strVal val="#ppt_w"/>
                                          </p:val>
                                        </p:tav>
                                      </p:tavLst>
                                    </p:anim>
                                    <p:anim calcmode="lin" valueType="num">
                                      <p:cBhvr>
                                        <p:cTn id="167" dur="1000" fill="hold"/>
                                        <p:tgtEl>
                                          <p:spTgt spid="8"/>
                                        </p:tgtEl>
                                        <p:attrNameLst>
                                          <p:attrName>ppt_h</p:attrName>
                                        </p:attrNameLst>
                                      </p:cBhvr>
                                      <p:tavLst>
                                        <p:tav tm="0">
                                          <p:val>
                                            <p:fltVal val="0"/>
                                          </p:val>
                                        </p:tav>
                                        <p:tav tm="100000">
                                          <p:val>
                                            <p:strVal val="#ppt_h"/>
                                          </p:val>
                                        </p:tav>
                                      </p:tavLst>
                                    </p:anim>
                                    <p:animEffect transition="in" filter="fade">
                                      <p:cBhvr>
                                        <p:cTn id="168" dur="1000"/>
                                        <p:tgtEl>
                                          <p:spTgt spid="8"/>
                                        </p:tgtEl>
                                      </p:cBhvr>
                                    </p:animEffect>
                                  </p:childTnLst>
                                </p:cTn>
                              </p:par>
                              <p:par>
                                <p:cTn id="169" presetID="53" presetClass="exit" presetSubtype="32" fill="hold" nodeType="withEffect">
                                  <p:stCondLst>
                                    <p:cond delay="0"/>
                                  </p:stCondLst>
                                  <p:childTnLst>
                                    <p:anim calcmode="lin" valueType="num">
                                      <p:cBhvr>
                                        <p:cTn id="170" dur="1000"/>
                                        <p:tgtEl>
                                          <p:spTgt spid="7"/>
                                        </p:tgtEl>
                                        <p:attrNameLst>
                                          <p:attrName>ppt_w</p:attrName>
                                        </p:attrNameLst>
                                      </p:cBhvr>
                                      <p:tavLst>
                                        <p:tav tm="0">
                                          <p:val>
                                            <p:strVal val="ppt_w"/>
                                          </p:val>
                                        </p:tav>
                                        <p:tav tm="100000">
                                          <p:val>
                                            <p:fltVal val="0"/>
                                          </p:val>
                                        </p:tav>
                                      </p:tavLst>
                                    </p:anim>
                                    <p:anim calcmode="lin" valueType="num">
                                      <p:cBhvr>
                                        <p:cTn id="171" dur="1000"/>
                                        <p:tgtEl>
                                          <p:spTgt spid="7"/>
                                        </p:tgtEl>
                                        <p:attrNameLst>
                                          <p:attrName>ppt_h</p:attrName>
                                        </p:attrNameLst>
                                      </p:cBhvr>
                                      <p:tavLst>
                                        <p:tav tm="0">
                                          <p:val>
                                            <p:strVal val="ppt_h"/>
                                          </p:val>
                                        </p:tav>
                                        <p:tav tm="100000">
                                          <p:val>
                                            <p:fltVal val="0"/>
                                          </p:val>
                                        </p:tav>
                                      </p:tavLst>
                                    </p:anim>
                                    <p:animEffect transition="out" filter="fade">
                                      <p:cBhvr>
                                        <p:cTn id="172" dur="1000"/>
                                        <p:tgtEl>
                                          <p:spTgt spid="7"/>
                                        </p:tgtEl>
                                      </p:cBhvr>
                                    </p:animEffect>
                                    <p:set>
                                      <p:cBhvr>
                                        <p:cTn id="173" dur="1" fill="hold">
                                          <p:stCondLst>
                                            <p:cond delay="999"/>
                                          </p:stCondLst>
                                        </p:cTn>
                                        <p:tgtEl>
                                          <p:spTgt spid="7"/>
                                        </p:tgtEl>
                                        <p:attrNameLst>
                                          <p:attrName>style.visibility</p:attrName>
                                        </p:attrNameLst>
                                      </p:cBhvr>
                                      <p:to>
                                        <p:strVal val="hidden"/>
                                      </p:to>
                                    </p:set>
                                  </p:childTnLst>
                                </p:cTn>
                              </p:par>
                              <p:par>
                                <p:cTn id="174" presetID="53" presetClass="entr" presetSubtype="16" fill="hold" nodeType="withEffect">
                                  <p:stCondLst>
                                    <p:cond delay="0"/>
                                  </p:stCondLst>
                                  <p:childTnLst>
                                    <p:set>
                                      <p:cBhvr>
                                        <p:cTn id="175" dur="1" fill="hold">
                                          <p:stCondLst>
                                            <p:cond delay="0"/>
                                          </p:stCondLst>
                                        </p:cTn>
                                        <p:tgtEl>
                                          <p:spTgt spid="9"/>
                                        </p:tgtEl>
                                        <p:attrNameLst>
                                          <p:attrName>style.visibility</p:attrName>
                                        </p:attrNameLst>
                                      </p:cBhvr>
                                      <p:to>
                                        <p:strVal val="visible"/>
                                      </p:to>
                                    </p:set>
                                    <p:anim calcmode="lin" valueType="num">
                                      <p:cBhvr>
                                        <p:cTn id="176" dur="1000" fill="hold"/>
                                        <p:tgtEl>
                                          <p:spTgt spid="9"/>
                                        </p:tgtEl>
                                        <p:attrNameLst>
                                          <p:attrName>ppt_w</p:attrName>
                                        </p:attrNameLst>
                                      </p:cBhvr>
                                      <p:tavLst>
                                        <p:tav tm="0">
                                          <p:val>
                                            <p:fltVal val="0"/>
                                          </p:val>
                                        </p:tav>
                                        <p:tav tm="100000">
                                          <p:val>
                                            <p:strVal val="#ppt_w"/>
                                          </p:val>
                                        </p:tav>
                                      </p:tavLst>
                                    </p:anim>
                                    <p:anim calcmode="lin" valueType="num">
                                      <p:cBhvr>
                                        <p:cTn id="177" dur="1000" fill="hold"/>
                                        <p:tgtEl>
                                          <p:spTgt spid="9"/>
                                        </p:tgtEl>
                                        <p:attrNameLst>
                                          <p:attrName>ppt_h</p:attrName>
                                        </p:attrNameLst>
                                      </p:cBhvr>
                                      <p:tavLst>
                                        <p:tav tm="0">
                                          <p:val>
                                            <p:fltVal val="0"/>
                                          </p:val>
                                        </p:tav>
                                        <p:tav tm="100000">
                                          <p:val>
                                            <p:strVal val="#ppt_h"/>
                                          </p:val>
                                        </p:tav>
                                      </p:tavLst>
                                    </p:anim>
                                    <p:animEffect transition="in" filter="fade">
                                      <p:cBhvr>
                                        <p:cTn id="17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 grpId="0"/>
      <p:bldP spid="12" grpId="1"/>
      <p:bldP spid="13" grpId="0" build="allAtOnce"/>
      <p:bldP spid="14" grpId="0"/>
      <p:bldP spid="14" grpId="1"/>
      <p:bldP spid="15"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0" y="1397000"/>
          <a:ext cx="7620000" cy="233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133600" y="3733800"/>
            <a:ext cx="6858000" cy="2031325"/>
          </a:xfrm>
          <a:prstGeom prst="rect">
            <a:avLst/>
          </a:prstGeom>
          <a:noFill/>
        </p:spPr>
        <p:txBody>
          <a:bodyPr wrap="square" rtlCol="0">
            <a:spAutoFit/>
          </a:bodyPr>
          <a:lstStyle/>
          <a:p>
            <a:pPr>
              <a:buFontTx/>
              <a:buChar char="-"/>
            </a:pPr>
            <a:r>
              <a:rPr lang="en-US" dirty="0" smtClean="0"/>
              <a:t>No direct communication between DAT and Mission Management</a:t>
            </a:r>
          </a:p>
          <a:p>
            <a:pPr>
              <a:buFontTx/>
              <a:buChar char="-"/>
            </a:pPr>
            <a:endParaRPr lang="en-US" dirty="0" smtClean="0"/>
          </a:p>
          <a:p>
            <a:pPr>
              <a:buFontTx/>
              <a:buChar char="-"/>
            </a:pPr>
            <a:r>
              <a:rPr lang="en-US" dirty="0" smtClean="0"/>
              <a:t> Vertical operation hindered information exchange</a:t>
            </a:r>
          </a:p>
          <a:p>
            <a:pPr>
              <a:buFontTx/>
              <a:buChar char="-"/>
            </a:pPr>
            <a:endParaRPr lang="en-US" dirty="0" smtClean="0"/>
          </a:p>
          <a:p>
            <a:pPr>
              <a:buFontTx/>
              <a:buChar char="-"/>
            </a:pPr>
            <a:r>
              <a:rPr lang="en-US" dirty="0" smtClean="0"/>
              <a:t> Requested further imagery to determine location of foam strike</a:t>
            </a:r>
          </a:p>
          <a:p>
            <a:pPr>
              <a:buFontTx/>
              <a:buChar char="-"/>
            </a:pPr>
            <a:endParaRPr lang="en-US" dirty="0" smtClean="0"/>
          </a:p>
          <a:p>
            <a:pPr>
              <a:buFontTx/>
              <a:buChar char="-"/>
            </a:pPr>
            <a:endParaRPr lang="en-US" dirty="0"/>
          </a:p>
        </p:txBody>
      </p:sp>
      <p:sp>
        <p:nvSpPr>
          <p:cNvPr id="7" name="Title 1"/>
          <p:cNvSpPr txBox="1">
            <a:spLocks/>
          </p:cNvSpPr>
          <p:nvPr/>
        </p:nvSpPr>
        <p:spPr>
          <a:xfrm>
            <a:off x="1447800" y="39327"/>
            <a:ext cx="7543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Debris Assessment Team</a:t>
            </a:r>
            <a:endParaRPr lang="en-US" b="1" dirty="0">
              <a:solidFill>
                <a:schemeClr val="accent1">
                  <a:lumMod val="50000"/>
                </a:schemeClr>
              </a:solidFill>
            </a:endParaRPr>
          </a:p>
        </p:txBody>
      </p:sp>
    </p:spTree>
    <p:extLst>
      <p:ext uri="{BB962C8B-B14F-4D97-AF65-F5344CB8AC3E}">
        <p14:creationId xmlns:p14="http://schemas.microsoft.com/office/powerpoint/2010/main" xmlns="" val="38537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3428" y="219147"/>
            <a:ext cx="7629525"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1828800" y="4640269"/>
            <a:ext cx="7010400" cy="1323439"/>
          </a:xfrm>
          <a:prstGeom prst="rect">
            <a:avLst/>
          </a:prstGeom>
          <a:noFill/>
        </p:spPr>
        <p:txBody>
          <a:bodyPr wrap="square" rtlCol="0">
            <a:spAutoFit/>
          </a:bodyPr>
          <a:lstStyle/>
          <a:p>
            <a:r>
              <a:rPr lang="en-US" sz="2000" b="1" i="1" dirty="0" smtClean="0">
                <a:solidFill>
                  <a:srgbClr val="C00000"/>
                </a:solidFill>
                <a:latin typeface="Garamond" pitchFamily="18" charset="0"/>
              </a:rPr>
              <a:t>“The detached nature of the support provided by the Space Shuttle Division Chief … confuses lines of authority, responsibility, and accountability in a manner that almost defies explanation.”</a:t>
            </a:r>
            <a:endParaRPr lang="en-US" sz="2000" b="1" i="1" dirty="0">
              <a:solidFill>
                <a:srgbClr val="C00000"/>
              </a:solidFill>
              <a:latin typeface="Garamond" pitchFamily="18" charset="0"/>
            </a:endParaRPr>
          </a:p>
        </p:txBody>
      </p:sp>
    </p:spTree>
    <p:extLst>
      <p:ext uri="{BB962C8B-B14F-4D97-AF65-F5344CB8AC3E}">
        <p14:creationId xmlns:p14="http://schemas.microsoft.com/office/powerpoint/2010/main" xmlns="" val="3120105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791200" y="1752600"/>
            <a:ext cx="3352800" cy="2585323"/>
          </a:xfrm>
          <a:prstGeom prst="rect">
            <a:avLst/>
          </a:prstGeom>
          <a:noFill/>
        </p:spPr>
        <p:txBody>
          <a:bodyPr wrap="square" rtlCol="0">
            <a:spAutoFit/>
          </a:bodyPr>
          <a:lstStyle/>
          <a:p>
            <a:r>
              <a:rPr lang="en-US" b="1" i="1" dirty="0" smtClean="0">
                <a:latin typeface="Bookman Old Style" pitchFamily="18" charset="0"/>
              </a:rPr>
              <a:t>“Organizations that deal with high-risk operations must always have a healthy fear of failure – operations must be proved safe, rather than the other way around. NASA inverted this burden of proof.”</a:t>
            </a:r>
            <a:endParaRPr lang="en-US" b="1" i="1" dirty="0">
              <a:latin typeface="Bookman Old Style" pitchFamily="18" charset="0"/>
            </a:endParaRPr>
          </a:p>
        </p:txBody>
      </p:sp>
      <p:graphicFrame>
        <p:nvGraphicFramePr>
          <p:cNvPr id="10" name="Diagram 9"/>
          <p:cNvGraphicFramePr/>
          <p:nvPr/>
        </p:nvGraphicFramePr>
        <p:xfrm>
          <a:off x="1524000" y="1397000"/>
          <a:ext cx="4724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1447800" y="39327"/>
            <a:ext cx="5486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Flawed Safety Culture</a:t>
            </a:r>
            <a:endParaRPr lang="en-US" b="1" dirty="0">
              <a:solidFill>
                <a:schemeClr val="accent1">
                  <a:lumMod val="50000"/>
                </a:schemeClr>
              </a:solidFill>
            </a:endParaRPr>
          </a:p>
        </p:txBody>
      </p:sp>
    </p:spTree>
    <p:extLst>
      <p:ext uri="{BB962C8B-B14F-4D97-AF65-F5344CB8AC3E}">
        <p14:creationId xmlns:p14="http://schemas.microsoft.com/office/powerpoint/2010/main" xmlns="" val="254768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graphicEl>
                                              <a:dgm id="{D5A58067-F5A9-456C-A692-6BFA10BEE03A}"/>
                                            </p:graphicEl>
                                          </p:spTgt>
                                        </p:tgtEl>
                                        <p:attrNameLst>
                                          <p:attrName>style.visibility</p:attrName>
                                        </p:attrNameLst>
                                      </p:cBhvr>
                                      <p:to>
                                        <p:strVal val="visible"/>
                                      </p:to>
                                    </p:set>
                                    <p:anim calcmode="lin" valueType="num">
                                      <p:cBhvr additive="base">
                                        <p:cTn id="7" dur="2000" fill="hold"/>
                                        <p:tgtEl>
                                          <p:spTgt spid="10">
                                            <p:graphicEl>
                                              <a:dgm id="{D5A58067-F5A9-456C-A692-6BFA10BEE03A}"/>
                                            </p:graphicEl>
                                          </p:spTgt>
                                        </p:tgtEl>
                                        <p:attrNameLst>
                                          <p:attrName>ppt_x</p:attrName>
                                        </p:attrNameLst>
                                      </p:cBhvr>
                                      <p:tavLst>
                                        <p:tav tm="0">
                                          <p:val>
                                            <p:strVal val="#ppt_x"/>
                                          </p:val>
                                        </p:tav>
                                        <p:tav tm="100000">
                                          <p:val>
                                            <p:strVal val="#ppt_x"/>
                                          </p:val>
                                        </p:tav>
                                      </p:tavLst>
                                    </p:anim>
                                    <p:anim calcmode="lin" valueType="num">
                                      <p:cBhvr additive="base">
                                        <p:cTn id="8" dur="2000" fill="hold"/>
                                        <p:tgtEl>
                                          <p:spTgt spid="10">
                                            <p:graphicEl>
                                              <a:dgm id="{D5A58067-F5A9-456C-A692-6BFA10BEE03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graphicEl>
                                              <a:dgm id="{B06931AA-7AB9-4AA0-8D06-F25D840273EB}"/>
                                            </p:graphicEl>
                                          </p:spTgt>
                                        </p:tgtEl>
                                        <p:attrNameLst>
                                          <p:attrName>style.visibility</p:attrName>
                                        </p:attrNameLst>
                                      </p:cBhvr>
                                      <p:to>
                                        <p:strVal val="visible"/>
                                      </p:to>
                                    </p:set>
                                    <p:anim calcmode="lin" valueType="num">
                                      <p:cBhvr additive="base">
                                        <p:cTn id="13" dur="2000" fill="hold"/>
                                        <p:tgtEl>
                                          <p:spTgt spid="10">
                                            <p:graphicEl>
                                              <a:dgm id="{B06931AA-7AB9-4AA0-8D06-F25D840273EB}"/>
                                            </p:graphic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0">
                                            <p:graphicEl>
                                              <a:dgm id="{B06931AA-7AB9-4AA0-8D06-F25D840273E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graphicEl>
                                              <a:dgm id="{9298AE41-111F-4067-8D83-1610ED337A21}"/>
                                            </p:graphicEl>
                                          </p:spTgt>
                                        </p:tgtEl>
                                        <p:attrNameLst>
                                          <p:attrName>style.visibility</p:attrName>
                                        </p:attrNameLst>
                                      </p:cBhvr>
                                      <p:to>
                                        <p:strVal val="visible"/>
                                      </p:to>
                                    </p:set>
                                    <p:anim calcmode="lin" valueType="num">
                                      <p:cBhvr additive="base">
                                        <p:cTn id="19" dur="2000" fill="hold"/>
                                        <p:tgtEl>
                                          <p:spTgt spid="10">
                                            <p:graphicEl>
                                              <a:dgm id="{9298AE41-111F-4067-8D83-1610ED337A21}"/>
                                            </p:graphicEl>
                                          </p:spTgt>
                                        </p:tgtEl>
                                        <p:attrNameLst>
                                          <p:attrName>ppt_x</p:attrName>
                                        </p:attrNameLst>
                                      </p:cBhvr>
                                      <p:tavLst>
                                        <p:tav tm="0">
                                          <p:val>
                                            <p:strVal val="#ppt_x"/>
                                          </p:val>
                                        </p:tav>
                                        <p:tav tm="100000">
                                          <p:val>
                                            <p:strVal val="#ppt_x"/>
                                          </p:val>
                                        </p:tav>
                                      </p:tavLst>
                                    </p:anim>
                                    <p:anim calcmode="lin" valueType="num">
                                      <p:cBhvr additive="base">
                                        <p:cTn id="20" dur="2000" fill="hold"/>
                                        <p:tgtEl>
                                          <p:spTgt spid="10">
                                            <p:graphicEl>
                                              <a:dgm id="{9298AE41-111F-4067-8D83-1610ED337A2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rev="1"/>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1992393579"/>
              </p:ext>
            </p:extLst>
          </p:nvPr>
        </p:nvGraphicFramePr>
        <p:xfrm>
          <a:off x="1447800" y="1219199"/>
          <a:ext cx="7696200" cy="4571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shuttle-columbia-destruction.jpg"/>
          <p:cNvPicPr>
            <a:picLocks noChangeAspect="1"/>
          </p:cNvPicPr>
          <p:nvPr/>
        </p:nvPicPr>
        <p:blipFill>
          <a:blip r:embed="rId8" cstate="print"/>
          <a:stretch>
            <a:fillRect/>
          </a:stretch>
        </p:blipFill>
        <p:spPr>
          <a:xfrm>
            <a:off x="3920282" y="2968144"/>
            <a:ext cx="2553670" cy="1371600"/>
          </a:xfrm>
          <a:prstGeom prst="rect">
            <a:avLst/>
          </a:prstGeom>
          <a:ln>
            <a:noFill/>
          </a:ln>
          <a:effectLst>
            <a:softEdge rad="112500"/>
          </a:effectLst>
        </p:spPr>
      </p:pic>
      <p:sp>
        <p:nvSpPr>
          <p:cNvPr id="7" name="Title 1"/>
          <p:cNvSpPr txBox="1">
            <a:spLocks/>
          </p:cNvSpPr>
          <p:nvPr/>
        </p:nvSpPr>
        <p:spPr>
          <a:xfrm>
            <a:off x="1447800" y="39327"/>
            <a:ext cx="715669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“Absolutely No Concern”</a:t>
            </a:r>
          </a:p>
        </p:txBody>
      </p:sp>
    </p:spTree>
    <p:extLst>
      <p:ext uri="{BB962C8B-B14F-4D97-AF65-F5344CB8AC3E}">
        <p14:creationId xmlns:p14="http://schemas.microsoft.com/office/powerpoint/2010/main" xmlns="" val="32772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1524000" y="1371600"/>
          <a:ext cx="7620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447799" y="39327"/>
            <a:ext cx="66382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Successful Safety Culture</a:t>
            </a:r>
            <a:endParaRPr lang="en-US" b="1" dirty="0">
              <a:solidFill>
                <a:schemeClr val="accent1">
                  <a:lumMod val="50000"/>
                </a:schemeClr>
              </a:solidFill>
            </a:endParaRPr>
          </a:p>
        </p:txBody>
      </p:sp>
    </p:spTree>
    <p:extLst>
      <p:ext uri="{BB962C8B-B14F-4D97-AF65-F5344CB8AC3E}">
        <p14:creationId xmlns:p14="http://schemas.microsoft.com/office/powerpoint/2010/main" xmlns="" val="1778633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524000" y="1397000"/>
          <a:ext cx="7620000" cy="4546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362200" y="1905000"/>
            <a:ext cx="5410200" cy="2677656"/>
          </a:xfrm>
          <a:prstGeom prst="rect">
            <a:avLst/>
          </a:prstGeom>
          <a:noFill/>
        </p:spPr>
        <p:txBody>
          <a:bodyPr wrap="square" rtlCol="0">
            <a:spAutoFit/>
          </a:bodyPr>
          <a:lstStyle/>
          <a:p>
            <a:r>
              <a:rPr lang="en-US" sz="2400" b="1" i="1" dirty="0" smtClean="0">
                <a:solidFill>
                  <a:srgbClr val="FF0000"/>
                </a:solidFill>
              </a:rPr>
              <a:t>As a close observer of </a:t>
            </a:r>
            <a:r>
              <a:rPr lang="en-US" sz="2400" b="1" i="1" dirty="0" err="1" smtClean="0">
                <a:solidFill>
                  <a:srgbClr val="FF0000"/>
                </a:solidFill>
              </a:rPr>
              <a:t>NASAʼs</a:t>
            </a:r>
            <a:r>
              <a:rPr lang="en-US" sz="2400" b="1" i="1" dirty="0" smtClean="0">
                <a:solidFill>
                  <a:srgbClr val="FF0000"/>
                </a:solidFill>
              </a:rPr>
              <a:t> organizational culture has observed, “Cultural norms tend to be fairly resilient … The norms bounce back into shape after being stretched or bent. Beliefs held in common throughout the organization resist alteration.”</a:t>
            </a:r>
            <a:endParaRPr lang="en-US" sz="2400" b="1" i="1" dirty="0">
              <a:solidFill>
                <a:srgbClr val="FF0000"/>
              </a:solidFill>
            </a:endParaRPr>
          </a:p>
        </p:txBody>
      </p:sp>
      <p:sp>
        <p:nvSpPr>
          <p:cNvPr id="7" name="Title 1"/>
          <p:cNvSpPr txBox="1">
            <a:spLocks/>
          </p:cNvSpPr>
          <p:nvPr/>
        </p:nvSpPr>
        <p:spPr>
          <a:xfrm>
            <a:off x="1447800" y="39327"/>
            <a:ext cx="692626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NASA’s Safety Track Record</a:t>
            </a:r>
            <a:endParaRPr lang="en-US" b="1" dirty="0">
              <a:solidFill>
                <a:schemeClr val="accent1">
                  <a:lumMod val="50000"/>
                </a:schemeClr>
              </a:solidFill>
            </a:endParaRPr>
          </a:p>
        </p:txBody>
      </p:sp>
    </p:spTree>
    <p:extLst>
      <p:ext uri="{BB962C8B-B14F-4D97-AF65-F5344CB8AC3E}">
        <p14:creationId xmlns:p14="http://schemas.microsoft.com/office/powerpoint/2010/main" xmlns="" val="28461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6"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9257" y="1197928"/>
            <a:ext cx="6970447" cy="4247317"/>
          </a:xfrm>
          <a:prstGeom prst="rect">
            <a:avLst/>
          </a:prstGeom>
          <a:noFill/>
        </p:spPr>
        <p:txBody>
          <a:bodyPr wrap="square" rtlCol="0">
            <a:spAutoFit/>
          </a:bodyPr>
          <a:lstStyle/>
          <a:p>
            <a:r>
              <a:rPr lang="en-US" i="1" dirty="0" smtClean="0">
                <a:solidFill>
                  <a:schemeClr val="tx2">
                    <a:lumMod val="75000"/>
                  </a:schemeClr>
                </a:solidFill>
              </a:rPr>
              <a:t>Office of Safety and Mission Assurance should have direct line authority over the entire Space Shuttle Program safety organization</a:t>
            </a:r>
          </a:p>
          <a:p>
            <a:endParaRPr lang="en-US" i="1" dirty="0" smtClean="0">
              <a:solidFill>
                <a:schemeClr val="tx2">
                  <a:lumMod val="75000"/>
                </a:schemeClr>
              </a:solidFill>
            </a:endParaRPr>
          </a:p>
          <a:p>
            <a:r>
              <a:rPr lang="en-US" i="1" dirty="0" smtClean="0">
                <a:solidFill>
                  <a:schemeClr val="tx2">
                    <a:lumMod val="75000"/>
                  </a:schemeClr>
                </a:solidFill>
              </a:rPr>
              <a:t>Adopt and maintain a Shuttle flight schedule that is consistent with available resources.</a:t>
            </a:r>
          </a:p>
          <a:p>
            <a:endParaRPr lang="en-US" i="1" dirty="0" smtClean="0">
              <a:solidFill>
                <a:schemeClr val="tx2">
                  <a:lumMod val="75000"/>
                </a:schemeClr>
              </a:solidFill>
            </a:endParaRPr>
          </a:p>
          <a:p>
            <a:r>
              <a:rPr lang="en-US" i="1" dirty="0" smtClean="0">
                <a:solidFill>
                  <a:schemeClr val="tx2">
                    <a:lumMod val="75000"/>
                  </a:schemeClr>
                </a:solidFill>
              </a:rPr>
              <a:t>Implement an expanded training program in which the Mission Management Team faces potential crew and vehicle safety contingencies beyond launch and ascent.</a:t>
            </a:r>
          </a:p>
          <a:p>
            <a:endParaRPr lang="en-US" i="1" dirty="0" smtClean="0">
              <a:solidFill>
                <a:schemeClr val="tx2">
                  <a:lumMod val="75000"/>
                </a:schemeClr>
              </a:solidFill>
            </a:endParaRPr>
          </a:p>
          <a:p>
            <a:r>
              <a:rPr lang="en-US" i="1" dirty="0" smtClean="0">
                <a:solidFill>
                  <a:schemeClr val="tx2">
                    <a:lumMod val="75000"/>
                  </a:schemeClr>
                </a:solidFill>
              </a:rPr>
              <a:t>Initiate an aggressive program to eliminate all External Tank Thermal Protection System debris-shedding at the source and increase the </a:t>
            </a:r>
            <a:r>
              <a:rPr lang="en-US" i="1" dirty="0" err="1" smtClean="0">
                <a:solidFill>
                  <a:schemeClr val="tx2">
                    <a:lumMod val="75000"/>
                  </a:schemeClr>
                </a:solidFill>
              </a:rPr>
              <a:t>Orbiterʼs</a:t>
            </a:r>
            <a:r>
              <a:rPr lang="en-US" i="1" dirty="0" smtClean="0">
                <a:solidFill>
                  <a:schemeClr val="tx2">
                    <a:lumMod val="75000"/>
                  </a:schemeClr>
                </a:solidFill>
              </a:rPr>
              <a:t> ability to sustain minor debris damage</a:t>
            </a:r>
          </a:p>
          <a:p>
            <a:endParaRPr lang="en-US" i="1" dirty="0" smtClean="0">
              <a:solidFill>
                <a:schemeClr val="tx2">
                  <a:lumMod val="75000"/>
                </a:schemeClr>
              </a:solidFill>
            </a:endParaRPr>
          </a:p>
          <a:p>
            <a:r>
              <a:rPr lang="en-US" i="1" dirty="0" smtClean="0">
                <a:solidFill>
                  <a:schemeClr val="tx2">
                    <a:lumMod val="75000"/>
                  </a:schemeClr>
                </a:solidFill>
              </a:rPr>
              <a:t>Improve imaging capabilities for inspection on launch and while on-orbit</a:t>
            </a:r>
            <a:endParaRPr lang="en-US" i="1" dirty="0">
              <a:solidFill>
                <a:schemeClr val="tx2">
                  <a:lumMod val="75000"/>
                </a:schemeClr>
              </a:solidFill>
            </a:endParaRPr>
          </a:p>
        </p:txBody>
      </p:sp>
      <p:sp>
        <p:nvSpPr>
          <p:cNvPr id="6" name="Title 1"/>
          <p:cNvSpPr txBox="1">
            <a:spLocks/>
          </p:cNvSpPr>
          <p:nvPr/>
        </p:nvSpPr>
        <p:spPr>
          <a:xfrm>
            <a:off x="1447800" y="39327"/>
            <a:ext cx="704147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CAIB Recommendations</a:t>
            </a:r>
            <a:endParaRPr lang="en-US" b="1" dirty="0">
              <a:solidFill>
                <a:schemeClr val="accent1">
                  <a:lumMod val="50000"/>
                </a:schemeClr>
              </a:solidFill>
            </a:endParaRPr>
          </a:p>
        </p:txBody>
      </p:sp>
    </p:spTree>
    <p:extLst>
      <p:ext uri="{BB962C8B-B14F-4D97-AF65-F5344CB8AC3E}">
        <p14:creationId xmlns:p14="http://schemas.microsoft.com/office/powerpoint/2010/main" xmlns="" val="103462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2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4.bp.blogspot.com/_1jB7WD_iEVg/TOGvl0wTVqI/AAAAAAAA7D0/2cnLXJ-vP9A/s1600/800px-Progress_M-05M.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003" t="29604" r="17504" b="5242"/>
          <a:stretch/>
        </p:blipFill>
        <p:spPr bwMode="auto">
          <a:xfrm>
            <a:off x="1501420" y="4120506"/>
            <a:ext cx="2321689" cy="17430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1"/>
          <p:cNvSpPr txBox="1">
            <a:spLocks/>
          </p:cNvSpPr>
          <p:nvPr/>
        </p:nvSpPr>
        <p:spPr>
          <a:xfrm>
            <a:off x="1447799" y="-27420"/>
            <a:ext cx="7905581"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Post Space Shuttle – What’s Next? </a:t>
            </a:r>
            <a:endParaRPr lang="en-US" b="1" dirty="0">
              <a:solidFill>
                <a:schemeClr val="accent1">
                  <a:lumMod val="50000"/>
                </a:schemeClr>
              </a:solidFill>
            </a:endParaRPr>
          </a:p>
        </p:txBody>
      </p:sp>
      <p:pic>
        <p:nvPicPr>
          <p:cNvPr id="1026" name="Picture 2" descr="http://cache.gawker.com/assets/images/gizmodo/2009/04/PPTS_Soyuz.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66533" y="2104039"/>
            <a:ext cx="3426072" cy="19101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p:cNvSpPr>
            <a:spLocks noGrp="1"/>
          </p:cNvSpPr>
          <p:nvPr>
            <p:ph idx="4294967295"/>
          </p:nvPr>
        </p:nvSpPr>
        <p:spPr>
          <a:xfrm>
            <a:off x="1371600" y="1228340"/>
            <a:ext cx="5159038" cy="3122372"/>
          </a:xfrm>
          <a:prstGeom prst="rect">
            <a:avLst/>
          </a:prstGeom>
        </p:spPr>
        <p:txBody>
          <a:bodyPr>
            <a:normAutofit fontScale="92500" lnSpcReduction="20000"/>
          </a:bodyPr>
          <a:lstStyle/>
          <a:p>
            <a:pPr marL="0" indent="0">
              <a:buNone/>
            </a:pPr>
            <a:r>
              <a:rPr lang="en-US" u="sng" dirty="0" smtClean="0">
                <a:solidFill>
                  <a:schemeClr val="accent1">
                    <a:lumMod val="75000"/>
                  </a:schemeClr>
                </a:solidFill>
              </a:rPr>
              <a:t>Manned space flight to ISS:</a:t>
            </a:r>
          </a:p>
          <a:p>
            <a:pPr lvl="1"/>
            <a:r>
              <a:rPr lang="en-US" dirty="0" smtClean="0">
                <a:solidFill>
                  <a:schemeClr val="accent1">
                    <a:lumMod val="75000"/>
                  </a:schemeClr>
                </a:solidFill>
              </a:rPr>
              <a:t>Shuttle (1 to 2 more missions)</a:t>
            </a:r>
          </a:p>
          <a:p>
            <a:pPr lvl="1"/>
            <a:r>
              <a:rPr lang="en-US" dirty="0" smtClean="0">
                <a:solidFill>
                  <a:schemeClr val="accent1">
                    <a:lumMod val="75000"/>
                  </a:schemeClr>
                </a:solidFill>
              </a:rPr>
              <a:t>Russian Soyuz vehicle</a:t>
            </a:r>
          </a:p>
          <a:p>
            <a:pPr marL="0" indent="0">
              <a:buNone/>
            </a:pPr>
            <a:r>
              <a:rPr lang="en-US" u="sng" dirty="0" smtClean="0">
                <a:solidFill>
                  <a:schemeClr val="accent1">
                    <a:lumMod val="75000"/>
                  </a:schemeClr>
                </a:solidFill>
              </a:rPr>
              <a:t>Resupply the ISS</a:t>
            </a:r>
          </a:p>
          <a:p>
            <a:pPr lvl="1"/>
            <a:r>
              <a:rPr lang="en-US" dirty="0" smtClean="0">
                <a:solidFill>
                  <a:schemeClr val="accent1">
                    <a:lumMod val="75000"/>
                  </a:schemeClr>
                </a:solidFill>
              </a:rPr>
              <a:t>Russian Progress vehicle</a:t>
            </a:r>
          </a:p>
          <a:p>
            <a:pPr lvl="1"/>
            <a:r>
              <a:rPr lang="en-US" dirty="0" smtClean="0">
                <a:solidFill>
                  <a:schemeClr val="accent1">
                    <a:lumMod val="75000"/>
                  </a:schemeClr>
                </a:solidFill>
              </a:rPr>
              <a:t>Japanese HTV</a:t>
            </a:r>
          </a:p>
          <a:p>
            <a:pPr lvl="1"/>
            <a:r>
              <a:rPr lang="en-US" dirty="0" smtClean="0">
                <a:solidFill>
                  <a:schemeClr val="accent1">
                    <a:lumMod val="75000"/>
                  </a:schemeClr>
                </a:solidFill>
              </a:rPr>
              <a:t>European ATV</a:t>
            </a:r>
            <a:endParaRPr lang="en-US" dirty="0">
              <a:solidFill>
                <a:schemeClr val="accent1">
                  <a:lumMod val="75000"/>
                </a:schemeClr>
              </a:solidFill>
            </a:endParaRPr>
          </a:p>
        </p:txBody>
      </p:sp>
      <p:pic>
        <p:nvPicPr>
          <p:cNvPr id="1032" name="Picture 8" descr="http://t3.gstatic.com/images?q=tbn:ANd9GcSAzyYie_WZhL9POiRWgUS8ntN2w51AOfUiS0jkZ_1_v3khS1A38Q&amp;t=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53537" y="4120506"/>
            <a:ext cx="2628900" cy="1743076"/>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t0.gstatic.com/images?q=tbn:ANd9GcQkNFfdtwyLbWX3L9c8Mzrw4UAgTsrcNg1eKL8VfMfLjBxAjd5aaw&amp;t=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08075" y="4120506"/>
            <a:ext cx="2157271" cy="17430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283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000"/>
                                        <p:tgtEl>
                                          <p:spTgt spid="5">
                                            <p:txEl>
                                              <p:pRg st="1" end="1"/>
                                            </p:txEl>
                                          </p:spTgt>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childTnLst>
                                </p:cTn>
                              </p:par>
                            </p:childTnLst>
                          </p:cTn>
                        </p:par>
                        <p:par>
                          <p:cTn id="15" fill="hold">
                            <p:stCondLst>
                              <p:cond delay="2500"/>
                            </p:stCondLst>
                            <p:childTnLst>
                              <p:par>
                                <p:cTn id="16" presetID="22" presetClass="entr" presetSubtype="1"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ipe(up)">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1000"/>
                                        <p:tgtEl>
                                          <p:spTgt spid="5">
                                            <p:txEl>
                                              <p:pRg st="3" end="3"/>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wipe(left)">
                                      <p:cBhvr>
                                        <p:cTn id="31" dur="1000"/>
                                        <p:tgtEl>
                                          <p:spTgt spid="1028"/>
                                        </p:tgtEl>
                                      </p:cBhvr>
                                    </p:animEffect>
                                  </p:childTnLst>
                                </p:cTn>
                              </p:par>
                            </p:childTnLst>
                          </p:cTn>
                        </p:par>
                        <p:par>
                          <p:cTn id="32" fill="hold">
                            <p:stCondLst>
                              <p:cond delay="3000"/>
                            </p:stCondLst>
                            <p:childTnLst>
                              <p:par>
                                <p:cTn id="33" presetID="10" presetClass="entr" presetSubtype="0" fill="hold" grpId="0" nodeType="afterEffect">
                                  <p:stCondLst>
                                    <p:cond delay="50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wipe(left)">
                                      <p:cBhvr>
                                        <p:cTn id="39" dur="1000"/>
                                        <p:tgtEl>
                                          <p:spTgt spid="1032"/>
                                        </p:tgtEl>
                                      </p:cBhvr>
                                    </p:animEffect>
                                  </p:childTnLst>
                                </p:cTn>
                              </p:par>
                            </p:childTnLst>
                          </p:cTn>
                        </p:par>
                        <p:par>
                          <p:cTn id="40" fill="hold">
                            <p:stCondLst>
                              <p:cond delay="5500"/>
                            </p:stCondLst>
                            <p:childTnLst>
                              <p:par>
                                <p:cTn id="41" presetID="10" presetClass="entr" presetSubtype="0" fill="hold" grpId="0" nodeType="afterEffect">
                                  <p:stCondLst>
                                    <p:cond delay="50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childTnLst>
                                </p:cTn>
                              </p:par>
                            </p:childTnLst>
                          </p:cTn>
                        </p:par>
                        <p:par>
                          <p:cTn id="44" fill="hold">
                            <p:stCondLst>
                              <p:cond delay="7000"/>
                            </p:stCondLst>
                            <p:childTnLst>
                              <p:par>
                                <p:cTn id="45" presetID="22" presetClass="entr" presetSubtype="8" fill="hold" nodeType="afterEffect">
                                  <p:stCondLst>
                                    <p:cond delay="0"/>
                                  </p:stCondLst>
                                  <p:childTnLst>
                                    <p:set>
                                      <p:cBhvr>
                                        <p:cTn id="46" dur="1" fill="hold">
                                          <p:stCondLst>
                                            <p:cond delay="0"/>
                                          </p:stCondLst>
                                        </p:cTn>
                                        <p:tgtEl>
                                          <p:spTgt spid="1034"/>
                                        </p:tgtEl>
                                        <p:attrNameLst>
                                          <p:attrName>style.visibility</p:attrName>
                                        </p:attrNameLst>
                                      </p:cBhvr>
                                      <p:to>
                                        <p:strVal val="visible"/>
                                      </p:to>
                                    </p:set>
                                    <p:animEffect transition="in" filter="wipe(left)">
                                      <p:cBhvr>
                                        <p:cTn id="47" dur="1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7799" y="-27420"/>
            <a:ext cx="7905581"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Post Space Shuttle – What’s Next? </a:t>
            </a:r>
            <a:endParaRPr lang="en-US" b="1" dirty="0">
              <a:solidFill>
                <a:schemeClr val="accent1">
                  <a:lumMod val="50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50" y="1337447"/>
            <a:ext cx="2896971" cy="4102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382934" y="5445245"/>
            <a:ext cx="1111155" cy="400110"/>
          </a:xfrm>
          <a:prstGeom prst="rect">
            <a:avLst/>
          </a:prstGeom>
          <a:noFill/>
        </p:spPr>
        <p:txBody>
          <a:bodyPr wrap="square" rtlCol="0">
            <a:spAutoFit/>
          </a:bodyPr>
          <a:lstStyle/>
          <a:p>
            <a:r>
              <a:rPr lang="en-US" sz="2000" b="1" i="1" dirty="0" smtClean="0"/>
              <a:t>Dragon</a:t>
            </a:r>
            <a:endParaRPr lang="en-US" sz="2000" b="1" i="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20951" r="42913"/>
          <a:stretch/>
        </p:blipFill>
        <p:spPr>
          <a:xfrm>
            <a:off x="6020464" y="1319292"/>
            <a:ext cx="2103626" cy="4138663"/>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xmlns="" val="0"/>
              </a:ext>
            </a:extLst>
          </a:blip>
          <a:srcRect t="42685" b="43439"/>
          <a:stretch/>
        </p:blipFill>
        <p:spPr>
          <a:xfrm>
            <a:off x="3494088" y="4849778"/>
            <a:ext cx="3800475" cy="627797"/>
          </a:xfrm>
          <a:prstGeom prst="rect">
            <a:avLst/>
          </a:prstGeom>
        </p:spPr>
      </p:pic>
      <p:sp>
        <p:nvSpPr>
          <p:cNvPr id="10" name="TextBox 9"/>
          <p:cNvSpPr txBox="1"/>
          <p:nvPr/>
        </p:nvSpPr>
        <p:spPr>
          <a:xfrm>
            <a:off x="6514016" y="5445245"/>
            <a:ext cx="1111155" cy="400110"/>
          </a:xfrm>
          <a:prstGeom prst="rect">
            <a:avLst/>
          </a:prstGeom>
          <a:noFill/>
        </p:spPr>
        <p:txBody>
          <a:bodyPr wrap="square" rtlCol="0">
            <a:spAutoFit/>
          </a:bodyPr>
          <a:lstStyle/>
          <a:p>
            <a:r>
              <a:rPr lang="en-US" sz="2000" b="1" i="1" dirty="0" smtClean="0"/>
              <a:t>Falcon 9</a:t>
            </a:r>
            <a:endParaRPr lang="en-US" sz="2000" b="1" i="1" dirty="0"/>
          </a:p>
        </p:txBody>
      </p:sp>
      <p:sp>
        <p:nvSpPr>
          <p:cNvPr id="2" name="TextBox 1"/>
          <p:cNvSpPr txBox="1"/>
          <p:nvPr/>
        </p:nvSpPr>
        <p:spPr>
          <a:xfrm>
            <a:off x="6366106" y="5963708"/>
            <a:ext cx="2756847" cy="369332"/>
          </a:xfrm>
          <a:prstGeom prst="rect">
            <a:avLst/>
          </a:prstGeom>
          <a:noFill/>
        </p:spPr>
        <p:txBody>
          <a:bodyPr wrap="square" rtlCol="0">
            <a:spAutoFit/>
          </a:bodyPr>
          <a:lstStyle/>
          <a:p>
            <a:r>
              <a:rPr lang="en-US" dirty="0" smtClean="0"/>
              <a:t>Images courtesy of </a:t>
            </a:r>
            <a:r>
              <a:rPr lang="en-US" dirty="0" err="1" smtClean="0"/>
              <a:t>SpaceX</a:t>
            </a:r>
            <a:endParaRPr lang="en-US" dirty="0"/>
          </a:p>
        </p:txBody>
      </p:sp>
    </p:spTree>
    <p:extLst>
      <p:ext uri="{BB962C8B-B14F-4D97-AF65-F5344CB8AC3E}">
        <p14:creationId xmlns:p14="http://schemas.microsoft.com/office/powerpoint/2010/main" xmlns="" val="1078030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447800" y="154541"/>
            <a:ext cx="7696200" cy="1143000"/>
          </a:xfrm>
          <a:prstGeom prst="rect">
            <a:avLst/>
          </a:prstGeom>
        </p:spPr>
        <p:txBody>
          <a:bodyPr>
            <a:normAutofit/>
          </a:bodyPr>
          <a:lstStyle/>
          <a:p>
            <a:pPr algn="l"/>
            <a:r>
              <a:rPr lang="en-US" b="1" dirty="0" smtClean="0">
                <a:solidFill>
                  <a:schemeClr val="accent1">
                    <a:lumMod val="50000"/>
                  </a:schemeClr>
                </a:solidFill>
              </a:rPr>
              <a:t>The Future of NASA</a:t>
            </a:r>
            <a:endParaRPr lang="en-US" b="1" dirty="0">
              <a:solidFill>
                <a:schemeClr val="accent1">
                  <a:lumMod val="50000"/>
                </a:schemeClr>
              </a:solidFill>
            </a:endParaRPr>
          </a:p>
        </p:txBody>
      </p:sp>
      <p:sp>
        <p:nvSpPr>
          <p:cNvPr id="5" name="Content Placeholder 2"/>
          <p:cNvSpPr>
            <a:spLocks noGrp="1"/>
          </p:cNvSpPr>
          <p:nvPr>
            <p:ph idx="4294967295"/>
          </p:nvPr>
        </p:nvSpPr>
        <p:spPr>
          <a:xfrm>
            <a:off x="1371600" y="1412755"/>
            <a:ext cx="7772400" cy="1373428"/>
          </a:xfrm>
          <a:prstGeom prst="rect">
            <a:avLst/>
          </a:prstGeom>
        </p:spPr>
        <p:txBody>
          <a:bodyPr>
            <a:normAutofit/>
          </a:bodyPr>
          <a:lstStyle/>
          <a:p>
            <a:r>
              <a:rPr lang="en-US" dirty="0" smtClean="0">
                <a:solidFill>
                  <a:schemeClr val="accent1">
                    <a:lumMod val="75000"/>
                  </a:schemeClr>
                </a:solidFill>
              </a:rPr>
              <a:t>June 2006 Houston visit</a:t>
            </a:r>
          </a:p>
          <a:p>
            <a:r>
              <a:rPr lang="en-US" dirty="0" smtClean="0">
                <a:solidFill>
                  <a:schemeClr val="accent1">
                    <a:lumMod val="75000"/>
                  </a:schemeClr>
                </a:solidFill>
              </a:rPr>
              <a:t>“Constellation” Program</a:t>
            </a:r>
          </a:p>
          <a:p>
            <a:endParaRPr lang="en-US" dirty="0" smtClean="0">
              <a:solidFill>
                <a:schemeClr val="accent1">
                  <a:lumMod val="75000"/>
                </a:schemeClr>
              </a:solidFill>
            </a:endParaRPr>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l="10000" t="9950" r="9553" b="8259"/>
          <a:stretch/>
        </p:blipFill>
        <p:spPr>
          <a:xfrm>
            <a:off x="2152506" y="1219331"/>
            <a:ext cx="6146396" cy="4686770"/>
          </a:xfrm>
          <a:prstGeom prst="rect">
            <a:avLst/>
          </a:prstGeom>
        </p:spPr>
      </p:pic>
      <p:sp>
        <p:nvSpPr>
          <p:cNvPr id="7" name="TextBox 6"/>
          <p:cNvSpPr txBox="1"/>
          <p:nvPr/>
        </p:nvSpPr>
        <p:spPr>
          <a:xfrm>
            <a:off x="1634043" y="5885551"/>
            <a:ext cx="7661731" cy="769441"/>
          </a:xfrm>
          <a:prstGeom prst="rect">
            <a:avLst/>
          </a:prstGeom>
          <a:noFill/>
        </p:spPr>
        <p:txBody>
          <a:bodyPr wrap="square" rtlCol="0">
            <a:spAutoFit/>
          </a:bodyPr>
          <a:lstStyle/>
          <a:p>
            <a:r>
              <a:rPr lang="en-US" sz="4400" b="1" dirty="0" smtClean="0"/>
              <a:t>Crew Exploration Vehicle (CEV)</a:t>
            </a:r>
            <a:endParaRPr lang="en-US" sz="4400" b="1" dirty="0"/>
          </a:p>
        </p:txBody>
      </p:sp>
    </p:spTree>
    <p:extLst>
      <p:ext uri="{BB962C8B-B14F-4D97-AF65-F5344CB8AC3E}">
        <p14:creationId xmlns:p14="http://schemas.microsoft.com/office/powerpoint/2010/main" xmlns="" val="361100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build="allAtOnce"/>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1447800" y="212148"/>
            <a:ext cx="5486400" cy="1143000"/>
          </a:xfrm>
          <a:prstGeom prst="rect">
            <a:avLst/>
          </a:prstGeom>
        </p:spPr>
        <p:txBody>
          <a:bodyPr/>
          <a:lstStyle/>
          <a:p>
            <a:pPr algn="l"/>
            <a:r>
              <a:rPr lang="en-US" b="1" dirty="0" smtClean="0">
                <a:solidFill>
                  <a:schemeClr val="accent1">
                    <a:lumMod val="50000"/>
                  </a:schemeClr>
                </a:solidFill>
              </a:rPr>
              <a:t>NASA – The Beginning</a:t>
            </a:r>
            <a:endParaRPr lang="en-US" b="1" dirty="0">
              <a:solidFill>
                <a:schemeClr val="accent1">
                  <a:lumMod val="50000"/>
                </a:schemeClr>
              </a:solidFill>
            </a:endParaRPr>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rot="19596864">
            <a:off x="6412324" y="183230"/>
            <a:ext cx="2486232" cy="3299376"/>
          </a:xfrm>
          <a:prstGeom prst="rect">
            <a:avLst/>
          </a:prstGeom>
        </p:spPr>
      </p:pic>
      <p:sp>
        <p:nvSpPr>
          <p:cNvPr id="3" name="Content Placeholder 2"/>
          <p:cNvSpPr>
            <a:spLocks noGrp="1"/>
          </p:cNvSpPr>
          <p:nvPr>
            <p:ph idx="4294967295"/>
          </p:nvPr>
        </p:nvSpPr>
        <p:spPr>
          <a:xfrm>
            <a:off x="1371600" y="1676399"/>
            <a:ext cx="6858000" cy="3733801"/>
          </a:xfrm>
          <a:prstGeom prst="rect">
            <a:avLst/>
          </a:prstGeom>
        </p:spPr>
        <p:txBody>
          <a:bodyPr>
            <a:normAutofit/>
          </a:bodyPr>
          <a:lstStyle/>
          <a:p>
            <a:r>
              <a:rPr lang="en-US" dirty="0" smtClean="0">
                <a:solidFill>
                  <a:schemeClr val="accent1">
                    <a:lumMod val="75000"/>
                  </a:schemeClr>
                </a:solidFill>
              </a:rPr>
              <a:t>Cold War</a:t>
            </a:r>
          </a:p>
          <a:p>
            <a:r>
              <a:rPr lang="en-US" dirty="0" smtClean="0">
                <a:solidFill>
                  <a:schemeClr val="accent1">
                    <a:lumMod val="75000"/>
                  </a:schemeClr>
                </a:solidFill>
              </a:rPr>
              <a:t>“Sputnik Crisis”</a:t>
            </a:r>
          </a:p>
          <a:p>
            <a:r>
              <a:rPr lang="en-US" dirty="0" smtClean="0">
                <a:solidFill>
                  <a:schemeClr val="accent1">
                    <a:lumMod val="75000"/>
                  </a:schemeClr>
                </a:solidFill>
              </a:rPr>
              <a:t>Space Race</a:t>
            </a:r>
          </a:p>
          <a:p>
            <a:r>
              <a:rPr lang="en-US" dirty="0" smtClean="0">
                <a:solidFill>
                  <a:schemeClr val="accent1">
                    <a:lumMod val="75000"/>
                  </a:schemeClr>
                </a:solidFill>
              </a:rPr>
              <a:t>October 1958 NASA is formed</a:t>
            </a:r>
          </a:p>
          <a:p>
            <a:r>
              <a:rPr lang="en-US" dirty="0">
                <a:solidFill>
                  <a:schemeClr val="accent1">
                    <a:lumMod val="75000"/>
                  </a:schemeClr>
                </a:solidFill>
              </a:rPr>
              <a:t>Commitment from </a:t>
            </a:r>
            <a:r>
              <a:rPr lang="en-US" dirty="0" smtClean="0">
                <a:solidFill>
                  <a:schemeClr val="accent1">
                    <a:lumMod val="75000"/>
                  </a:schemeClr>
                </a:solidFill>
              </a:rPr>
              <a:t>Congress</a:t>
            </a:r>
          </a:p>
          <a:p>
            <a:r>
              <a:rPr lang="en-US" dirty="0" smtClean="0">
                <a:solidFill>
                  <a:schemeClr val="accent1">
                    <a:lumMod val="75000"/>
                  </a:schemeClr>
                </a:solidFill>
              </a:rPr>
              <a:t>Clear, established and supported goal</a:t>
            </a:r>
          </a:p>
        </p:txBody>
      </p:sp>
    </p:spTree>
    <p:extLst>
      <p:ext uri="{BB962C8B-B14F-4D97-AF65-F5344CB8AC3E}">
        <p14:creationId xmlns:p14="http://schemas.microsoft.com/office/powerpoint/2010/main" xmlns="" val="398187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20616" y="1277616"/>
            <a:ext cx="5750197" cy="4600158"/>
          </a:xfrm>
          <a:prstGeom prst="rect">
            <a:avLst/>
          </a:prstGeom>
        </p:spPr>
      </p:pic>
      <p:sp>
        <p:nvSpPr>
          <p:cNvPr id="4" name="Title 1"/>
          <p:cNvSpPr>
            <a:spLocks noGrp="1"/>
          </p:cNvSpPr>
          <p:nvPr>
            <p:ph type="title" idx="4294967295"/>
          </p:nvPr>
        </p:nvSpPr>
        <p:spPr>
          <a:xfrm>
            <a:off x="1447800" y="154541"/>
            <a:ext cx="7696200" cy="1143000"/>
          </a:xfrm>
          <a:prstGeom prst="rect">
            <a:avLst/>
          </a:prstGeom>
        </p:spPr>
        <p:txBody>
          <a:bodyPr>
            <a:normAutofit/>
          </a:bodyPr>
          <a:lstStyle/>
          <a:p>
            <a:pPr algn="l"/>
            <a:r>
              <a:rPr lang="en-US" b="1" dirty="0" smtClean="0">
                <a:solidFill>
                  <a:schemeClr val="accent1">
                    <a:lumMod val="50000"/>
                  </a:schemeClr>
                </a:solidFill>
              </a:rPr>
              <a:t>The Future of NASA</a:t>
            </a:r>
            <a:endParaRPr lang="en-US" b="1" dirty="0">
              <a:solidFill>
                <a:schemeClr val="accent1">
                  <a:lumMod val="50000"/>
                </a:schemeClr>
              </a:solidFill>
            </a:endParaRPr>
          </a:p>
        </p:txBody>
      </p:sp>
      <p:sp>
        <p:nvSpPr>
          <p:cNvPr id="5" name="Rectangle 4"/>
          <p:cNvSpPr/>
          <p:nvPr/>
        </p:nvSpPr>
        <p:spPr>
          <a:xfrm>
            <a:off x="1461223" y="2564895"/>
            <a:ext cx="7431302" cy="3477875"/>
          </a:xfrm>
          <a:prstGeom prst="rect">
            <a:avLst/>
          </a:prstGeom>
        </p:spPr>
        <p:txBody>
          <a:bodyPr wrap="square">
            <a:spAutoFit/>
          </a:bodyPr>
          <a:lstStyle/>
          <a:p>
            <a:r>
              <a:rPr lang="en-US" sz="2200" b="1" i="1" dirty="0" smtClean="0">
                <a:solidFill>
                  <a:schemeClr val="accent1">
                    <a:lumMod val="50000"/>
                  </a:schemeClr>
                </a:solidFill>
              </a:rPr>
              <a:t>“The </a:t>
            </a:r>
            <a:r>
              <a:rPr lang="en-US" sz="2200" b="1" i="1" dirty="0">
                <a:solidFill>
                  <a:schemeClr val="accent1">
                    <a:lumMod val="50000"/>
                  </a:schemeClr>
                </a:solidFill>
              </a:rPr>
              <a:t>big picture here is that with the Augustine Review a couple of years ago it was revealed that there legitimately were a lot of problems happening with the Constellation program.  The program and goals themselves were good, but there were many times where the original budget for the program would be cut but the goals of the program were not decreased.  This meant that in the end we were attempting to accomplish a lot of ground-breaking work on not nearly enough money and with not nearly enough </a:t>
            </a:r>
            <a:r>
              <a:rPr lang="en-US" sz="2200" b="1" i="1" dirty="0" smtClean="0">
                <a:solidFill>
                  <a:schemeClr val="accent1">
                    <a:lumMod val="50000"/>
                  </a:schemeClr>
                </a:solidFill>
              </a:rPr>
              <a:t>time.”</a:t>
            </a:r>
          </a:p>
          <a:p>
            <a:pPr algn="r"/>
            <a:r>
              <a:rPr lang="en-US" sz="2200" b="1" i="1" dirty="0" smtClean="0">
                <a:solidFill>
                  <a:schemeClr val="accent1">
                    <a:lumMod val="50000"/>
                  </a:schemeClr>
                </a:solidFill>
              </a:rPr>
              <a:t>-</a:t>
            </a:r>
            <a:r>
              <a:rPr lang="en-US" sz="2200" i="1" dirty="0" smtClean="0">
                <a:solidFill>
                  <a:schemeClr val="accent1">
                    <a:lumMod val="50000"/>
                  </a:schemeClr>
                </a:solidFill>
              </a:rPr>
              <a:t>Kristen Painting</a:t>
            </a:r>
            <a:endParaRPr lang="en-US" sz="2200" i="1" dirty="0">
              <a:solidFill>
                <a:schemeClr val="accent1">
                  <a:lumMod val="50000"/>
                </a:schemeClr>
              </a:solidFill>
            </a:endParaRPr>
          </a:p>
        </p:txBody>
      </p:sp>
      <p:sp>
        <p:nvSpPr>
          <p:cNvPr id="6" name="Rectangle 5"/>
          <p:cNvSpPr/>
          <p:nvPr/>
        </p:nvSpPr>
        <p:spPr>
          <a:xfrm>
            <a:off x="1576435" y="1568974"/>
            <a:ext cx="7316090" cy="707886"/>
          </a:xfrm>
          <a:prstGeom prst="rect">
            <a:avLst/>
          </a:prstGeom>
        </p:spPr>
        <p:txBody>
          <a:bodyPr wrap="square">
            <a:spAutoFit/>
          </a:bodyPr>
          <a:lstStyle/>
          <a:p>
            <a:r>
              <a:rPr lang="en-US" sz="2000" i="1" dirty="0" smtClean="0">
                <a:solidFill>
                  <a:schemeClr val="accent1">
                    <a:lumMod val="75000"/>
                  </a:schemeClr>
                </a:solidFill>
              </a:rPr>
              <a:t>Question:  What's </a:t>
            </a:r>
            <a:r>
              <a:rPr lang="en-US" sz="2000" i="1" dirty="0">
                <a:solidFill>
                  <a:schemeClr val="accent1">
                    <a:lumMod val="75000"/>
                  </a:schemeClr>
                </a:solidFill>
              </a:rPr>
              <a:t>the future of manned space flight?  What is the story with the Constellation program and CEV?</a:t>
            </a:r>
          </a:p>
        </p:txBody>
      </p:sp>
    </p:spTree>
    <p:extLst>
      <p:ext uri="{BB962C8B-B14F-4D97-AF65-F5344CB8AC3E}">
        <p14:creationId xmlns:p14="http://schemas.microsoft.com/office/powerpoint/2010/main" xmlns="" val="53949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childTnLst>
                          </p:cTn>
                        </p:par>
                        <p:par>
                          <p:cTn id="8" fill="hold">
                            <p:stCondLst>
                              <p:cond delay="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88401" y="1274131"/>
            <a:ext cx="7855599" cy="4516756"/>
          </a:xfrm>
          <a:prstGeom prst="rect">
            <a:avLst/>
          </a:prstGeom>
          <a:ln>
            <a:noFill/>
          </a:ln>
          <a:effectLst>
            <a:softEdge rad="112500"/>
          </a:effectLst>
        </p:spPr>
      </p:pic>
      <p:sp>
        <p:nvSpPr>
          <p:cNvPr id="4" name="Title 1"/>
          <p:cNvSpPr>
            <a:spLocks noGrp="1"/>
          </p:cNvSpPr>
          <p:nvPr>
            <p:ph type="title" idx="4294967295"/>
          </p:nvPr>
        </p:nvSpPr>
        <p:spPr>
          <a:xfrm>
            <a:off x="1447800" y="154541"/>
            <a:ext cx="7696200" cy="1143000"/>
          </a:xfrm>
          <a:prstGeom prst="rect">
            <a:avLst/>
          </a:prstGeom>
        </p:spPr>
        <p:txBody>
          <a:bodyPr>
            <a:normAutofit/>
          </a:bodyPr>
          <a:lstStyle/>
          <a:p>
            <a:pPr algn="l"/>
            <a:r>
              <a:rPr lang="en-US" b="1" dirty="0" smtClean="0">
                <a:solidFill>
                  <a:schemeClr val="accent1">
                    <a:lumMod val="50000"/>
                  </a:schemeClr>
                </a:solidFill>
              </a:rPr>
              <a:t>The Future of NASA</a:t>
            </a:r>
            <a:endParaRPr lang="en-US" b="1" dirty="0">
              <a:solidFill>
                <a:schemeClr val="accent1">
                  <a:lumMod val="50000"/>
                </a:schemeClr>
              </a:solidFill>
            </a:endParaRPr>
          </a:p>
        </p:txBody>
      </p:sp>
      <p:sp>
        <p:nvSpPr>
          <p:cNvPr id="5" name="Content Placeholder 2"/>
          <p:cNvSpPr>
            <a:spLocks noGrp="1"/>
          </p:cNvSpPr>
          <p:nvPr>
            <p:ph idx="4294967295"/>
          </p:nvPr>
        </p:nvSpPr>
        <p:spPr>
          <a:xfrm>
            <a:off x="1371600" y="1988825"/>
            <a:ext cx="7772400" cy="3352800"/>
          </a:xfrm>
          <a:prstGeom prst="rect">
            <a:avLst/>
          </a:prstGeom>
        </p:spPr>
        <p:txBody>
          <a:bodyPr>
            <a:normAutofit lnSpcReduction="10000"/>
          </a:bodyPr>
          <a:lstStyle/>
          <a:p>
            <a:r>
              <a:rPr lang="en-US" dirty="0" smtClean="0">
                <a:solidFill>
                  <a:schemeClr val="bg1"/>
                </a:solidFill>
              </a:rPr>
              <a:t>Development of “exploration systems”</a:t>
            </a:r>
          </a:p>
          <a:p>
            <a:r>
              <a:rPr lang="en-US" dirty="0" smtClean="0">
                <a:solidFill>
                  <a:schemeClr val="bg1"/>
                </a:solidFill>
              </a:rPr>
              <a:t>Not going back to the Moon</a:t>
            </a:r>
          </a:p>
          <a:p>
            <a:r>
              <a:rPr lang="en-US" dirty="0" smtClean="0">
                <a:solidFill>
                  <a:schemeClr val="bg1"/>
                </a:solidFill>
              </a:rPr>
              <a:t>Focus on R&amp;D for future vehicles and travel</a:t>
            </a:r>
          </a:p>
          <a:p>
            <a:r>
              <a:rPr lang="en-US" dirty="0" smtClean="0">
                <a:solidFill>
                  <a:schemeClr val="bg1"/>
                </a:solidFill>
              </a:rPr>
              <a:t>Goal: Development and proof of concept first</a:t>
            </a:r>
          </a:p>
          <a:p>
            <a:r>
              <a:rPr lang="en-US" dirty="0" smtClean="0">
                <a:solidFill>
                  <a:schemeClr val="bg1"/>
                </a:solidFill>
              </a:rPr>
              <a:t>NASA is “enabler of manned spaceflight”</a:t>
            </a: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xmlns="" val="357263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447800" y="-85027"/>
            <a:ext cx="7696200" cy="1143000"/>
          </a:xfrm>
          <a:prstGeom prst="rect">
            <a:avLst/>
          </a:prstGeom>
        </p:spPr>
        <p:txBody>
          <a:bodyPr>
            <a:normAutofit fontScale="90000"/>
          </a:bodyPr>
          <a:lstStyle/>
          <a:p>
            <a:pPr algn="l"/>
            <a:r>
              <a:rPr lang="en-US" b="1" dirty="0" smtClean="0">
                <a:solidFill>
                  <a:schemeClr val="accent1">
                    <a:lumMod val="50000"/>
                  </a:schemeClr>
                </a:solidFill>
              </a:rPr>
              <a:t>Shuttle Program – </a:t>
            </a:r>
            <a:br>
              <a:rPr lang="en-US" b="1" dirty="0" smtClean="0">
                <a:solidFill>
                  <a:schemeClr val="accent1">
                    <a:lumMod val="50000"/>
                  </a:schemeClr>
                </a:solidFill>
              </a:rPr>
            </a:br>
            <a:r>
              <a:rPr lang="en-US" b="1" dirty="0" smtClean="0">
                <a:solidFill>
                  <a:schemeClr val="accent1">
                    <a:lumMod val="50000"/>
                  </a:schemeClr>
                </a:solidFill>
              </a:rPr>
              <a:t>Another Successful Failure?</a:t>
            </a:r>
            <a:endParaRPr lang="en-US" b="1" dirty="0">
              <a:solidFill>
                <a:schemeClr val="accent1">
                  <a:lumMod val="50000"/>
                </a:schemeClr>
              </a:solidFill>
            </a:endParaRPr>
          </a:p>
        </p:txBody>
      </p:sp>
      <p:sp>
        <p:nvSpPr>
          <p:cNvPr id="5" name="Content Placeholder 2"/>
          <p:cNvSpPr>
            <a:spLocks noGrp="1"/>
          </p:cNvSpPr>
          <p:nvPr>
            <p:ph idx="4294967295"/>
          </p:nvPr>
        </p:nvSpPr>
        <p:spPr>
          <a:xfrm>
            <a:off x="1371600" y="2285999"/>
            <a:ext cx="7772400" cy="3159245"/>
          </a:xfrm>
          <a:prstGeom prst="rect">
            <a:avLst/>
          </a:prstGeom>
        </p:spPr>
        <p:txBody>
          <a:bodyPr>
            <a:normAutofit/>
          </a:bodyPr>
          <a:lstStyle/>
          <a:p>
            <a:r>
              <a:rPr lang="en-US" dirty="0" smtClean="0">
                <a:solidFill>
                  <a:schemeClr val="accent1">
                    <a:lumMod val="75000"/>
                  </a:schemeClr>
                </a:solidFill>
              </a:rPr>
              <a:t>Lack of defined goals throughout lifetime</a:t>
            </a:r>
          </a:p>
          <a:p>
            <a:r>
              <a:rPr lang="en-US" dirty="0" smtClean="0">
                <a:solidFill>
                  <a:schemeClr val="accent1">
                    <a:lumMod val="75000"/>
                  </a:schemeClr>
                </a:solidFill>
              </a:rPr>
              <a:t>Different outlooks for Shuttle Program</a:t>
            </a:r>
          </a:p>
          <a:p>
            <a:r>
              <a:rPr lang="en-US" dirty="0">
                <a:solidFill>
                  <a:schemeClr val="accent1">
                    <a:lumMod val="75000"/>
                  </a:schemeClr>
                </a:solidFill>
              </a:rPr>
              <a:t>Change of management styles</a:t>
            </a:r>
          </a:p>
          <a:p>
            <a:r>
              <a:rPr lang="en-US" dirty="0" smtClean="0">
                <a:solidFill>
                  <a:schemeClr val="accent1">
                    <a:lumMod val="75000"/>
                  </a:schemeClr>
                </a:solidFill>
              </a:rPr>
              <a:t>Non-supportive work culture</a:t>
            </a:r>
          </a:p>
          <a:p>
            <a:r>
              <a:rPr lang="en-US" dirty="0" smtClean="0">
                <a:solidFill>
                  <a:schemeClr val="accent1">
                    <a:lumMod val="75000"/>
                  </a:schemeClr>
                </a:solidFill>
              </a:rPr>
              <a:t>Tight budget constraints</a:t>
            </a:r>
          </a:p>
          <a:p>
            <a:endParaRPr lang="en-US" dirty="0" smtClean="0">
              <a:solidFill>
                <a:schemeClr val="accent1">
                  <a:lumMod val="75000"/>
                </a:schemeClr>
              </a:solidFill>
            </a:endParaRPr>
          </a:p>
          <a:p>
            <a:endParaRPr lang="en-US" dirty="0" smtClean="0">
              <a:solidFill>
                <a:schemeClr val="accent1">
                  <a:lumMod val="75000"/>
                </a:schemeClr>
              </a:solidFill>
            </a:endParaRPr>
          </a:p>
          <a:p>
            <a:endParaRPr lang="en-US" dirty="0"/>
          </a:p>
        </p:txBody>
      </p:sp>
    </p:spTree>
    <p:extLst>
      <p:ext uri="{BB962C8B-B14F-4D97-AF65-F5344CB8AC3E}">
        <p14:creationId xmlns:p14="http://schemas.microsoft.com/office/powerpoint/2010/main" xmlns="" val="110111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1403615" y="1470362"/>
            <a:ext cx="4378132" cy="4168438"/>
          </a:xfrm>
          <a:prstGeom prst="rect">
            <a:avLst/>
          </a:prstGeom>
        </p:spPr>
        <p:txBody>
          <a:bodyPr>
            <a:normAutofit/>
          </a:bodyPr>
          <a:lstStyle/>
          <a:p>
            <a:pPr marL="0" indent="0">
              <a:buNone/>
            </a:pPr>
            <a:r>
              <a:rPr lang="en-US" sz="3000" dirty="0">
                <a:solidFill>
                  <a:schemeClr val="accent1">
                    <a:lumMod val="75000"/>
                  </a:schemeClr>
                </a:solidFill>
              </a:rPr>
              <a:t>Christopher </a:t>
            </a:r>
            <a:r>
              <a:rPr lang="en-US" sz="3000" dirty="0" err="1">
                <a:solidFill>
                  <a:schemeClr val="accent1">
                    <a:lumMod val="75000"/>
                  </a:schemeClr>
                </a:solidFill>
              </a:rPr>
              <a:t>Feng</a:t>
            </a:r>
            <a:endParaRPr lang="en-US" sz="3000" dirty="0">
              <a:solidFill>
                <a:schemeClr val="accent1">
                  <a:lumMod val="75000"/>
                </a:schemeClr>
              </a:solidFill>
            </a:endParaRPr>
          </a:p>
          <a:p>
            <a:pPr marL="457200" lvl="1" indent="0">
              <a:buNone/>
            </a:pPr>
            <a:r>
              <a:rPr lang="en-US" sz="2400" i="1" dirty="0">
                <a:solidFill>
                  <a:schemeClr val="accent1">
                    <a:lumMod val="75000"/>
                  </a:schemeClr>
                </a:solidFill>
              </a:rPr>
              <a:t>Space Shuttle Mechanical Systems Flight Controller; NASA Johnson Space </a:t>
            </a:r>
            <a:r>
              <a:rPr lang="en-US" sz="2400" i="1" dirty="0" smtClean="0">
                <a:solidFill>
                  <a:schemeClr val="accent1">
                    <a:lumMod val="75000"/>
                  </a:schemeClr>
                </a:solidFill>
              </a:rPr>
              <a:t>Center</a:t>
            </a:r>
            <a:endParaRPr lang="en-US" sz="2400" dirty="0" smtClean="0">
              <a:solidFill>
                <a:schemeClr val="accent1">
                  <a:lumMod val="75000"/>
                </a:schemeClr>
              </a:solidFill>
            </a:endParaRPr>
          </a:p>
          <a:p>
            <a:pPr marL="0" indent="0">
              <a:buNone/>
            </a:pPr>
            <a:r>
              <a:rPr lang="en-US" sz="3000" dirty="0" smtClean="0">
                <a:solidFill>
                  <a:schemeClr val="accent1">
                    <a:lumMod val="75000"/>
                  </a:schemeClr>
                </a:solidFill>
              </a:rPr>
              <a:t>Kristen Painting</a:t>
            </a:r>
          </a:p>
          <a:p>
            <a:pPr marL="457200" lvl="1" indent="0">
              <a:buNone/>
            </a:pPr>
            <a:r>
              <a:rPr lang="en-US" sz="2400" i="1" dirty="0" smtClean="0">
                <a:solidFill>
                  <a:schemeClr val="accent1">
                    <a:lumMod val="75000"/>
                  </a:schemeClr>
                </a:solidFill>
              </a:rPr>
              <a:t>Instructor for ISS crew and flight controllers;</a:t>
            </a:r>
          </a:p>
          <a:p>
            <a:pPr marL="457200" lvl="1" indent="0">
              <a:buNone/>
            </a:pPr>
            <a:r>
              <a:rPr lang="en-US" sz="2400" i="1" dirty="0" smtClean="0">
                <a:solidFill>
                  <a:schemeClr val="accent1">
                    <a:lumMod val="75000"/>
                  </a:schemeClr>
                </a:solidFill>
              </a:rPr>
              <a:t>NASA Johnson Space Center</a:t>
            </a:r>
          </a:p>
        </p:txBody>
      </p:sp>
      <p:sp>
        <p:nvSpPr>
          <p:cNvPr id="6" name="Title 1"/>
          <p:cNvSpPr>
            <a:spLocks noGrp="1"/>
          </p:cNvSpPr>
          <p:nvPr>
            <p:ph type="title" idx="4294967295"/>
          </p:nvPr>
        </p:nvSpPr>
        <p:spPr>
          <a:xfrm>
            <a:off x="1447800" y="154541"/>
            <a:ext cx="7696200" cy="1143000"/>
          </a:xfrm>
          <a:prstGeom prst="rect">
            <a:avLst/>
          </a:prstGeom>
        </p:spPr>
        <p:txBody>
          <a:bodyPr>
            <a:normAutofit/>
          </a:bodyPr>
          <a:lstStyle/>
          <a:p>
            <a:pPr algn="l"/>
            <a:r>
              <a:rPr lang="en-US" b="1" dirty="0" smtClean="0">
                <a:solidFill>
                  <a:schemeClr val="accent1">
                    <a:lumMod val="50000"/>
                  </a:schemeClr>
                </a:solidFill>
              </a:rPr>
              <a:t>Acknowledgements</a:t>
            </a:r>
            <a:endParaRPr lang="en-US" b="1" dirty="0">
              <a:solidFill>
                <a:schemeClr val="accent1">
                  <a:lumMod val="50000"/>
                </a:schemeClr>
              </a:solidFill>
            </a:endParaRPr>
          </a:p>
        </p:txBody>
      </p:sp>
      <p:pic>
        <p:nvPicPr>
          <p:cNvPr id="4098" name="Picture 2" descr="http://www.curtronics.com/STS-107/sts107-s-001patch-a.jpg"/>
          <p:cNvPicPr>
            <a:picLocks noChangeAspect="1" noChangeArrowheads="1"/>
          </p:cNvPicPr>
          <p:nvPr/>
        </p:nvPicPr>
        <p:blipFill>
          <a:blip r:embed="rId2" cstate="print">
            <a:clrChange>
              <a:clrFrom>
                <a:srgbClr val="FDFEFF"/>
              </a:clrFrom>
              <a:clrTo>
                <a:srgbClr val="FDFEFF">
                  <a:alpha val="0"/>
                </a:srgbClr>
              </a:clrTo>
            </a:clrChange>
            <a:extLst>
              <a:ext uri="{28A0092B-C50C-407E-A947-70E740481C1C}">
                <a14:useLocalDpi xmlns:a14="http://schemas.microsoft.com/office/drawing/2010/main" xmlns="" val="0"/>
              </a:ext>
            </a:extLst>
          </a:blip>
          <a:srcRect/>
          <a:stretch>
            <a:fillRect/>
          </a:stretch>
        </p:blipFill>
        <p:spPr bwMode="auto">
          <a:xfrm>
            <a:off x="5263285" y="1239933"/>
            <a:ext cx="3857260" cy="47387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650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rbassett.com/images/Mercury03_8x1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687" t="14089" r="23084" b="19793"/>
          <a:stretch/>
        </p:blipFill>
        <p:spPr bwMode="auto">
          <a:xfrm>
            <a:off x="6175344" y="1355148"/>
            <a:ext cx="2774788" cy="244708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txBox="1">
            <a:spLocks/>
          </p:cNvSpPr>
          <p:nvPr/>
        </p:nvSpPr>
        <p:spPr>
          <a:xfrm>
            <a:off x="1447800" y="39327"/>
            <a:ext cx="5486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NASA – The Beginning</a:t>
            </a:r>
            <a:endParaRPr lang="en-US" b="1" dirty="0">
              <a:solidFill>
                <a:schemeClr val="accent1">
                  <a:lumMod val="50000"/>
                </a:schemeClr>
              </a:solidFill>
            </a:endParaRPr>
          </a:p>
        </p:txBody>
      </p:sp>
      <p:sp>
        <p:nvSpPr>
          <p:cNvPr id="8" name="Content Placeholder 2"/>
          <p:cNvSpPr>
            <a:spLocks noGrp="1"/>
          </p:cNvSpPr>
          <p:nvPr>
            <p:ph idx="4294967295"/>
          </p:nvPr>
        </p:nvSpPr>
        <p:spPr>
          <a:xfrm>
            <a:off x="1371600" y="1371600"/>
            <a:ext cx="5043824" cy="4495800"/>
          </a:xfrm>
          <a:prstGeom prst="rect">
            <a:avLst/>
          </a:prstGeom>
        </p:spPr>
        <p:txBody>
          <a:bodyPr>
            <a:normAutofit fontScale="85000" lnSpcReduction="10000"/>
          </a:bodyPr>
          <a:lstStyle/>
          <a:p>
            <a:pPr marL="0" indent="0">
              <a:buNone/>
            </a:pPr>
            <a:r>
              <a:rPr lang="en-US" b="1" i="1" u="sng" dirty="0" smtClean="0">
                <a:solidFill>
                  <a:schemeClr val="accent1">
                    <a:lumMod val="75000"/>
                  </a:schemeClr>
                </a:solidFill>
              </a:rPr>
              <a:t>Project Mercury</a:t>
            </a:r>
          </a:p>
          <a:p>
            <a:pPr marL="0" indent="0">
              <a:buNone/>
            </a:pPr>
            <a:r>
              <a:rPr lang="en-US" dirty="0" smtClean="0">
                <a:solidFill>
                  <a:schemeClr val="accent1">
                    <a:lumMod val="75000"/>
                  </a:schemeClr>
                </a:solidFill>
              </a:rPr>
              <a:t>Tasks:  </a:t>
            </a:r>
            <a:r>
              <a:rPr lang="en-US" i="1" dirty="0" smtClean="0">
                <a:solidFill>
                  <a:schemeClr val="accent1">
                    <a:lumMod val="75000"/>
                  </a:schemeClr>
                </a:solidFill>
              </a:rPr>
              <a:t>Can man survive in space?</a:t>
            </a:r>
            <a:endParaRPr lang="en-US" dirty="0" smtClean="0">
              <a:solidFill>
                <a:schemeClr val="accent1">
                  <a:lumMod val="75000"/>
                </a:schemeClr>
              </a:solidFill>
            </a:endParaRPr>
          </a:p>
          <a:p>
            <a:pPr marL="0" indent="0">
              <a:buNone/>
            </a:pPr>
            <a:r>
              <a:rPr lang="en-US" dirty="0" smtClean="0">
                <a:solidFill>
                  <a:schemeClr val="accent1">
                    <a:lumMod val="75000"/>
                  </a:schemeClr>
                </a:solidFill>
              </a:rPr>
              <a:t>Results: Alan Shepherd’s flight</a:t>
            </a:r>
          </a:p>
          <a:p>
            <a:pPr marL="0" indent="0">
              <a:buNone/>
            </a:pPr>
            <a:endParaRPr lang="en-US" dirty="0">
              <a:solidFill>
                <a:schemeClr val="accent1">
                  <a:lumMod val="75000"/>
                </a:schemeClr>
              </a:solidFill>
            </a:endParaRPr>
          </a:p>
          <a:p>
            <a:pPr marL="0" indent="0">
              <a:buNone/>
            </a:pPr>
            <a:r>
              <a:rPr lang="en-US" b="1" i="1" u="sng" dirty="0" smtClean="0">
                <a:solidFill>
                  <a:schemeClr val="accent1">
                    <a:lumMod val="75000"/>
                  </a:schemeClr>
                </a:solidFill>
              </a:rPr>
              <a:t>Project Gemini</a:t>
            </a:r>
            <a:endParaRPr lang="en-US" dirty="0" smtClean="0">
              <a:solidFill>
                <a:schemeClr val="accent1">
                  <a:lumMod val="75000"/>
                </a:schemeClr>
              </a:solidFill>
            </a:endParaRPr>
          </a:p>
          <a:p>
            <a:pPr marL="0" indent="0">
              <a:buNone/>
            </a:pPr>
            <a:r>
              <a:rPr lang="en-US" dirty="0" smtClean="0">
                <a:solidFill>
                  <a:schemeClr val="accent1">
                    <a:lumMod val="75000"/>
                  </a:schemeClr>
                </a:solidFill>
              </a:rPr>
              <a:t>Tasks: Further research for lunar missions</a:t>
            </a:r>
          </a:p>
          <a:p>
            <a:pPr marL="0" indent="0">
              <a:buNone/>
            </a:pPr>
            <a:r>
              <a:rPr lang="en-US" dirty="0" smtClean="0">
                <a:solidFill>
                  <a:schemeClr val="accent1">
                    <a:lumMod val="75000"/>
                  </a:schemeClr>
                </a:solidFill>
              </a:rPr>
              <a:t>Results: Groundwork established 	    for future space travel</a:t>
            </a:r>
          </a:p>
        </p:txBody>
      </p:sp>
    </p:spTree>
    <p:extLst>
      <p:ext uri="{BB962C8B-B14F-4D97-AF65-F5344CB8AC3E}">
        <p14:creationId xmlns:p14="http://schemas.microsoft.com/office/powerpoint/2010/main" xmlns="" val="2351355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7800" y="39327"/>
            <a:ext cx="5486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NASA – The Beginning</a:t>
            </a:r>
            <a:endParaRPr lang="en-US" b="1" dirty="0">
              <a:solidFill>
                <a:schemeClr val="accent1">
                  <a:lumMod val="50000"/>
                </a:schemeClr>
              </a:solidFill>
            </a:endParaRPr>
          </a:p>
        </p:txBody>
      </p:sp>
      <p:sp>
        <p:nvSpPr>
          <p:cNvPr id="5" name="TextBox 4"/>
          <p:cNvSpPr txBox="1"/>
          <p:nvPr/>
        </p:nvSpPr>
        <p:spPr>
          <a:xfrm>
            <a:off x="5444888" y="4699337"/>
            <a:ext cx="3465286" cy="1015663"/>
          </a:xfrm>
          <a:prstGeom prst="rect">
            <a:avLst/>
          </a:prstGeom>
          <a:noFill/>
        </p:spPr>
        <p:txBody>
          <a:bodyPr wrap="square" rtlCol="0">
            <a:spAutoFit/>
          </a:bodyPr>
          <a:lstStyle/>
          <a:p>
            <a:r>
              <a:rPr lang="en-US" sz="2000" i="1" dirty="0" smtClean="0"/>
              <a:t>“That’s one small step for man, one giant leap for mankind” - Neil Armstrong, July 20, 1969</a:t>
            </a:r>
            <a:endParaRPr lang="en-US" sz="2000"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76400" y="3048000"/>
            <a:ext cx="3771900" cy="2828925"/>
          </a:xfrm>
          <a:prstGeom prst="rect">
            <a:avLst/>
          </a:prstGeom>
          <a:effectLst>
            <a:softEdge rad="177800"/>
          </a:effectLst>
        </p:spPr>
      </p:pic>
      <p:sp>
        <p:nvSpPr>
          <p:cNvPr id="7" name="Content Placeholder 2"/>
          <p:cNvSpPr>
            <a:spLocks noGrp="1"/>
          </p:cNvSpPr>
          <p:nvPr>
            <p:ph idx="4294967295"/>
          </p:nvPr>
        </p:nvSpPr>
        <p:spPr>
          <a:xfrm>
            <a:off x="1752600" y="1295400"/>
            <a:ext cx="6858000" cy="574935"/>
          </a:xfrm>
          <a:prstGeom prst="rect">
            <a:avLst/>
          </a:prstGeom>
        </p:spPr>
        <p:txBody>
          <a:bodyPr>
            <a:normAutofit lnSpcReduction="10000"/>
          </a:bodyPr>
          <a:lstStyle/>
          <a:p>
            <a:pPr marL="0" indent="0">
              <a:buNone/>
            </a:pPr>
            <a:r>
              <a:rPr lang="en-US" dirty="0" smtClean="0">
                <a:solidFill>
                  <a:schemeClr val="accent1">
                    <a:lumMod val="75000"/>
                  </a:schemeClr>
                </a:solidFill>
              </a:rPr>
              <a:t>May 1961 – President John F. Kennedy</a:t>
            </a:r>
          </a:p>
          <a:p>
            <a:endParaRPr lang="en-US" dirty="0" smtClean="0">
              <a:solidFill>
                <a:schemeClr val="accent1">
                  <a:lumMod val="75000"/>
                </a:schemeClr>
              </a:solidFill>
            </a:endParaRPr>
          </a:p>
          <a:p>
            <a:endParaRPr lang="en-US" dirty="0"/>
          </a:p>
        </p:txBody>
      </p:sp>
      <p:sp>
        <p:nvSpPr>
          <p:cNvPr id="8" name="Rectangle 7"/>
          <p:cNvSpPr/>
          <p:nvPr/>
        </p:nvSpPr>
        <p:spPr>
          <a:xfrm>
            <a:off x="1676400" y="1727537"/>
            <a:ext cx="7203068" cy="1015663"/>
          </a:xfrm>
          <a:prstGeom prst="rect">
            <a:avLst/>
          </a:prstGeom>
        </p:spPr>
        <p:txBody>
          <a:bodyPr wrap="square">
            <a:spAutoFit/>
          </a:bodyPr>
          <a:lstStyle/>
          <a:p>
            <a:r>
              <a:rPr lang="en-US" sz="2000" i="1" dirty="0"/>
              <a:t>"First, I believe that this nation should commit itself to achieving the goal, before this decade is out, of landing a man on the Moon and returning him safely to the earth</a:t>
            </a:r>
            <a:r>
              <a:rPr lang="en-US" sz="2000" i="1" dirty="0" smtClean="0"/>
              <a:t>.”</a:t>
            </a:r>
            <a:endParaRPr lang="en-US" sz="2000" i="1" dirty="0"/>
          </a:p>
        </p:txBody>
      </p:sp>
      <p:pic>
        <p:nvPicPr>
          <p:cNvPr id="9" name="Picture 8"/>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xmlns="" val="0"/>
              </a:ext>
            </a:extLst>
          </a:blip>
          <a:stretch>
            <a:fillRect/>
          </a:stretch>
        </p:blipFill>
        <p:spPr>
          <a:xfrm>
            <a:off x="6172200" y="2410083"/>
            <a:ext cx="2284161" cy="2238117"/>
          </a:xfrm>
          <a:prstGeom prst="rect">
            <a:avLst/>
          </a:prstGeom>
        </p:spPr>
      </p:pic>
    </p:spTree>
    <p:extLst>
      <p:ext uri="{BB962C8B-B14F-4D97-AF65-F5344CB8AC3E}">
        <p14:creationId xmlns:p14="http://schemas.microsoft.com/office/powerpoint/2010/main" xmlns="" val="202241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nodeType="afterEffect">
                                  <p:stCondLst>
                                    <p:cond delay="1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par>
                                <p:cTn id="21" presetID="10" presetClass="entr" presetSubtype="0" fill="hold" grpId="0" nodeType="withEffect">
                                  <p:stCondLst>
                                    <p:cond delay="1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629400" y="533400"/>
            <a:ext cx="2438400" cy="2438400"/>
          </a:xfrm>
          <a:prstGeom prst="rect">
            <a:avLst/>
          </a:prstGeom>
        </p:spPr>
      </p:pic>
      <p:sp>
        <p:nvSpPr>
          <p:cNvPr id="5" name="Title 1"/>
          <p:cNvSpPr>
            <a:spLocks noGrp="1"/>
          </p:cNvSpPr>
          <p:nvPr>
            <p:ph type="title" idx="4294967295"/>
          </p:nvPr>
        </p:nvSpPr>
        <p:spPr>
          <a:xfrm>
            <a:off x="1447800" y="-85027"/>
            <a:ext cx="7696200" cy="1143000"/>
          </a:xfrm>
          <a:prstGeom prst="rect">
            <a:avLst/>
          </a:prstGeom>
        </p:spPr>
        <p:txBody>
          <a:bodyPr>
            <a:normAutofit fontScale="90000"/>
          </a:bodyPr>
          <a:lstStyle/>
          <a:p>
            <a:pPr algn="l"/>
            <a:r>
              <a:rPr lang="en-US" b="1" dirty="0" smtClean="0">
                <a:solidFill>
                  <a:schemeClr val="accent1">
                    <a:lumMod val="50000"/>
                  </a:schemeClr>
                </a:solidFill>
              </a:rPr>
              <a:t>Apollo 13 </a:t>
            </a:r>
            <a:br>
              <a:rPr lang="en-US" b="1" dirty="0" smtClean="0">
                <a:solidFill>
                  <a:schemeClr val="accent1">
                    <a:lumMod val="50000"/>
                  </a:schemeClr>
                </a:solidFill>
              </a:rPr>
            </a:br>
            <a:r>
              <a:rPr lang="en-US" b="1" dirty="0" smtClean="0">
                <a:solidFill>
                  <a:schemeClr val="accent1">
                    <a:lumMod val="50000"/>
                  </a:schemeClr>
                </a:solidFill>
              </a:rPr>
              <a:t>“The Successful Failure”</a:t>
            </a:r>
            <a:endParaRPr lang="en-US" b="1" dirty="0">
              <a:solidFill>
                <a:schemeClr val="accent1">
                  <a:lumMod val="50000"/>
                </a:schemeClr>
              </a:solidFill>
            </a:endParaRPr>
          </a:p>
        </p:txBody>
      </p:sp>
      <p:sp>
        <p:nvSpPr>
          <p:cNvPr id="8" name="Content Placeholder 2"/>
          <p:cNvSpPr>
            <a:spLocks noGrp="1"/>
          </p:cNvSpPr>
          <p:nvPr>
            <p:ph idx="4294967295"/>
          </p:nvPr>
        </p:nvSpPr>
        <p:spPr>
          <a:xfrm>
            <a:off x="1371600" y="2286000"/>
            <a:ext cx="7772400" cy="3352800"/>
          </a:xfrm>
          <a:prstGeom prst="rect">
            <a:avLst/>
          </a:prstGeom>
        </p:spPr>
        <p:txBody>
          <a:bodyPr>
            <a:normAutofit lnSpcReduction="10000"/>
          </a:bodyPr>
          <a:lstStyle/>
          <a:p>
            <a:r>
              <a:rPr lang="en-US" dirty="0" smtClean="0">
                <a:solidFill>
                  <a:schemeClr val="accent1">
                    <a:lumMod val="75000"/>
                  </a:schemeClr>
                </a:solidFill>
              </a:rPr>
              <a:t>Launch April 11, 1970</a:t>
            </a:r>
          </a:p>
          <a:p>
            <a:r>
              <a:rPr lang="en-US" dirty="0" smtClean="0">
                <a:solidFill>
                  <a:schemeClr val="accent1">
                    <a:lumMod val="75000"/>
                  </a:schemeClr>
                </a:solidFill>
              </a:rPr>
              <a:t>Explosion onboard 2 days after launch</a:t>
            </a:r>
          </a:p>
          <a:p>
            <a:r>
              <a:rPr lang="en-US" dirty="0" smtClean="0">
                <a:solidFill>
                  <a:schemeClr val="accent1">
                    <a:lumMod val="75000"/>
                  </a:schemeClr>
                </a:solidFill>
              </a:rPr>
              <a:t>Mission to walk on the moon aborted</a:t>
            </a:r>
          </a:p>
          <a:p>
            <a:r>
              <a:rPr lang="en-US" dirty="0" smtClean="0">
                <a:solidFill>
                  <a:schemeClr val="accent1">
                    <a:lumMod val="75000"/>
                  </a:schemeClr>
                </a:solidFill>
              </a:rPr>
              <a:t>Primary goal – </a:t>
            </a:r>
            <a:r>
              <a:rPr lang="en-US" i="1" dirty="0" smtClean="0">
                <a:solidFill>
                  <a:schemeClr val="accent1">
                    <a:lumMod val="75000"/>
                  </a:schemeClr>
                </a:solidFill>
              </a:rPr>
              <a:t>Return the crew home safely</a:t>
            </a:r>
          </a:p>
          <a:p>
            <a:r>
              <a:rPr lang="en-US" dirty="0" smtClean="0">
                <a:solidFill>
                  <a:schemeClr val="accent1">
                    <a:lumMod val="75000"/>
                  </a:schemeClr>
                </a:solidFill>
              </a:rPr>
              <a:t>“Tiger Team” established at Mission Control</a:t>
            </a:r>
          </a:p>
          <a:p>
            <a:r>
              <a:rPr lang="en-US" dirty="0" smtClean="0">
                <a:solidFill>
                  <a:schemeClr val="accent1">
                    <a:lumMod val="75000"/>
                  </a:schemeClr>
                </a:solidFill>
              </a:rPr>
              <a:t>April 17, 1970 – Safe return to Earth</a:t>
            </a:r>
          </a:p>
          <a:p>
            <a:endParaRPr lang="en-US" dirty="0" smtClean="0">
              <a:solidFill>
                <a:schemeClr val="accent1">
                  <a:lumMod val="75000"/>
                </a:schemeClr>
              </a:solidFill>
            </a:endParaRPr>
          </a:p>
          <a:p>
            <a:endParaRPr lang="en-US" dirty="0"/>
          </a:p>
        </p:txBody>
      </p:sp>
    </p:spTree>
    <p:extLst>
      <p:ext uri="{BB962C8B-B14F-4D97-AF65-F5344CB8AC3E}">
        <p14:creationId xmlns:p14="http://schemas.microsoft.com/office/powerpoint/2010/main" xmlns="" val="119414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461222" y="154541"/>
            <a:ext cx="7696200" cy="1143000"/>
          </a:xfrm>
          <a:prstGeom prst="rect">
            <a:avLst/>
          </a:prstGeom>
        </p:spPr>
        <p:txBody>
          <a:bodyPr>
            <a:normAutofit/>
          </a:bodyPr>
          <a:lstStyle/>
          <a:p>
            <a:pPr algn="l"/>
            <a:r>
              <a:rPr lang="en-US" b="1" dirty="0" smtClean="0">
                <a:solidFill>
                  <a:schemeClr val="accent1">
                    <a:lumMod val="50000"/>
                  </a:schemeClr>
                </a:solidFill>
              </a:rPr>
              <a:t>Post Apollo – What now?</a:t>
            </a:r>
            <a:endParaRPr lang="en-US" b="1" dirty="0">
              <a:solidFill>
                <a:schemeClr val="accent1">
                  <a:lumMod val="50000"/>
                </a:schemeClr>
              </a:solidFill>
            </a:endParaRPr>
          </a:p>
        </p:txBody>
      </p:sp>
      <p:graphicFrame>
        <p:nvGraphicFramePr>
          <p:cNvPr id="10" name="Diagram 9"/>
          <p:cNvGraphicFramePr/>
          <p:nvPr>
            <p:extLst>
              <p:ext uri="{D42A27DB-BD31-4B8C-83A1-F6EECF244321}">
                <p14:modId xmlns:p14="http://schemas.microsoft.com/office/powerpoint/2010/main" xmlns="" val="3513938951"/>
              </p:ext>
            </p:extLst>
          </p:nvPr>
        </p:nvGraphicFramePr>
        <p:xfrm>
          <a:off x="1524000" y="1231900"/>
          <a:ext cx="7483739" cy="4501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4514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graphicEl>
                                              <a:dgm id="{F52836FE-F335-4E78-81C5-AA0165B7731A}"/>
                                            </p:graphicEl>
                                          </p:spTgt>
                                        </p:tgtEl>
                                        <p:attrNameLst>
                                          <p:attrName>style.visibility</p:attrName>
                                        </p:attrNameLst>
                                      </p:cBhvr>
                                      <p:to>
                                        <p:strVal val="visible"/>
                                      </p:to>
                                    </p:set>
                                    <p:animEffect transition="in" filter="dissolve">
                                      <p:cBhvr>
                                        <p:cTn id="7" dur="1000"/>
                                        <p:tgtEl>
                                          <p:spTgt spid="10">
                                            <p:graphicEl>
                                              <a:dgm id="{F52836FE-F335-4E78-81C5-AA0165B7731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
                                            <p:graphicEl>
                                              <a:dgm id="{FA02EECE-6393-40CF-82BD-7AAC4DD95F70}"/>
                                            </p:graphicEl>
                                          </p:spTgt>
                                        </p:tgtEl>
                                        <p:attrNameLst>
                                          <p:attrName>style.visibility</p:attrName>
                                        </p:attrNameLst>
                                      </p:cBhvr>
                                      <p:to>
                                        <p:strVal val="visible"/>
                                      </p:to>
                                    </p:set>
                                    <p:anim calcmode="lin" valueType="num">
                                      <p:cBhvr additive="base">
                                        <p:cTn id="12" dur="1000"/>
                                        <p:tgtEl>
                                          <p:spTgt spid="10">
                                            <p:graphicEl>
                                              <a:dgm id="{FA02EECE-6393-40CF-82BD-7AAC4DD95F70}"/>
                                            </p:graphicEl>
                                          </p:spTgt>
                                        </p:tgtEl>
                                        <p:attrNameLst>
                                          <p:attrName>ppt_y</p:attrName>
                                        </p:attrNameLst>
                                      </p:cBhvr>
                                      <p:tavLst>
                                        <p:tav tm="0">
                                          <p:val>
                                            <p:strVal val="#ppt_y-#ppt_h*1.125000"/>
                                          </p:val>
                                        </p:tav>
                                        <p:tav tm="100000">
                                          <p:val>
                                            <p:strVal val="#ppt_y"/>
                                          </p:val>
                                        </p:tav>
                                      </p:tavLst>
                                    </p:anim>
                                    <p:animEffect transition="in" filter="wipe(down)">
                                      <p:cBhvr>
                                        <p:cTn id="13" dur="1000"/>
                                        <p:tgtEl>
                                          <p:spTgt spid="10">
                                            <p:graphicEl>
                                              <a:dgm id="{FA02EECE-6393-40CF-82BD-7AAC4DD95F7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10">
                                            <p:graphicEl>
                                              <a:dgm id="{27558BF7-0763-424D-AE82-14C4ED43F28D}"/>
                                            </p:graphicEl>
                                          </p:spTgt>
                                        </p:tgtEl>
                                        <p:attrNameLst>
                                          <p:attrName>style.visibility</p:attrName>
                                        </p:attrNameLst>
                                      </p:cBhvr>
                                      <p:to>
                                        <p:strVal val="visible"/>
                                      </p:to>
                                    </p:set>
                                    <p:anim calcmode="lin" valueType="num">
                                      <p:cBhvr additive="base">
                                        <p:cTn id="18" dur="1000"/>
                                        <p:tgtEl>
                                          <p:spTgt spid="10">
                                            <p:graphicEl>
                                              <a:dgm id="{27558BF7-0763-424D-AE82-14C4ED43F28D}"/>
                                            </p:graphicEl>
                                          </p:spTgt>
                                        </p:tgtEl>
                                        <p:attrNameLst>
                                          <p:attrName>ppt_y</p:attrName>
                                        </p:attrNameLst>
                                      </p:cBhvr>
                                      <p:tavLst>
                                        <p:tav tm="0">
                                          <p:val>
                                            <p:strVal val="#ppt_y-#ppt_h*1.125000"/>
                                          </p:val>
                                        </p:tav>
                                        <p:tav tm="100000">
                                          <p:val>
                                            <p:strVal val="#ppt_y"/>
                                          </p:val>
                                        </p:tav>
                                      </p:tavLst>
                                    </p:anim>
                                    <p:animEffect transition="in" filter="wipe(down)">
                                      <p:cBhvr>
                                        <p:cTn id="19" dur="1000"/>
                                        <p:tgtEl>
                                          <p:spTgt spid="10">
                                            <p:graphicEl>
                                              <a:dgm id="{27558BF7-0763-424D-AE82-14C4ED43F28D}"/>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10">
                                            <p:graphicEl>
                                              <a:dgm id="{0C710D52-77C0-435E-AD63-E49FFE0F0F52}"/>
                                            </p:graphicEl>
                                          </p:spTgt>
                                        </p:tgtEl>
                                        <p:attrNameLst>
                                          <p:attrName>style.visibility</p:attrName>
                                        </p:attrNameLst>
                                      </p:cBhvr>
                                      <p:to>
                                        <p:strVal val="visible"/>
                                      </p:to>
                                    </p:set>
                                    <p:anim calcmode="lin" valueType="num">
                                      <p:cBhvr additive="base">
                                        <p:cTn id="24" dur="1000"/>
                                        <p:tgtEl>
                                          <p:spTgt spid="10">
                                            <p:graphicEl>
                                              <a:dgm id="{0C710D52-77C0-435E-AD63-E49FFE0F0F52}"/>
                                            </p:graphicEl>
                                          </p:spTgt>
                                        </p:tgtEl>
                                        <p:attrNameLst>
                                          <p:attrName>ppt_y</p:attrName>
                                        </p:attrNameLst>
                                      </p:cBhvr>
                                      <p:tavLst>
                                        <p:tav tm="0">
                                          <p:val>
                                            <p:strVal val="#ppt_y-#ppt_h*1.125000"/>
                                          </p:val>
                                        </p:tav>
                                        <p:tav tm="100000">
                                          <p:val>
                                            <p:strVal val="#ppt_y"/>
                                          </p:val>
                                        </p:tav>
                                      </p:tavLst>
                                    </p:anim>
                                    <p:animEffect transition="in" filter="wipe(down)">
                                      <p:cBhvr>
                                        <p:cTn id="25" dur="1000"/>
                                        <p:tgtEl>
                                          <p:spTgt spid="10">
                                            <p:graphicEl>
                                              <a:dgm id="{0C710D52-77C0-435E-AD63-E49FFE0F0F52}"/>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10">
                                            <p:graphicEl>
                                              <a:dgm id="{EDEE9688-A29D-4D40-BA07-3007B5D38B0D}"/>
                                            </p:graphicEl>
                                          </p:spTgt>
                                        </p:tgtEl>
                                        <p:attrNameLst>
                                          <p:attrName>style.visibility</p:attrName>
                                        </p:attrNameLst>
                                      </p:cBhvr>
                                      <p:to>
                                        <p:strVal val="visible"/>
                                      </p:to>
                                    </p:set>
                                    <p:anim calcmode="lin" valueType="num">
                                      <p:cBhvr additive="base">
                                        <p:cTn id="30" dur="1000"/>
                                        <p:tgtEl>
                                          <p:spTgt spid="10">
                                            <p:graphicEl>
                                              <a:dgm id="{EDEE9688-A29D-4D40-BA07-3007B5D38B0D}"/>
                                            </p:graphicEl>
                                          </p:spTgt>
                                        </p:tgtEl>
                                        <p:attrNameLst>
                                          <p:attrName>ppt_y</p:attrName>
                                        </p:attrNameLst>
                                      </p:cBhvr>
                                      <p:tavLst>
                                        <p:tav tm="0">
                                          <p:val>
                                            <p:strVal val="#ppt_y-#ppt_h*1.125000"/>
                                          </p:val>
                                        </p:tav>
                                        <p:tav tm="100000">
                                          <p:val>
                                            <p:strVal val="#ppt_y"/>
                                          </p:val>
                                        </p:tav>
                                      </p:tavLst>
                                    </p:anim>
                                    <p:animEffect transition="in" filter="wipe(down)">
                                      <p:cBhvr>
                                        <p:cTn id="31" dur="1000"/>
                                        <p:tgtEl>
                                          <p:spTgt spid="10">
                                            <p:graphicEl>
                                              <a:dgm id="{EDEE9688-A29D-4D40-BA07-3007B5D38B0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10">
                                            <p:graphicEl>
                                              <a:dgm id="{0D28CC2B-0582-43CC-B6AA-5C4A761B08B0}"/>
                                            </p:graphicEl>
                                          </p:spTgt>
                                        </p:tgtEl>
                                        <p:attrNameLst>
                                          <p:attrName>style.visibility</p:attrName>
                                        </p:attrNameLst>
                                      </p:cBhvr>
                                      <p:to>
                                        <p:strVal val="visible"/>
                                      </p:to>
                                    </p:set>
                                    <p:anim calcmode="lin" valueType="num">
                                      <p:cBhvr additive="base">
                                        <p:cTn id="36" dur="1000"/>
                                        <p:tgtEl>
                                          <p:spTgt spid="10">
                                            <p:graphicEl>
                                              <a:dgm id="{0D28CC2B-0582-43CC-B6AA-5C4A761B08B0}"/>
                                            </p:graphicEl>
                                          </p:spTgt>
                                        </p:tgtEl>
                                        <p:attrNameLst>
                                          <p:attrName>ppt_y</p:attrName>
                                        </p:attrNameLst>
                                      </p:cBhvr>
                                      <p:tavLst>
                                        <p:tav tm="0">
                                          <p:val>
                                            <p:strVal val="#ppt_y-#ppt_h*1.125000"/>
                                          </p:val>
                                        </p:tav>
                                        <p:tav tm="100000">
                                          <p:val>
                                            <p:strVal val="#ppt_y"/>
                                          </p:val>
                                        </p:tav>
                                      </p:tavLst>
                                    </p:anim>
                                    <p:animEffect transition="in" filter="wipe(down)">
                                      <p:cBhvr>
                                        <p:cTn id="37" dur="1000"/>
                                        <p:tgtEl>
                                          <p:spTgt spid="10">
                                            <p:graphicEl>
                                              <a:dgm id="{0D28CC2B-0582-43CC-B6AA-5C4A761B08B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graphicEl>
                                              <a:dgm id="{149E4BD6-FBD0-436C-BD87-B04AA7F8CD90}"/>
                                            </p:graphicEl>
                                          </p:spTgt>
                                        </p:tgtEl>
                                        <p:attrNameLst>
                                          <p:attrName>style.visibility</p:attrName>
                                        </p:attrNameLst>
                                      </p:cBhvr>
                                      <p:to>
                                        <p:strVal val="visible"/>
                                      </p:to>
                                    </p:set>
                                    <p:animEffect transition="in" filter="dissolve">
                                      <p:cBhvr>
                                        <p:cTn id="42" dur="500"/>
                                        <p:tgtEl>
                                          <p:spTgt spid="10">
                                            <p:graphicEl>
                                              <a:dgm id="{149E4BD6-FBD0-436C-BD87-B04AA7F8CD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2934" y="1412755"/>
            <a:ext cx="5249862" cy="4068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1" name="Group 60"/>
          <p:cNvGrpSpPr/>
          <p:nvPr/>
        </p:nvGrpSpPr>
        <p:grpSpPr>
          <a:xfrm>
            <a:off x="1518829" y="1297541"/>
            <a:ext cx="7200875" cy="4517036"/>
            <a:chOff x="1518829" y="1297541"/>
            <a:chExt cx="7200875" cy="4517036"/>
          </a:xfrm>
        </p:grpSpPr>
        <p:grpSp>
          <p:nvGrpSpPr>
            <p:cNvPr id="10" name="Group 9"/>
            <p:cNvGrpSpPr/>
            <p:nvPr/>
          </p:nvGrpSpPr>
          <p:grpSpPr>
            <a:xfrm>
              <a:off x="2743200" y="1371600"/>
              <a:ext cx="4572000" cy="4343400"/>
              <a:chOff x="2667000" y="1752600"/>
              <a:chExt cx="3810000" cy="3810000"/>
            </a:xfrm>
          </p:grpSpPr>
          <p:cxnSp>
            <p:nvCxnSpPr>
              <p:cNvPr id="5" name="Straight Arrow Connector 4"/>
              <p:cNvCxnSpPr/>
              <p:nvPr/>
            </p:nvCxnSpPr>
            <p:spPr>
              <a:xfrm>
                <a:off x="4572000" y="1752600"/>
                <a:ext cx="0" cy="38100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4572000" y="1676400"/>
                <a:ext cx="0" cy="38100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a:off x="4860035" y="3083358"/>
              <a:ext cx="3456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60035" y="2680109"/>
              <a:ext cx="3456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60035" y="2276860"/>
              <a:ext cx="3456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60035" y="1873611"/>
              <a:ext cx="3456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60035" y="5041996"/>
              <a:ext cx="3456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60035" y="4638747"/>
              <a:ext cx="3456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60035" y="4235498"/>
              <a:ext cx="3456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60035" y="3832249"/>
              <a:ext cx="3456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378498" y="3456432"/>
              <a:ext cx="3456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32856" y="1297541"/>
              <a:ext cx="1440175" cy="369332"/>
            </a:xfrm>
            <a:prstGeom prst="rect">
              <a:avLst/>
            </a:prstGeom>
            <a:noFill/>
          </p:spPr>
          <p:txBody>
            <a:bodyPr wrap="square" rtlCol="0">
              <a:spAutoFit/>
            </a:bodyPr>
            <a:lstStyle/>
            <a:p>
              <a:r>
                <a:rPr lang="en-US" b="1" dirty="0" smtClean="0"/>
                <a:t>Technology</a:t>
              </a:r>
              <a:endParaRPr lang="en-US" b="1" dirty="0"/>
            </a:p>
          </p:txBody>
        </p:sp>
        <p:sp>
          <p:nvSpPr>
            <p:cNvPr id="32" name="TextBox 31"/>
            <p:cNvSpPr txBox="1"/>
            <p:nvPr/>
          </p:nvSpPr>
          <p:spPr>
            <a:xfrm>
              <a:off x="7279529" y="3232489"/>
              <a:ext cx="1440175" cy="369332"/>
            </a:xfrm>
            <a:prstGeom prst="rect">
              <a:avLst/>
            </a:prstGeom>
            <a:noFill/>
          </p:spPr>
          <p:txBody>
            <a:bodyPr wrap="square" rtlCol="0">
              <a:spAutoFit/>
            </a:bodyPr>
            <a:lstStyle/>
            <a:p>
              <a:r>
                <a:rPr lang="en-US" b="1" dirty="0" smtClean="0"/>
                <a:t>Novelty</a:t>
              </a:r>
              <a:endParaRPr lang="en-US" b="1" dirty="0"/>
            </a:p>
          </p:txBody>
        </p:sp>
        <p:sp>
          <p:nvSpPr>
            <p:cNvPr id="33" name="TextBox 32"/>
            <p:cNvSpPr txBox="1"/>
            <p:nvPr/>
          </p:nvSpPr>
          <p:spPr>
            <a:xfrm>
              <a:off x="5032856" y="5445245"/>
              <a:ext cx="1440175" cy="369332"/>
            </a:xfrm>
            <a:prstGeom prst="rect">
              <a:avLst/>
            </a:prstGeom>
            <a:noFill/>
          </p:spPr>
          <p:txBody>
            <a:bodyPr wrap="square" rtlCol="0">
              <a:spAutoFit/>
            </a:bodyPr>
            <a:lstStyle/>
            <a:p>
              <a:r>
                <a:rPr lang="en-US" b="1" dirty="0" smtClean="0"/>
                <a:t>Pace</a:t>
              </a:r>
              <a:endParaRPr lang="en-US" b="1" dirty="0"/>
            </a:p>
          </p:txBody>
        </p:sp>
        <p:sp>
          <p:nvSpPr>
            <p:cNvPr id="34" name="TextBox 33"/>
            <p:cNvSpPr txBox="1"/>
            <p:nvPr/>
          </p:nvSpPr>
          <p:spPr>
            <a:xfrm>
              <a:off x="1518829" y="3232489"/>
              <a:ext cx="1440175" cy="369332"/>
            </a:xfrm>
            <a:prstGeom prst="rect">
              <a:avLst/>
            </a:prstGeom>
            <a:noFill/>
          </p:spPr>
          <p:txBody>
            <a:bodyPr wrap="square" rtlCol="0">
              <a:spAutoFit/>
            </a:bodyPr>
            <a:lstStyle/>
            <a:p>
              <a:r>
                <a:rPr lang="en-US" b="1" dirty="0" smtClean="0"/>
                <a:t>Complexity</a:t>
              </a:r>
              <a:endParaRPr lang="en-US" b="1" dirty="0"/>
            </a:p>
          </p:txBody>
        </p:sp>
        <p:sp>
          <p:nvSpPr>
            <p:cNvPr id="35" name="TextBox 34"/>
            <p:cNvSpPr txBox="1"/>
            <p:nvPr/>
          </p:nvSpPr>
          <p:spPr>
            <a:xfrm>
              <a:off x="5148070" y="2886847"/>
              <a:ext cx="1094533" cy="338554"/>
            </a:xfrm>
            <a:prstGeom prst="rect">
              <a:avLst/>
            </a:prstGeom>
            <a:noFill/>
          </p:spPr>
          <p:txBody>
            <a:bodyPr wrap="square" rtlCol="0">
              <a:spAutoFit/>
            </a:bodyPr>
            <a:lstStyle/>
            <a:p>
              <a:r>
                <a:rPr lang="en-US" sz="1600" dirty="0" smtClean="0"/>
                <a:t>Low-tech</a:t>
              </a:r>
              <a:endParaRPr lang="en-US" sz="1600" dirty="0"/>
            </a:p>
          </p:txBody>
        </p:sp>
        <p:sp>
          <p:nvSpPr>
            <p:cNvPr id="36" name="TextBox 35"/>
            <p:cNvSpPr txBox="1"/>
            <p:nvPr/>
          </p:nvSpPr>
          <p:spPr>
            <a:xfrm>
              <a:off x="5148070" y="2507288"/>
              <a:ext cx="1497782" cy="338554"/>
            </a:xfrm>
            <a:prstGeom prst="rect">
              <a:avLst/>
            </a:prstGeom>
            <a:noFill/>
          </p:spPr>
          <p:txBody>
            <a:bodyPr wrap="square" rtlCol="0">
              <a:spAutoFit/>
            </a:bodyPr>
            <a:lstStyle/>
            <a:p>
              <a:r>
                <a:rPr lang="en-US" sz="1600" dirty="0" smtClean="0"/>
                <a:t>Medium-tech</a:t>
              </a:r>
              <a:endParaRPr lang="en-US" sz="1600" dirty="0"/>
            </a:p>
          </p:txBody>
        </p:sp>
        <p:sp>
          <p:nvSpPr>
            <p:cNvPr id="37" name="TextBox 36"/>
            <p:cNvSpPr txBox="1"/>
            <p:nvPr/>
          </p:nvSpPr>
          <p:spPr>
            <a:xfrm>
              <a:off x="5148070" y="2104039"/>
              <a:ext cx="1497782" cy="338554"/>
            </a:xfrm>
            <a:prstGeom prst="rect">
              <a:avLst/>
            </a:prstGeom>
            <a:noFill/>
          </p:spPr>
          <p:txBody>
            <a:bodyPr wrap="square" rtlCol="0">
              <a:spAutoFit/>
            </a:bodyPr>
            <a:lstStyle/>
            <a:p>
              <a:r>
                <a:rPr lang="en-US" sz="1600" dirty="0" smtClean="0"/>
                <a:t>High-tech</a:t>
              </a:r>
              <a:endParaRPr lang="en-US" sz="1600" dirty="0"/>
            </a:p>
          </p:txBody>
        </p:sp>
        <p:sp>
          <p:nvSpPr>
            <p:cNvPr id="38" name="TextBox 37"/>
            <p:cNvSpPr txBox="1"/>
            <p:nvPr/>
          </p:nvSpPr>
          <p:spPr>
            <a:xfrm>
              <a:off x="5148070" y="1700790"/>
              <a:ext cx="1843424" cy="338554"/>
            </a:xfrm>
            <a:prstGeom prst="rect">
              <a:avLst/>
            </a:prstGeom>
            <a:noFill/>
          </p:spPr>
          <p:txBody>
            <a:bodyPr wrap="square" rtlCol="0">
              <a:spAutoFit/>
            </a:bodyPr>
            <a:lstStyle/>
            <a:p>
              <a:r>
                <a:rPr lang="en-US" sz="1600" dirty="0" smtClean="0"/>
                <a:t>Super-high-tech</a:t>
              </a:r>
              <a:endParaRPr lang="en-US" sz="1600" dirty="0"/>
            </a:p>
          </p:txBody>
        </p:sp>
        <p:cxnSp>
          <p:nvCxnSpPr>
            <p:cNvPr id="44" name="Straight Connector 43"/>
            <p:cNvCxnSpPr/>
            <p:nvPr/>
          </p:nvCxnSpPr>
          <p:spPr>
            <a:xfrm rot="5400000">
              <a:off x="5378498" y="3456432"/>
              <a:ext cx="3456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5896961" y="3456432"/>
              <a:ext cx="3456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415424" y="3456432"/>
              <a:ext cx="3456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3304646" y="3456432"/>
              <a:ext cx="3456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304646" y="3456432"/>
              <a:ext cx="3456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23109" y="3456432"/>
              <a:ext cx="3456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4341572" y="3456432"/>
              <a:ext cx="3456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rot="2700000">
              <a:off x="5285649" y="3865567"/>
              <a:ext cx="1132298" cy="369332"/>
            </a:xfrm>
            <a:prstGeom prst="rect">
              <a:avLst/>
            </a:prstGeom>
            <a:noFill/>
          </p:spPr>
          <p:txBody>
            <a:bodyPr wrap="none" rtlCol="0">
              <a:spAutoFit/>
            </a:bodyPr>
            <a:lstStyle/>
            <a:p>
              <a:r>
                <a:rPr lang="en-US" dirty="0" smtClean="0"/>
                <a:t>Derivative</a:t>
              </a:r>
              <a:endParaRPr lang="en-US" dirty="0"/>
            </a:p>
          </p:txBody>
        </p:sp>
        <p:sp>
          <p:nvSpPr>
            <p:cNvPr id="52" name="TextBox 51"/>
            <p:cNvSpPr txBox="1"/>
            <p:nvPr/>
          </p:nvSpPr>
          <p:spPr>
            <a:xfrm rot="2700000">
              <a:off x="5839999" y="3799389"/>
              <a:ext cx="993605" cy="369332"/>
            </a:xfrm>
            <a:prstGeom prst="rect">
              <a:avLst/>
            </a:prstGeom>
            <a:noFill/>
          </p:spPr>
          <p:txBody>
            <a:bodyPr wrap="none" rtlCol="0">
              <a:spAutoFit/>
            </a:bodyPr>
            <a:lstStyle/>
            <a:p>
              <a:r>
                <a:rPr lang="en-US" dirty="0" smtClean="0"/>
                <a:t>Platform</a:t>
              </a:r>
              <a:endParaRPr lang="en-US" dirty="0"/>
            </a:p>
          </p:txBody>
        </p:sp>
        <p:sp>
          <p:nvSpPr>
            <p:cNvPr id="53" name="TextBox 52"/>
            <p:cNvSpPr txBox="1"/>
            <p:nvPr/>
          </p:nvSpPr>
          <p:spPr>
            <a:xfrm rot="2700000">
              <a:off x="6301236" y="3978157"/>
              <a:ext cx="1465594" cy="369332"/>
            </a:xfrm>
            <a:prstGeom prst="rect">
              <a:avLst/>
            </a:prstGeom>
            <a:noFill/>
          </p:spPr>
          <p:txBody>
            <a:bodyPr wrap="none" rtlCol="0">
              <a:spAutoFit/>
            </a:bodyPr>
            <a:lstStyle/>
            <a:p>
              <a:r>
                <a:rPr lang="en-US" dirty="0" smtClean="0"/>
                <a:t>Breakthrough</a:t>
              </a:r>
              <a:endParaRPr lang="en-US" dirty="0"/>
            </a:p>
          </p:txBody>
        </p:sp>
        <p:sp>
          <p:nvSpPr>
            <p:cNvPr id="54" name="TextBox 53"/>
            <p:cNvSpPr txBox="1"/>
            <p:nvPr/>
          </p:nvSpPr>
          <p:spPr>
            <a:xfrm>
              <a:off x="3765502" y="4876263"/>
              <a:ext cx="1094533" cy="338554"/>
            </a:xfrm>
            <a:prstGeom prst="rect">
              <a:avLst/>
            </a:prstGeom>
            <a:noFill/>
          </p:spPr>
          <p:txBody>
            <a:bodyPr wrap="square" rtlCol="0">
              <a:spAutoFit/>
            </a:bodyPr>
            <a:lstStyle/>
            <a:p>
              <a:pPr algn="r"/>
              <a:r>
                <a:rPr lang="en-US" sz="1600" dirty="0" smtClean="0"/>
                <a:t>Blitz</a:t>
              </a:r>
              <a:endParaRPr lang="en-US" sz="1600" dirty="0"/>
            </a:p>
          </p:txBody>
        </p:sp>
        <p:sp>
          <p:nvSpPr>
            <p:cNvPr id="55" name="TextBox 54"/>
            <p:cNvSpPr txBox="1"/>
            <p:nvPr/>
          </p:nvSpPr>
          <p:spPr>
            <a:xfrm>
              <a:off x="3362253" y="4465926"/>
              <a:ext cx="1497782" cy="338554"/>
            </a:xfrm>
            <a:prstGeom prst="rect">
              <a:avLst/>
            </a:prstGeom>
            <a:noFill/>
          </p:spPr>
          <p:txBody>
            <a:bodyPr wrap="square" rtlCol="0">
              <a:spAutoFit/>
            </a:bodyPr>
            <a:lstStyle/>
            <a:p>
              <a:pPr algn="r"/>
              <a:r>
                <a:rPr lang="en-US" sz="1600" dirty="0" smtClean="0"/>
                <a:t>Time-critical</a:t>
              </a:r>
              <a:endParaRPr lang="en-US" sz="1600" dirty="0"/>
            </a:p>
          </p:txBody>
        </p:sp>
        <p:sp>
          <p:nvSpPr>
            <p:cNvPr id="56" name="TextBox 55"/>
            <p:cNvSpPr txBox="1"/>
            <p:nvPr/>
          </p:nvSpPr>
          <p:spPr>
            <a:xfrm>
              <a:off x="3131825" y="4062677"/>
              <a:ext cx="1728210" cy="338554"/>
            </a:xfrm>
            <a:prstGeom prst="rect">
              <a:avLst/>
            </a:prstGeom>
            <a:noFill/>
          </p:spPr>
          <p:txBody>
            <a:bodyPr wrap="square" rtlCol="0">
              <a:spAutoFit/>
            </a:bodyPr>
            <a:lstStyle/>
            <a:p>
              <a:pPr algn="r"/>
              <a:r>
                <a:rPr lang="en-US" sz="1600" dirty="0" smtClean="0"/>
                <a:t>Fast/Competitive</a:t>
              </a:r>
              <a:endParaRPr lang="en-US" sz="1600" dirty="0"/>
            </a:p>
          </p:txBody>
        </p:sp>
        <p:sp>
          <p:nvSpPr>
            <p:cNvPr id="57" name="TextBox 56"/>
            <p:cNvSpPr txBox="1"/>
            <p:nvPr/>
          </p:nvSpPr>
          <p:spPr>
            <a:xfrm>
              <a:off x="3938323" y="3659428"/>
              <a:ext cx="892909" cy="338554"/>
            </a:xfrm>
            <a:prstGeom prst="rect">
              <a:avLst/>
            </a:prstGeom>
            <a:noFill/>
          </p:spPr>
          <p:txBody>
            <a:bodyPr wrap="square" rtlCol="0">
              <a:spAutoFit/>
            </a:bodyPr>
            <a:lstStyle/>
            <a:p>
              <a:pPr algn="r"/>
              <a:r>
                <a:rPr lang="en-US" sz="1600" dirty="0" smtClean="0"/>
                <a:t>Regular</a:t>
              </a:r>
              <a:endParaRPr lang="en-US" sz="1600" dirty="0"/>
            </a:p>
          </p:txBody>
        </p:sp>
        <p:sp>
          <p:nvSpPr>
            <p:cNvPr id="58" name="TextBox 57"/>
            <p:cNvSpPr txBox="1"/>
            <p:nvPr/>
          </p:nvSpPr>
          <p:spPr>
            <a:xfrm rot="2700000">
              <a:off x="3051283" y="2752560"/>
              <a:ext cx="683777" cy="369332"/>
            </a:xfrm>
            <a:prstGeom prst="rect">
              <a:avLst/>
            </a:prstGeom>
            <a:noFill/>
          </p:spPr>
          <p:txBody>
            <a:bodyPr wrap="none" rtlCol="0">
              <a:spAutoFit/>
            </a:bodyPr>
            <a:lstStyle/>
            <a:p>
              <a:pPr algn="r"/>
              <a:r>
                <a:rPr lang="en-US" dirty="0" smtClean="0"/>
                <a:t>Array</a:t>
              </a:r>
              <a:endParaRPr lang="en-US" dirty="0"/>
            </a:p>
          </p:txBody>
        </p:sp>
        <p:sp>
          <p:nvSpPr>
            <p:cNvPr id="59" name="TextBox 58"/>
            <p:cNvSpPr txBox="1"/>
            <p:nvPr/>
          </p:nvSpPr>
          <p:spPr>
            <a:xfrm rot="2700000">
              <a:off x="3426901" y="2754121"/>
              <a:ext cx="851130" cy="369332"/>
            </a:xfrm>
            <a:prstGeom prst="rect">
              <a:avLst/>
            </a:prstGeom>
            <a:noFill/>
          </p:spPr>
          <p:txBody>
            <a:bodyPr wrap="none" rtlCol="0">
              <a:spAutoFit/>
            </a:bodyPr>
            <a:lstStyle/>
            <a:p>
              <a:pPr algn="r"/>
              <a:r>
                <a:rPr lang="en-US" dirty="0" smtClean="0"/>
                <a:t>System</a:t>
              </a:r>
              <a:endParaRPr lang="en-US" dirty="0"/>
            </a:p>
          </p:txBody>
        </p:sp>
        <p:sp>
          <p:nvSpPr>
            <p:cNvPr id="60" name="TextBox 59"/>
            <p:cNvSpPr txBox="1"/>
            <p:nvPr/>
          </p:nvSpPr>
          <p:spPr>
            <a:xfrm rot="2700000">
              <a:off x="3753480" y="2718388"/>
              <a:ext cx="1075936" cy="369332"/>
            </a:xfrm>
            <a:prstGeom prst="rect">
              <a:avLst/>
            </a:prstGeom>
            <a:noFill/>
          </p:spPr>
          <p:txBody>
            <a:bodyPr wrap="none" rtlCol="0">
              <a:spAutoFit/>
            </a:bodyPr>
            <a:lstStyle/>
            <a:p>
              <a:pPr algn="r"/>
              <a:r>
                <a:rPr lang="en-US" dirty="0" smtClean="0"/>
                <a:t>Assembly</a:t>
              </a:r>
              <a:endParaRPr lang="en-US" dirty="0"/>
            </a:p>
          </p:txBody>
        </p:sp>
      </p:grpSp>
      <p:cxnSp>
        <p:nvCxnSpPr>
          <p:cNvPr id="63" name="Straight Connector 62"/>
          <p:cNvCxnSpPr/>
          <p:nvPr/>
        </p:nvCxnSpPr>
        <p:spPr>
          <a:xfrm>
            <a:off x="5032856" y="1870067"/>
            <a:ext cx="1555389" cy="1586365"/>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5032856" y="3456432"/>
            <a:ext cx="1555389" cy="37227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77467" y="3456432"/>
            <a:ext cx="1555389" cy="37581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477467" y="1870067"/>
            <a:ext cx="1555389" cy="1586365"/>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71" name="Title 1"/>
          <p:cNvSpPr txBox="1">
            <a:spLocks/>
          </p:cNvSpPr>
          <p:nvPr/>
        </p:nvSpPr>
        <p:spPr>
          <a:xfrm>
            <a:off x="1447800" y="30187"/>
            <a:ext cx="5486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50000"/>
                  </a:schemeClr>
                </a:solidFill>
              </a:rPr>
              <a:t>NASA’S Vision - NTCP</a:t>
            </a:r>
            <a:endParaRPr lang="en-US" b="1" dirty="0">
              <a:solidFill>
                <a:schemeClr val="accent1">
                  <a:lumMod val="50000"/>
                </a:schemeClr>
              </a:solidFill>
            </a:endParaRPr>
          </a:p>
        </p:txBody>
      </p:sp>
      <p:sp>
        <p:nvSpPr>
          <p:cNvPr id="74" name="Oval 73"/>
          <p:cNvSpPr/>
          <p:nvPr/>
        </p:nvSpPr>
        <p:spPr>
          <a:xfrm>
            <a:off x="4942789" y="1783656"/>
            <a:ext cx="172821" cy="172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501834" y="3370021"/>
            <a:ext cx="172821" cy="172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942788" y="3742294"/>
            <a:ext cx="172821" cy="172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391056" y="3370020"/>
            <a:ext cx="172821" cy="172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730930" y="5963708"/>
            <a:ext cx="2449630" cy="369332"/>
          </a:xfrm>
          <a:prstGeom prst="rect">
            <a:avLst/>
          </a:prstGeom>
          <a:noFill/>
        </p:spPr>
        <p:txBody>
          <a:bodyPr wrap="square" rtlCol="0">
            <a:spAutoFit/>
          </a:bodyPr>
          <a:lstStyle/>
          <a:p>
            <a:r>
              <a:rPr lang="en-US" dirty="0" smtClean="0"/>
              <a:t>Image courtesy of CAIB</a:t>
            </a:r>
            <a:endParaRPr lang="en-US" dirty="0"/>
          </a:p>
        </p:txBody>
      </p:sp>
      <p:pic>
        <p:nvPicPr>
          <p:cNvPr id="72" name="Picture 3" descr="C:\Users\Brian\AppData\Local\Microsoft\Windows\Temporary Internet Files\Content.IE5\W5O782UU\MC900441459[1].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5912" r="27371" b="33463"/>
          <a:stretch/>
        </p:blipFill>
        <p:spPr bwMode="auto">
          <a:xfrm>
            <a:off x="3131824" y="885505"/>
            <a:ext cx="3686849" cy="52510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095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73"/>
                                        </p:tgtEl>
                                        <p:attrNameLst>
                                          <p:attrName>style.opacity</p:attrName>
                                        </p:attrNameLst>
                                      </p:cBhvr>
                                      <p:to>
                                        <p:strVal val="0.25"/>
                                      </p:to>
                                    </p:set>
                                    <p:animEffect filter="image" prLst="opacity: 0.25">
                                      <p:cBhvr rctx="IE">
                                        <p:cTn id="12" dur="indefinite"/>
                                        <p:tgtEl>
                                          <p:spTgt spid="73"/>
                                        </p:tgtEl>
                                      </p:cBhvr>
                                    </p:animEffect>
                                  </p:childTnLst>
                                </p:cTn>
                              </p:par>
                              <p:par>
                                <p:cTn id="13" presetID="10"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10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up)">
                                      <p:cBhvr>
                                        <p:cTn id="25" dur="1000"/>
                                        <p:tgtEl>
                                          <p:spTgt spid="63"/>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1000"/>
                                        <p:tgtEl>
                                          <p:spTgt spid="7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wipe(up)">
                                      <p:cBhvr>
                                        <p:cTn id="34" dur="1000"/>
                                        <p:tgtEl>
                                          <p:spTgt spid="65"/>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1000"/>
                                        <p:tgtEl>
                                          <p:spTgt spid="7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1000"/>
                                        <p:tgtEl>
                                          <p:spTgt spid="67"/>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1000"/>
                                        <p:tgtEl>
                                          <p:spTgt spid="77"/>
                                        </p:tgtEl>
                                      </p:cBhvr>
                                    </p:animEffect>
                                  </p:childTnLst>
                                </p:cTn>
                              </p:par>
                            </p:childTnLst>
                          </p:cTn>
                        </p:par>
                        <p:par>
                          <p:cTn id="48" fill="hold">
                            <p:stCondLst>
                              <p:cond delay="2000"/>
                            </p:stCondLst>
                            <p:childTnLst>
                              <p:par>
                                <p:cTn id="49" presetID="22" presetClass="entr" presetSubtype="4" fill="hold"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down)">
                                      <p:cBhvr>
                                        <p:cTn id="51" dur="1000"/>
                                        <p:tgtEl>
                                          <p:spTgt spid="6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72"/>
                                        </p:tgtEl>
                                        <p:attrNameLst>
                                          <p:attrName>style.visibility</p:attrName>
                                        </p:attrNameLst>
                                      </p:cBhvr>
                                      <p:to>
                                        <p:strVal val="visible"/>
                                      </p:to>
                                    </p:set>
                                    <p:anim calcmode="lin" valueType="num">
                                      <p:cBhvr>
                                        <p:cTn id="56" dur="1000" fill="hold"/>
                                        <p:tgtEl>
                                          <p:spTgt spid="72"/>
                                        </p:tgtEl>
                                        <p:attrNameLst>
                                          <p:attrName>ppt_w</p:attrName>
                                        </p:attrNameLst>
                                      </p:cBhvr>
                                      <p:tavLst>
                                        <p:tav tm="0">
                                          <p:val>
                                            <p:fltVal val="0"/>
                                          </p:val>
                                        </p:tav>
                                        <p:tav tm="100000">
                                          <p:val>
                                            <p:strVal val="#ppt_w"/>
                                          </p:val>
                                        </p:tav>
                                      </p:tavLst>
                                    </p:anim>
                                    <p:anim calcmode="lin" valueType="num">
                                      <p:cBhvr>
                                        <p:cTn id="57" dur="1000" fill="hold"/>
                                        <p:tgtEl>
                                          <p:spTgt spid="72"/>
                                        </p:tgtEl>
                                        <p:attrNameLst>
                                          <p:attrName>ppt_h</p:attrName>
                                        </p:attrNameLst>
                                      </p:cBhvr>
                                      <p:tavLst>
                                        <p:tav tm="0">
                                          <p:val>
                                            <p:fltVal val="0"/>
                                          </p:val>
                                        </p:tav>
                                        <p:tav tm="100000">
                                          <p:val>
                                            <p:strVal val="#ppt_h"/>
                                          </p:val>
                                        </p:tav>
                                      </p:tavLst>
                                    </p:anim>
                                    <p:animEffect transition="in" filter="fade">
                                      <p:cBhvr>
                                        <p:cTn id="58" dur="1000"/>
                                        <p:tgtEl>
                                          <p:spTgt spid="72"/>
                                        </p:tgtEl>
                                      </p:cBhvr>
                                    </p:animEffect>
                                  </p:childTnLst>
                                </p:cTn>
                              </p:par>
                            </p:childTnLst>
                          </p:cTn>
                        </p:par>
                        <p:par>
                          <p:cTn id="59" fill="hold">
                            <p:stCondLst>
                              <p:cond delay="1000"/>
                            </p:stCondLst>
                            <p:childTnLst>
                              <p:par>
                                <p:cTn id="60" presetID="26" presetClass="emph" presetSubtype="0" fill="hold" nodeType="afterEffect">
                                  <p:stCondLst>
                                    <p:cond delay="0"/>
                                  </p:stCondLst>
                                  <p:childTnLst>
                                    <p:animEffect transition="out" filter="fade">
                                      <p:cBhvr>
                                        <p:cTn id="61" dur="1000" tmFilter="0, 0; .2, .5; .8, .5; 1, 0"/>
                                        <p:tgtEl>
                                          <p:spTgt spid="72"/>
                                        </p:tgtEl>
                                      </p:cBhvr>
                                    </p:animEffect>
                                    <p:animScale>
                                      <p:cBhvr>
                                        <p:cTn id="62" dur="500" autoRev="1" fill="hold"/>
                                        <p:tgtEl>
                                          <p:spTgt spid="7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2051</Words>
  <Application>Microsoft Office PowerPoint</Application>
  <PresentationFormat>Bildschirmpräsentation (4:3)</PresentationFormat>
  <Paragraphs>336</Paragraphs>
  <Slides>43</Slides>
  <Notes>19</Notes>
  <HiddenSlides>0</HiddenSlides>
  <MMClips>0</MMClips>
  <ScaleCrop>false</ScaleCrop>
  <HeadingPairs>
    <vt:vector size="4" baseType="variant">
      <vt:variant>
        <vt:lpstr>Design</vt:lpstr>
      </vt:variant>
      <vt:variant>
        <vt:i4>1</vt:i4>
      </vt:variant>
      <vt:variant>
        <vt:lpstr>Folientitel</vt:lpstr>
      </vt:variant>
      <vt:variant>
        <vt:i4>43</vt:i4>
      </vt:variant>
    </vt:vector>
  </HeadingPairs>
  <TitlesOfParts>
    <vt:vector size="44" baseType="lpstr">
      <vt:lpstr>Office Theme</vt:lpstr>
      <vt:lpstr>Folie 1</vt:lpstr>
      <vt:lpstr>Documentary</vt:lpstr>
      <vt:lpstr>Columbia – Who’s to blame?</vt:lpstr>
      <vt:lpstr>NASA – The Beginning</vt:lpstr>
      <vt:lpstr>Folie 5</vt:lpstr>
      <vt:lpstr>Folie 6</vt:lpstr>
      <vt:lpstr>Apollo 13  “The Successful Failure”</vt:lpstr>
      <vt:lpstr>Post Apollo – What now?</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Columbia STS-107</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The Future of NASA</vt:lpstr>
      <vt:lpstr>The Future of NASA</vt:lpstr>
      <vt:lpstr>The Future of NASA</vt:lpstr>
      <vt:lpstr>Shuttle Program –  Another Successful Failure?</vt:lpstr>
      <vt:lpstr>Acknowledgements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Raimund Hudak</cp:lastModifiedBy>
  <cp:revision>127</cp:revision>
  <cp:lastPrinted>2011-03-23T12:39:30Z</cp:lastPrinted>
  <dcterms:created xsi:type="dcterms:W3CDTF">2011-03-21T13:32:41Z</dcterms:created>
  <dcterms:modified xsi:type="dcterms:W3CDTF">2015-06-16T10:47:26Z</dcterms:modified>
</cp:coreProperties>
</file>