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7AB57-0ED2-40A1-B9A7-9D867B2747E4}" type="datetimeFigureOut">
              <a:rPr lang="de-DE"/>
              <a:t>14.12.2015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28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01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429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950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620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232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056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629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E618E-CE1C-4F39-ABD9-438474321F0B}" type="slidenum">
              <a:rPr lang="de-DE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225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15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6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26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63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777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71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32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93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85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63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87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3E883-5474-447C-879E-C46E0B0ECB32}" type="datetimeFigureOut">
              <a:rPr lang="de-DE" smtClean="0"/>
              <a:t>14.12.2015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A5A74-2F66-487A-9552-FB55CD994C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33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44475"/>
            <a:ext cx="9144000" cy="1973263"/>
          </a:xfrm>
        </p:spPr>
        <p:txBody>
          <a:bodyPr/>
          <a:lstStyle/>
          <a:p>
            <a:r>
              <a:rPr lang="de-DE" dirty="0" smtClean="0"/>
              <a:t>John P. Kotter: </a:t>
            </a:r>
            <a:br>
              <a:rPr lang="de-DE" dirty="0" smtClean="0"/>
            </a:br>
            <a:r>
              <a:rPr lang="de-DE" dirty="0" err="1" smtClean="0"/>
              <a:t>Leading</a:t>
            </a:r>
            <a:r>
              <a:rPr lang="de-DE" dirty="0" smtClean="0"/>
              <a:t> Change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217738"/>
            <a:ext cx="9144000" cy="1655762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Eine Führungskoalition aufbauen 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3433164"/>
            <a:ext cx="8356600" cy="342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effektives Team aufbauen, das auf Vertrauen und gemeinsamen Zielen basiert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249642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de-DE" sz="1800" dirty="0" err="1" smtClean="0"/>
              <a:t>Teambuilding</a:t>
            </a:r>
            <a:r>
              <a:rPr lang="de-DE" sz="1800" dirty="0" smtClean="0"/>
              <a:t> muss schneller geschehen als früher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 smtClean="0"/>
              <a:t>Heute: </a:t>
            </a:r>
            <a:r>
              <a:rPr lang="de-DE" sz="1800" dirty="0" smtClean="0"/>
              <a:t>häufig Off-Site-Meetings</a:t>
            </a:r>
          </a:p>
          <a:p>
            <a:r>
              <a:rPr lang="de-DE" sz="1800" dirty="0"/>
              <a:t> </a:t>
            </a:r>
            <a:r>
              <a:rPr lang="de-DE" sz="1800" dirty="0" smtClean="0"/>
              <a:t>8 - 24 Leute</a:t>
            </a:r>
          </a:p>
          <a:p>
            <a:r>
              <a:rPr lang="de-DE" sz="1800" dirty="0" smtClean="0"/>
              <a:t>2 – 5 Tage</a:t>
            </a:r>
          </a:p>
          <a:p>
            <a:r>
              <a:rPr lang="de-DE" sz="1800" dirty="0" smtClean="0"/>
              <a:t>Außerhalb des Firmengeländes</a:t>
            </a:r>
          </a:p>
          <a:p>
            <a:r>
              <a:rPr lang="de-DE" sz="1800" dirty="0" smtClean="0"/>
              <a:t>Ziel: mehr zu einem Team zu werden als vorher</a:t>
            </a:r>
          </a:p>
          <a:p>
            <a:r>
              <a:rPr lang="de-DE" sz="1800" dirty="0" smtClean="0"/>
              <a:t>Tätigkeiten: Kommunikation, Verständnis erweitern, intellektuelle und soziale Aktivität</a:t>
            </a:r>
          </a:p>
          <a:p>
            <a:r>
              <a:rPr lang="de-DE" sz="1800" dirty="0" smtClean="0"/>
              <a:t>Zweck: verbessertes Verständnis und Vertrauen 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b="1" dirty="0" smtClean="0"/>
              <a:t>Aber</a:t>
            </a:r>
            <a:r>
              <a:rPr lang="de-DE" sz="1800" dirty="0" smtClean="0"/>
              <a:t>: schaffen oft nicht, Resultate zu erzielen, oft zu hohe Erwartungen, nicht ausreichend vorbereitet</a:t>
            </a:r>
          </a:p>
          <a:p>
            <a:pPr marL="0" indent="0">
              <a:buNone/>
            </a:pPr>
            <a:r>
              <a:rPr lang="de-DE" sz="1800" b="1" dirty="0" smtClean="0"/>
              <a:t>Schwerpunkt</a:t>
            </a:r>
            <a:r>
              <a:rPr lang="de-DE" sz="1800" dirty="0" smtClean="0"/>
              <a:t>: Zunahme intellektueller Aufgaben, ,ehr Aktivitäten, abzielen auf emotionale Ebene</a:t>
            </a:r>
          </a:p>
          <a:p>
            <a:endParaRPr lang="de-DE" sz="1800" dirty="0"/>
          </a:p>
          <a:p>
            <a:endParaRPr lang="de-DE" sz="1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775" y="2097771"/>
            <a:ext cx="44672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Bestimmte Qualitäten ausblenden – oder vorsichtig managen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910292"/>
            <a:ext cx="10515600" cy="4109843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buNone/>
            </a:pPr>
            <a:r>
              <a:rPr lang="de-DE" sz="1800" dirty="0" smtClean="0"/>
              <a:t>Bei der Zusammensetzung von Führungskoalitionen sollten zwei (bzw. drei) Typen von Individuen vermieden werden: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800" dirty="0" smtClean="0"/>
              <a:t>Individuen mit großen Egos (</a:t>
            </a:r>
            <a:r>
              <a:rPr lang="de-DE" sz="1800" dirty="0" smtClean="0">
                <a:sym typeface="Wingdings" panose="05000000000000000000" pitchFamily="2" charset="2"/>
              </a:rPr>
              <a:t> häufig Personen der obersten Führungsebene)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 smtClean="0">
                <a:sym typeface="Wingdings" panose="05000000000000000000" pitchFamily="2" charset="2"/>
              </a:rPr>
              <a:t>Problem: können Stärken anderer oft nicht schätzen und können eigene Ziele keinem Gesamtziel unterordnen  tragen nichts zur Teamarbeit bei!</a:t>
            </a:r>
            <a:endParaRPr lang="de-DE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800" dirty="0" smtClean="0">
                <a:sym typeface="Wingdings" panose="05000000000000000000" pitchFamily="2" charset="2"/>
              </a:rPr>
              <a:t>2.   </a:t>
            </a:r>
            <a:r>
              <a:rPr lang="de-DE" sz="1800" dirty="0" smtClean="0"/>
              <a:t>„Schlangen“: Leute, die Misstrauen verbreiten um Teamarbeit zu töten</a:t>
            </a:r>
          </a:p>
          <a:p>
            <a:pPr marL="342900" indent="-342900">
              <a:buFont typeface="+mj-lt"/>
              <a:buAutoNum type="arabicPeriod"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3. „Widerwilliger Spieler“: Personen ohne Interesse sind schwer zu motivieren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b="1" dirty="0" smtClean="0"/>
              <a:t>Fazit: Personelle Probleme, die in guten Zeiten ignoriert werden, können in einer harten, schnelllebigen, globalen Wirtschaft zu großen Schwierigkeiten werden!</a:t>
            </a:r>
            <a:endParaRPr lang="de-DE" sz="18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0" b="17261"/>
          <a:stretch/>
        </p:blipFill>
        <p:spPr>
          <a:xfrm>
            <a:off x="8470054" y="3440448"/>
            <a:ext cx="3434080" cy="176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Den Wandel zum Leben erwecken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4564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buNone/>
            </a:pPr>
            <a:r>
              <a:rPr lang="de-DE" sz="1800" u="sng" dirty="0"/>
              <a:t>Aufbau einer guten Führungskoalition</a:t>
            </a:r>
            <a:r>
              <a:rPr lang="de-DE" sz="1800" u="sng" dirty="0" smtClean="0"/>
              <a:t>:</a:t>
            </a:r>
          </a:p>
          <a:p>
            <a:pPr marL="0" indent="0">
              <a:buNone/>
            </a:pPr>
            <a:r>
              <a:rPr lang="de-DE" sz="1800" b="1" dirty="0" smtClean="0"/>
              <a:t>Finde die richtigen Leute:</a:t>
            </a:r>
          </a:p>
          <a:p>
            <a:r>
              <a:rPr lang="de-DE" sz="1800" dirty="0" smtClean="0"/>
              <a:t>Mit hierarchischer Kraft, breiter Expertise und hoher Glaubwürdigkeit</a:t>
            </a:r>
          </a:p>
          <a:p>
            <a:r>
              <a:rPr lang="de-DE" sz="1800" dirty="0" smtClean="0"/>
              <a:t>Mit Leadership- und Managementfähigkeiten</a:t>
            </a:r>
            <a:endParaRPr lang="de-DE" sz="1800" dirty="0"/>
          </a:p>
          <a:p>
            <a:pPr marL="0" indent="0">
              <a:buNone/>
            </a:pPr>
            <a:r>
              <a:rPr lang="de-DE" sz="1800" b="1" dirty="0" smtClean="0"/>
              <a:t>Baue Vertrauen auf</a:t>
            </a:r>
          </a:p>
          <a:p>
            <a:r>
              <a:rPr lang="de-DE" sz="1800" dirty="0" smtClean="0"/>
              <a:t>Durch sorgfältig geplante </a:t>
            </a:r>
            <a:r>
              <a:rPr lang="de-DE" sz="1800" dirty="0" err="1" smtClean="0"/>
              <a:t>Offsite</a:t>
            </a:r>
            <a:r>
              <a:rPr lang="de-DE" sz="1800" dirty="0" smtClean="0"/>
              <a:t>-Events</a:t>
            </a:r>
          </a:p>
          <a:p>
            <a:r>
              <a:rPr lang="de-DE" sz="1800" dirty="0" smtClean="0"/>
              <a:t>Mit einer ganzen Reihe von Gesprächen und gemeinsamen Aktivitäten </a:t>
            </a:r>
            <a:endParaRPr lang="de-DE" sz="1800" dirty="0"/>
          </a:p>
          <a:p>
            <a:pPr marL="0" indent="0">
              <a:buNone/>
            </a:pPr>
            <a:r>
              <a:rPr lang="de-DE" sz="1800" b="1" dirty="0" smtClean="0"/>
              <a:t>Entwickle ein gemeinsames Ziel</a:t>
            </a:r>
          </a:p>
          <a:p>
            <a:r>
              <a:rPr lang="de-DE" sz="1800" dirty="0" smtClean="0"/>
              <a:t>Für das Herz</a:t>
            </a:r>
          </a:p>
          <a:p>
            <a:r>
              <a:rPr lang="de-DE" sz="1800" dirty="0" smtClean="0"/>
              <a:t>Für den Verstand</a:t>
            </a:r>
            <a:endParaRPr lang="de-DE" sz="1800" dirty="0"/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b="1" dirty="0" smtClean="0"/>
              <a:t>Fazit: Ohne eine schlagkräftige Führungskoalition wird der Wandel abreißen und im Gemetzel enden!</a:t>
            </a:r>
            <a:endParaRPr lang="de-DE" sz="1800" b="1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620" y="2384954"/>
            <a:ext cx="3444087" cy="193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3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23334"/>
            <a:ext cx="10515600" cy="3166534"/>
          </a:xfrm>
        </p:spPr>
        <p:txBody>
          <a:bodyPr>
            <a:normAutofit/>
          </a:bodyPr>
          <a:lstStyle/>
          <a:p>
            <a:pPr algn="ctr"/>
            <a:r>
              <a:rPr lang="de-DE" dirty="0" smtClean="0"/>
              <a:t>Vielen Dank für die Aufmerksamkeit!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Noch Fragen?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3433164"/>
            <a:ext cx="8356600" cy="342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6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38200" y="2850645"/>
            <a:ext cx="10744200" cy="3905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899" y="2156366"/>
            <a:ext cx="2598801" cy="1569676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Fehler: Die Schaffung einer ausreichend </a:t>
            </a:r>
            <a:br>
              <a:rPr lang="de-DE" dirty="0" smtClean="0"/>
            </a:br>
            <a:r>
              <a:rPr lang="de-DE" dirty="0" smtClean="0"/>
              <a:t>starken Führungskoalition scheitert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38200" y="1934801"/>
            <a:ext cx="107315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Chef unterstützt die Sache nicht aktiv </a:t>
            </a:r>
            <a:r>
              <a:rPr lang="de-DE" dirty="0" smtClean="0">
                <a:sym typeface="Wingdings" panose="05000000000000000000" pitchFamily="2" charset="2"/>
              </a:rPr>
              <a:t>			Wandel ist unmöglich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Oberste Führungsmannschaft steht nicht hinter der Sache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dirty="0">
              <a:sym typeface="Wingdings" panose="05000000000000000000" pitchFamily="2" charset="2"/>
            </a:endParaRPr>
          </a:p>
          <a:p>
            <a:r>
              <a:rPr lang="de-DE" dirty="0" smtClean="0"/>
              <a:t>Fallbeispiel: „Claire“</a:t>
            </a:r>
          </a:p>
          <a:p>
            <a:endParaRPr lang="de-DE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Claire: Leiterin Personalabteilung einer großen US-amerikanischen Bank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Eingeschränkte Autorität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Keine gute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Trotzdem: akzeptiert Leitung der Arbeitsgruppe „Qualitätsverbesserung“ als Vorsitzende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Jedoch: keine Teilnahme der 3 Top-Manager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Schwierigkeiten traten auf: schlechtes, langsames, politisches und unangenehmes Komitee, </a:t>
            </a:r>
            <a:r>
              <a:rPr lang="de-DE" dirty="0" smtClean="0"/>
              <a:t>Untergruppen erledigen die meiste Arbeit, wenig Interesse, fast nichts wird umgesetzt, Arbeitsgruppe geriet in Vergessenheit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Unternehmen unterschätzt die Notwendigkeit eines dedizierten Teams und eines Top-Managers in der Arbeitsgruppe (nur TL wird eingesetzt)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b="1" dirty="0" smtClean="0">
                <a:sym typeface="Wingdings" panose="05000000000000000000" pitchFamily="2" charset="2"/>
              </a:rPr>
              <a:t>ABER: Führungskoalitionen ohne das Top-Management fehlt die Durchsetzungskraft</a:t>
            </a:r>
            <a:endParaRPr lang="de-DE" b="1" dirty="0" smtClean="0"/>
          </a:p>
        </p:txBody>
      </p:sp>
      <p:sp>
        <p:nvSpPr>
          <p:cNvPr id="6" name="Geschweifte Klammer rechts 5"/>
          <p:cNvSpPr/>
          <p:nvPr/>
        </p:nvSpPr>
        <p:spPr>
          <a:xfrm>
            <a:off x="6858000" y="1947501"/>
            <a:ext cx="292100" cy="646331"/>
          </a:xfrm>
          <a:prstGeom prst="rightBrace">
            <a:avLst>
              <a:gd name="adj1" fmla="val 8333"/>
              <a:gd name="adj2" fmla="val 304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9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Einleitung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1359"/>
            <a:ext cx="10515600" cy="3354765"/>
          </a:xfr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de-DE" sz="1800" dirty="0"/>
              <a:t>Große Unternehmensveränderung werden </a:t>
            </a:r>
            <a:r>
              <a:rPr lang="de-DE" sz="1800" dirty="0" smtClean="0"/>
              <a:t>oft mit einer einzelnen Person in Verbindung gebracht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 smtClean="0">
                <a:sym typeface="Wingdings" panose="05000000000000000000" pitchFamily="2" charset="2"/>
              </a:rPr>
              <a:t>Annahme, dass Leadership von einer einzelnen Person abhängt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ABER: Bedarf an einem schlagkräftigen Team </a:t>
            </a:r>
          </a:p>
          <a:p>
            <a:r>
              <a:rPr lang="de-DE" sz="1800" dirty="0" smtClean="0"/>
              <a:t>Einzelperson kann niemals ausreichend Vision entwickeln, an Mitarbeiter kommunizieren, Hindernisse beseitigen und Erfolge generieren, Dutzende Projekte führen und Ansätze in der Unternehmenskultur verankern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dirty="0" smtClean="0">
                <a:sym typeface="Wingdings" panose="05000000000000000000" pitchFamily="2" charset="2"/>
              </a:rPr>
              <a:t> Notwendigkeit einer Führungskoalition mit richtiger Zusammensetzung, notwendigem Maß an Vertrauen und gemeinsamen Zielen</a:t>
            </a:r>
            <a:endParaRPr lang="de-DE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671" y="287074"/>
            <a:ext cx="3899006" cy="175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38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Allein marschieren: der isolierte CEO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0201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buNone/>
            </a:pPr>
            <a:r>
              <a:rPr lang="de-DE" sz="1800" dirty="0" smtClean="0"/>
              <a:t>Früher (ca. 1975-1990)war dies möglich, da:</a:t>
            </a:r>
          </a:p>
          <a:p>
            <a:pPr marL="285750" indent="-285750"/>
            <a:r>
              <a:rPr lang="de-DE" sz="1800" dirty="0" smtClean="0"/>
              <a:t>Veränderungsgeschwindigkeit der Märkte nicht so hoch war</a:t>
            </a:r>
          </a:p>
          <a:p>
            <a:pPr marL="285750" indent="-285750"/>
            <a:r>
              <a:rPr lang="de-DE" sz="1800" dirty="0" smtClean="0"/>
              <a:t>Sachverhalte überschaubar, weniger komplex, weniger emotional und weniger zahlreich waren</a:t>
            </a:r>
          </a:p>
          <a:p>
            <a:pPr marL="285750" indent="-285750"/>
            <a:r>
              <a:rPr lang="de-DE" sz="1800" dirty="0" smtClean="0"/>
              <a:t>Ein smarter Manager, der 1:1 Kommunikation bevorzugte, gut Entscheidungen treffen konnte  und dafür sorgen, dass sie implementiert wurden.</a:t>
            </a:r>
          </a:p>
          <a:p>
            <a:pPr marL="285750" indent="-285750"/>
            <a:endParaRPr lang="de-DE" sz="1800" dirty="0"/>
          </a:p>
          <a:p>
            <a:pPr marL="0" indent="0">
              <a:buNone/>
            </a:pPr>
            <a:r>
              <a:rPr lang="de-DE" sz="1800" dirty="0" smtClean="0"/>
              <a:t>Heute sind die Branchen in Bewegung und der Bedarf an Wandel nahm zu:</a:t>
            </a:r>
          </a:p>
          <a:p>
            <a:r>
              <a:rPr lang="de-DE" sz="1800" dirty="0" smtClean="0"/>
              <a:t>Sachverhalte </a:t>
            </a:r>
            <a:r>
              <a:rPr lang="de-DE" sz="1800" dirty="0"/>
              <a:t>wurden plötzlich </a:t>
            </a:r>
            <a:r>
              <a:rPr lang="de-DE" sz="1800" dirty="0" smtClean="0"/>
              <a:t>größer.</a:t>
            </a:r>
          </a:p>
          <a:p>
            <a:r>
              <a:rPr lang="de-DE" sz="1800" dirty="0"/>
              <a:t>S</a:t>
            </a:r>
            <a:r>
              <a:rPr lang="de-DE" sz="1800" dirty="0" smtClean="0"/>
              <a:t>chneller </a:t>
            </a:r>
            <a:r>
              <a:rPr lang="de-DE" sz="1800" dirty="0"/>
              <a:t>Entscheidungen </a:t>
            </a:r>
            <a:r>
              <a:rPr lang="de-DE" sz="1800" dirty="0" smtClean="0"/>
              <a:t>sind nötig.</a:t>
            </a:r>
            <a:r>
              <a:rPr lang="de-DE" sz="1800" dirty="0"/>
              <a:t/>
            </a:r>
            <a:br>
              <a:rPr lang="de-DE" sz="1800" dirty="0"/>
            </a:br>
            <a:r>
              <a:rPr lang="de-DE" sz="1800" dirty="0">
                <a:sym typeface="Wingdings" panose="05000000000000000000" pitchFamily="2" charset="2"/>
              </a:rPr>
              <a:t></a:t>
            </a:r>
            <a:r>
              <a:rPr lang="de-DE" sz="1800" dirty="0"/>
              <a:t> eine Person konnte diesen Entscheidungsstrom nicht mehr allein bewältigen</a:t>
            </a:r>
            <a:br>
              <a:rPr lang="de-DE" sz="1800" dirty="0"/>
            </a:br>
            <a:r>
              <a:rPr lang="de-DE" sz="1800" dirty="0">
                <a:sym typeface="Wingdings" panose="05000000000000000000" pitchFamily="2" charset="2"/>
              </a:rPr>
              <a:t></a:t>
            </a:r>
            <a:r>
              <a:rPr lang="de-DE" sz="1800" dirty="0"/>
              <a:t> Entscheidungen dauerten zu lange</a:t>
            </a:r>
            <a:br>
              <a:rPr lang="de-DE" sz="1800" dirty="0"/>
            </a:br>
            <a:r>
              <a:rPr lang="de-DE" sz="1800" dirty="0">
                <a:sym typeface="Wingdings" panose="05000000000000000000" pitchFamily="2" charset="2"/>
              </a:rPr>
              <a:t></a:t>
            </a:r>
            <a:r>
              <a:rPr lang="de-DE" sz="1800" dirty="0"/>
              <a:t> Entscheidungen wurden zu langsam kommuniziert</a:t>
            </a:r>
            <a:br>
              <a:rPr lang="de-DE" sz="1800" dirty="0"/>
            </a:br>
            <a:r>
              <a:rPr lang="de-DE" sz="1800" dirty="0">
                <a:sym typeface="Wingdings" panose="05000000000000000000" pitchFamily="2" charset="2"/>
              </a:rPr>
              <a:t></a:t>
            </a:r>
            <a:r>
              <a:rPr lang="de-DE" sz="1800" dirty="0"/>
              <a:t> Entscheidungen wurden ohne volles Verständnis für die Sachverhalte getroffen  </a:t>
            </a:r>
            <a:br>
              <a:rPr lang="de-DE" sz="1800" dirty="0"/>
            </a:br>
            <a:endParaRPr lang="de-DE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11"/>
          <a:stretch/>
        </p:blipFill>
        <p:spPr>
          <a:xfrm>
            <a:off x="9235018" y="3841061"/>
            <a:ext cx="2279650" cy="259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91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Leerlauf: Das wenig glaubwürdige Gremium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71512"/>
            <a:ext cx="10515600" cy="5398401"/>
          </a:xfr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de-DE" sz="1800" dirty="0"/>
              <a:t>Chef setzt HR-Manager, Qualitätsmanager oder Chef der strategischen Planung als Vorsitzender einer Task Force ein</a:t>
            </a:r>
            <a:endParaRPr lang="de-DE" sz="1800" dirty="0"/>
          </a:p>
          <a:p>
            <a:r>
              <a:rPr lang="de-DE" sz="1800" dirty="0"/>
              <a:t>Rest der Gruppe: MA aus versch. Abteilungen und Berater aber keine Vorstände</a:t>
            </a:r>
          </a:p>
          <a:p>
            <a:r>
              <a:rPr lang="de-DE" sz="1800" dirty="0"/>
              <a:t>Anfang: begeisterungsfähiger Leiter der Gruppe </a:t>
            </a:r>
            <a:r>
              <a:rPr lang="de-DE" sz="1800" dirty="0">
                <a:sym typeface="Wingdings" panose="05000000000000000000" pitchFamily="2" charset="2"/>
              </a:rPr>
              <a:t></a:t>
            </a:r>
            <a:r>
              <a:rPr lang="de-DE" sz="1800" dirty="0">
                <a:latin typeface="Calibri"/>
                <a:sym typeface="Wingdings"/>
              </a:rPr>
              <a:t> </a:t>
            </a:r>
            <a:r>
              <a:rPr lang="de-DE" sz="1800" dirty="0">
                <a:sym typeface="Wingdings" panose="05000000000000000000" pitchFamily="2" charset="2"/>
              </a:rPr>
              <a:t>zeitweise große Fortschritte</a:t>
            </a:r>
          </a:p>
          <a:p>
            <a:r>
              <a:rPr lang="de-DE" sz="1800" dirty="0">
                <a:sym typeface="Wingdings" panose="05000000000000000000" pitchFamily="2" charset="2"/>
              </a:rPr>
              <a:t>Dann: Bewusstsein der fehlenden Nachhaltigkeit des Erfolges steigt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>
                <a:sym typeface="Wingdings" panose="05000000000000000000" pitchFamily="2" charset="2"/>
              </a:rPr>
              <a:t> Zeitliche Limitierung der MA (normales Arbeitspensum zusätzlich)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>
                <a:sym typeface="Wingdings" panose="05000000000000000000" pitchFamily="2" charset="2"/>
              </a:rPr>
              <a:t> Weniger Verpflichtung für die Aufgabe (Bsp.: Terminvereinbarungen werden schwieriger)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>
                <a:sym typeface="Wingdings" panose="05000000000000000000" pitchFamily="2" charset="2"/>
              </a:rPr>
              <a:t> Diagnose des Status Quo des Unternehmens wird unmöglich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>
                <a:sym typeface="Wingdings" panose="05000000000000000000" pitchFamily="2" charset="2"/>
              </a:rPr>
              <a:t> Arbeit der Gruppe wird nach einiger Zeit/einigen wenigen Teilprojekten beendet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000" b="1" dirty="0">
                <a:sym typeface="Wingdings" panose="05000000000000000000" pitchFamily="2" charset="2"/>
              </a:rPr>
              <a:t>Was war das Problem?</a:t>
            </a:r>
          </a:p>
          <a:p>
            <a:r>
              <a:rPr lang="de-DE" sz="1800" dirty="0">
                <a:sym typeface="Wingdings" panose="05000000000000000000" pitchFamily="2" charset="2"/>
              </a:rPr>
              <a:t>Gruppe besaß nie die notwendige Glaubwürdigkeit (Empfehlungen stoßen auf taube Ohren/hoher passiver Widerstand) </a:t>
            </a:r>
            <a:r>
              <a:rPr lang="de-DE" sz="1800" dirty="0">
                <a:latin typeface="Wingdings" charset="0"/>
                <a:sym typeface="Wingdings" charset="0"/>
              </a:rPr>
              <a:t></a:t>
            </a:r>
            <a:r>
              <a:rPr lang="de-DE" sz="1800" dirty="0">
                <a:latin typeface="Calibri"/>
                <a:sym typeface="Wingdings" charset="0"/>
              </a:rPr>
              <a:t> keine </a:t>
            </a:r>
            <a:r>
              <a:rPr lang="de-DE" sz="1800" dirty="0">
                <a:sym typeface="Wingdings" panose="05000000000000000000" pitchFamily="2" charset="2"/>
              </a:rPr>
              <a:t>Durchsetzungsfähigkeit</a:t>
            </a:r>
          </a:p>
          <a:p>
            <a:r>
              <a:rPr lang="de-DE" sz="1800" dirty="0">
                <a:sym typeface="Wingdings" panose="05000000000000000000" pitchFamily="2" charset="2"/>
              </a:rPr>
              <a:t>Kein Wandel, kaum </a:t>
            </a:r>
            <a:r>
              <a:rPr lang="de-DE" sz="1800" dirty="0" err="1">
                <a:sym typeface="Wingdings" panose="05000000000000000000" pitchFamily="2" charset="2"/>
              </a:rPr>
              <a:t>Fortschritt </a:t>
            </a:r>
            <a:r>
              <a:rPr lang="de-DE" sz="1800" dirty="0">
                <a:latin typeface="Calibri"/>
                <a:sym typeface="Wingdings" charset="0"/>
              </a:rPr>
              <a:t> </a:t>
            </a:r>
            <a:r>
              <a:rPr lang="de-DE" sz="1800" dirty="0">
                <a:latin typeface="Calibri" charset="0"/>
                <a:sym typeface="Wingdings" charset="0"/>
              </a:rPr>
              <a:t>Wettbewerb setzt sich noch weiter ab</a:t>
            </a:r>
            <a:r>
              <a:rPr lang="de-DE" sz="1800" dirty="0">
                <a:latin typeface="Wingdings" charset="0"/>
                <a:sym typeface="Wingdings" charset="0"/>
              </a:rPr>
              <a:t> </a:t>
            </a:r>
          </a:p>
          <a:p>
            <a:endParaRPr lang="de-DE" sz="1800" dirty="0">
              <a:sym typeface="Wingdings" panose="05000000000000000000" pitchFamily="2" charset="2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858" y="3540792"/>
            <a:ext cx="18097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8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 dem Wandel Schritt halten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21402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r>
              <a:rPr lang="de-DE" sz="1800" dirty="0" smtClean="0">
                <a:sym typeface="Wingdings" panose="05000000000000000000" pitchFamily="2" charset="2"/>
              </a:rPr>
              <a:t>In langsamem Markt kann Chef nach Absprache mit den Mitarbeitern selbst entscheiden und persönlich kommunizieren </a:t>
            </a:r>
          </a:p>
          <a:p>
            <a:r>
              <a:rPr lang="de-DE" sz="1800" dirty="0" smtClean="0"/>
              <a:t>Streng hierarchisch geführte Unternehmen können dem Tempo des Marktes nicht schritthalten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 smtClean="0">
                <a:sym typeface="Wingdings" panose="05000000000000000000" pitchFamily="2" charset="2"/>
              </a:rPr>
              <a:t>Organisation ist zu schwerfällig und langsam (für wettbewerbsintensiven Markt)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800" dirty="0" smtClean="0">
                <a:sym typeface="Wingdings" panose="05000000000000000000" pitchFamily="2" charset="2"/>
              </a:rPr>
              <a:t>Der schwerfällige Prozess bricht im schnellen Markt zusammen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800" dirty="0" smtClean="0">
                <a:sym typeface="Wingdings" panose="05000000000000000000" pitchFamily="2" charset="2"/>
              </a:rPr>
              <a:t>Teams:</a:t>
            </a:r>
          </a:p>
          <a:p>
            <a:r>
              <a:rPr lang="de-DE" sz="1800" dirty="0" smtClean="0">
                <a:sym typeface="Wingdings" panose="05000000000000000000" pitchFamily="2" charset="2"/>
              </a:rPr>
              <a:t>Bergen die Gefahr des Interessenkonfliktes </a:t>
            </a:r>
          </a:p>
          <a:p>
            <a:r>
              <a:rPr lang="de-DE" sz="1800" dirty="0" smtClean="0">
                <a:sym typeface="Wingdings" panose="05000000000000000000" pitchFamily="2" charset="2"/>
              </a:rPr>
              <a:t>Wurden in der Vergangenheit wenig akzeptiert</a:t>
            </a:r>
          </a:p>
          <a:p>
            <a:r>
              <a:rPr lang="de-DE" sz="1800" dirty="0" smtClean="0">
                <a:sym typeface="Wingdings" panose="05000000000000000000" pitchFamily="2" charset="2"/>
              </a:rPr>
              <a:t>Karriere war nur auf der individuellen Schiene möglich</a:t>
            </a:r>
          </a:p>
          <a:p>
            <a:endParaRPr lang="de-DE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800" dirty="0" smtClean="0">
                <a:sym typeface="Wingdings" panose="05000000000000000000" pitchFamily="2" charset="2"/>
              </a:rPr>
              <a:t>Zukunft:</a:t>
            </a:r>
          </a:p>
          <a:p>
            <a:r>
              <a:rPr lang="de-DE" sz="1800" dirty="0" smtClean="0">
                <a:sym typeface="Wingdings" panose="05000000000000000000" pitchFamily="2" charset="2"/>
              </a:rPr>
              <a:t>Birgt komplexere Entscheidungen, die nicht von einzelnen Individuen getroffen werden können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sz="18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734" y="3555999"/>
            <a:ext cx="3264058" cy="208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4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838200" y="5113337"/>
            <a:ext cx="10388600" cy="1575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838200" y="2962804"/>
            <a:ext cx="10388600" cy="20155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838200" y="1690688"/>
            <a:ext cx="10388600" cy="11371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 dem Wandel Schritt halten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70701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buNone/>
            </a:pPr>
            <a:r>
              <a:rPr lang="de-DE" sz="1800" b="1" dirty="0"/>
              <a:t>Das heutige Geschäftsumfeld </a:t>
            </a:r>
          </a:p>
          <a:p>
            <a:r>
              <a:rPr lang="de-DE" sz="1800" dirty="0"/>
              <a:t>Erfordert mehr fundamentalen Wandel durch neue Strategien, Reengineering, Restrukturierung, M&amp;A, Downsizing und Produkt- und Neuentwicklung</a:t>
            </a:r>
          </a:p>
          <a:p>
            <a:pPr marL="0" indent="0">
              <a:buNone/>
            </a:pPr>
            <a:endParaRPr lang="de-DE" sz="1100" b="1" dirty="0" smtClean="0"/>
          </a:p>
          <a:p>
            <a:pPr marL="0" indent="0">
              <a:buNone/>
            </a:pPr>
            <a:r>
              <a:rPr lang="de-DE" sz="1800" b="1" dirty="0" smtClean="0"/>
              <a:t>Entscheidungen innerhalb des Unternehmens </a:t>
            </a:r>
          </a:p>
          <a:p>
            <a:r>
              <a:rPr lang="de-DE" sz="1800" dirty="0" smtClean="0"/>
              <a:t>Basieren auf größeren, komplexeren, emotional aufgeladenen Sachverhalten </a:t>
            </a:r>
          </a:p>
          <a:p>
            <a:r>
              <a:rPr lang="de-DE" sz="1800" dirty="0" smtClean="0"/>
              <a:t>Werden schneller getroffen </a:t>
            </a:r>
          </a:p>
          <a:p>
            <a:r>
              <a:rPr lang="de-DE" sz="1800" dirty="0" smtClean="0"/>
              <a:t>Werden mit höherer Unsicherheit getroffen </a:t>
            </a:r>
          </a:p>
          <a:p>
            <a:r>
              <a:rPr lang="de-DE" sz="1800" dirty="0" smtClean="0"/>
              <a:t>Benötigen mehr Opferbereitschaft von denjenigen, die die Entscheidungen implementieren</a:t>
            </a:r>
          </a:p>
          <a:p>
            <a:endParaRPr lang="de-DE" sz="1200" dirty="0"/>
          </a:p>
          <a:p>
            <a:pPr marL="0" indent="0">
              <a:buNone/>
            </a:pPr>
            <a:r>
              <a:rPr lang="de-DE" sz="1800" b="1" dirty="0" smtClean="0"/>
              <a:t>Ein neuer Entscheidungsprozess</a:t>
            </a:r>
          </a:p>
          <a:p>
            <a:r>
              <a:rPr lang="de-DE" sz="1800" dirty="0" smtClean="0"/>
              <a:t>Notwendig: kein Individuum hat genügend Informationen und Zeit um Entscheidungen allein zu treffen und alle Leute zu überzeugen, diese zu implementieren </a:t>
            </a:r>
          </a:p>
          <a:p>
            <a:r>
              <a:rPr lang="de-DE" sz="1800" dirty="0" smtClean="0"/>
              <a:t>Sollte durch schlagkräftige Führungskoalition geleitet werden, die sich als Team versteht</a:t>
            </a:r>
            <a:endParaRPr lang="de-DE" sz="1800" dirty="0"/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5044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Führungskoalition nominieren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6600" cy="4872103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buNone/>
            </a:pPr>
            <a:r>
              <a:rPr lang="de-DE" sz="1800" dirty="0" smtClean="0"/>
              <a:t>Der 1. Schritt für die Zusammensetzung eines Teams: die RICHTIGEN Mitarbeiter finden!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 smtClean="0"/>
              <a:t>4 wesentliche Merkmale für eine effektive Führungskoalition:</a:t>
            </a:r>
          </a:p>
          <a:p>
            <a:pPr marL="342900" indent="-342900">
              <a:buAutoNum type="arabicPeriod"/>
            </a:pPr>
            <a:r>
              <a:rPr lang="de-DE" sz="1800" dirty="0" smtClean="0"/>
              <a:t>Hierarchische Bedeutung</a:t>
            </a:r>
          </a:p>
          <a:p>
            <a:pPr marL="342900" indent="-342900">
              <a:buAutoNum type="arabicPeriod"/>
            </a:pPr>
            <a:r>
              <a:rPr lang="de-DE" sz="1800" dirty="0" smtClean="0"/>
              <a:t>Expertise</a:t>
            </a:r>
          </a:p>
          <a:p>
            <a:pPr marL="342900" indent="-342900">
              <a:buAutoNum type="arabicPeriod"/>
            </a:pPr>
            <a:r>
              <a:rPr lang="de-DE" sz="1800" dirty="0" smtClean="0"/>
              <a:t>Glaubwürdigkeit</a:t>
            </a:r>
          </a:p>
          <a:p>
            <a:pPr marL="342900" indent="-342900">
              <a:buAutoNum type="arabicPeriod"/>
            </a:pPr>
            <a:r>
              <a:rPr lang="de-DE" sz="1800" dirty="0" smtClean="0"/>
              <a:t>Leadership</a:t>
            </a:r>
            <a:endParaRPr lang="de-DE" sz="1800" dirty="0"/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Fehlendes Leadership – was tun?</a:t>
            </a:r>
          </a:p>
          <a:p>
            <a:r>
              <a:rPr lang="de-DE" sz="1800" dirty="0" smtClean="0"/>
              <a:t>Leader von außerhalb einbringen </a:t>
            </a:r>
          </a:p>
          <a:p>
            <a:r>
              <a:rPr lang="de-DE" sz="1800" dirty="0" smtClean="0"/>
              <a:t>Motivierung von Mitarbeitern in Leadership-Positionen diese Herausforderung anzunehmen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 smtClean="0"/>
              <a:t>Eine Führungskoalition, die nur aus Managern besteht, wird im Bemühen um fundamentalen Wandel scheitern!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165" y="2824818"/>
            <a:ext cx="2826757" cy="189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effektives Team aufbauen, das auf Vertrauen und gemeinsamen Zielen basiert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147359"/>
            <a:ext cx="10515600" cy="3611245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buNone/>
            </a:pPr>
            <a:r>
              <a:rPr lang="de-DE" sz="1800" b="1" dirty="0"/>
              <a:t>Wichtig: </a:t>
            </a:r>
            <a:r>
              <a:rPr lang="de-DE" sz="1800" dirty="0"/>
              <a:t>Vertrauen! </a:t>
            </a:r>
            <a:r>
              <a:rPr lang="de-DE" sz="1800" dirty="0">
                <a:sym typeface="Wingdings" panose="05000000000000000000" pitchFamily="2" charset="2"/>
              </a:rPr>
              <a:t> Möglichkeit Teamarbeit herbeizuführen </a:t>
            </a:r>
          </a:p>
          <a:p>
            <a:pPr marL="0" indent="0">
              <a:buNone/>
            </a:pPr>
            <a:endParaRPr lang="de-DE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800" b="1" dirty="0">
                <a:sym typeface="Wingdings" panose="05000000000000000000" pitchFamily="2" charset="2"/>
              </a:rPr>
              <a:t>Aber</a:t>
            </a:r>
            <a:r>
              <a:rPr lang="de-DE" sz="1800" dirty="0">
                <a:sym typeface="Wingdings" panose="05000000000000000000" pitchFamily="2" charset="2"/>
              </a:rPr>
              <a:t>: Vertrauen, Kommunikation fehlt in vielen Organisationen</a:t>
            </a:r>
          </a:p>
          <a:p>
            <a:pPr marL="0" indent="0">
              <a:buNone/>
            </a:pPr>
            <a:r>
              <a:rPr lang="de-DE" sz="1800" dirty="0">
                <a:sym typeface="Wingdings" panose="05000000000000000000" pitchFamily="2" charset="2"/>
              </a:rPr>
              <a:t>Steigerung der Rivalität</a:t>
            </a:r>
          </a:p>
          <a:p>
            <a:pPr marL="0" indent="0">
              <a:buNone/>
            </a:pPr>
            <a:endParaRPr lang="de-DE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800" b="1" dirty="0">
                <a:sym typeface="Wingdings" panose="05000000000000000000" pitchFamily="2" charset="2"/>
              </a:rPr>
              <a:t>Problem</a:t>
            </a:r>
            <a:r>
              <a:rPr lang="de-DE" sz="1800" b="1" dirty="0" smtClean="0">
                <a:sym typeface="Wingdings" panose="05000000000000000000" pitchFamily="2" charset="2"/>
              </a:rPr>
              <a:t>: </a:t>
            </a:r>
            <a:r>
              <a:rPr lang="de-DE" sz="1800" dirty="0" smtClean="0">
                <a:sym typeface="Wingdings" panose="05000000000000000000" pitchFamily="2" charset="2"/>
              </a:rPr>
              <a:t>Mitarbeiter mit „Rivalität“ sollen in einer Führungskoalition zusammenarbeiten  Teamarbeit trotz fehlendem Vertrauen </a:t>
            </a:r>
          </a:p>
          <a:p>
            <a:pPr marL="0" indent="0">
              <a:buNone/>
            </a:pPr>
            <a:endParaRPr lang="de-DE" sz="1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1800" b="1" dirty="0" smtClean="0">
                <a:sym typeface="Wingdings" panose="05000000000000000000" pitchFamily="2" charset="2"/>
              </a:rPr>
              <a:t>Lösung: </a:t>
            </a:r>
            <a:r>
              <a:rPr lang="de-DE" sz="1800" dirty="0" smtClean="0">
                <a:sym typeface="Wingdings" panose="05000000000000000000" pitchFamily="2" charset="2"/>
              </a:rPr>
              <a:t>Einschätzen des vorhandenen Vertrauens</a:t>
            </a:r>
          </a:p>
          <a:p>
            <a:pPr marL="0" indent="0">
              <a:buNone/>
            </a:pPr>
            <a:r>
              <a:rPr lang="de-DE" sz="1800" dirty="0" smtClean="0">
                <a:sym typeface="Wingdings" panose="05000000000000000000" pitchFamily="2" charset="2"/>
              </a:rPr>
              <a:t> ggf. Maßnahmen zur Schaffung von Vertrauen für Verständnis, Respekt und Fürsorge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7280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868</Words>
  <Application>Microsoft Office PowerPoint</Application>
  <PresentationFormat>Breitbild</PresentationFormat>
  <Paragraphs>136</Paragraphs>
  <Slides>13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John P. Kotter:  Leading Change</vt:lpstr>
      <vt:lpstr>Fehler: Die Schaffung einer ausreichend  starken Führungskoalition scheitert</vt:lpstr>
      <vt:lpstr>Einleitung </vt:lpstr>
      <vt:lpstr>Allein marschieren: der isolierte CEO</vt:lpstr>
      <vt:lpstr>Leerlauf: Das wenig glaubwürdige Gremium </vt:lpstr>
      <vt:lpstr>Mit dem Wandel Schritt halten </vt:lpstr>
      <vt:lpstr>Mit dem Wandel Schritt halten II</vt:lpstr>
      <vt:lpstr>Die Führungskoalition nominieren </vt:lpstr>
      <vt:lpstr>Ein effektives Team aufbauen, das auf Vertrauen und gemeinsamen Zielen basiert</vt:lpstr>
      <vt:lpstr>Ein effektives Team aufbauen, das auf Vertrauen und gemeinsamen Zielen basiert II</vt:lpstr>
      <vt:lpstr>Bestimmte Qualitäten ausblenden – oder vorsichtig managen</vt:lpstr>
      <vt:lpstr>Den Wandel zum Leben erwecken</vt:lpstr>
      <vt:lpstr>Vielen Dank für die Aufmerksamkeit!  Noch 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P. Kotter:  Leading Change</dc:title>
  <dc:creator>Janina Knecht</dc:creator>
  <cp:lastModifiedBy>Janina Knecht</cp:lastModifiedBy>
  <cp:revision>18</cp:revision>
  <dcterms:created xsi:type="dcterms:W3CDTF">2015-12-10T08:13:28Z</dcterms:created>
  <dcterms:modified xsi:type="dcterms:W3CDTF">2015-12-14T19:51:40Z</dcterms:modified>
</cp:coreProperties>
</file>