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684" r:id="rId4"/>
    <p:sldMasterId id="2147483660" r:id="rId5"/>
    <p:sldMasterId id="2147483672" r:id="rId6"/>
  </p:sldMasterIdLst>
  <p:notesMasterIdLst>
    <p:notesMasterId r:id="rId64"/>
  </p:notesMasterIdLst>
  <p:sldIdLst>
    <p:sldId id="256" r:id="rId7"/>
    <p:sldId id="258" r:id="rId8"/>
    <p:sldId id="300" r:id="rId9"/>
    <p:sldId id="260" r:id="rId10"/>
    <p:sldId id="261" r:id="rId11"/>
    <p:sldId id="301" r:id="rId12"/>
    <p:sldId id="262" r:id="rId13"/>
    <p:sldId id="263" r:id="rId14"/>
    <p:sldId id="264" r:id="rId15"/>
    <p:sldId id="265" r:id="rId16"/>
    <p:sldId id="266" r:id="rId17"/>
    <p:sldId id="302" r:id="rId18"/>
    <p:sldId id="267" r:id="rId19"/>
    <p:sldId id="303" r:id="rId20"/>
    <p:sldId id="269" r:id="rId21"/>
    <p:sldId id="270" r:id="rId22"/>
    <p:sldId id="271" r:id="rId23"/>
    <p:sldId id="272" r:id="rId24"/>
    <p:sldId id="273" r:id="rId25"/>
    <p:sldId id="274" r:id="rId26"/>
    <p:sldId id="304" r:id="rId27"/>
    <p:sldId id="275" r:id="rId28"/>
    <p:sldId id="276" r:id="rId29"/>
    <p:sldId id="305" r:id="rId30"/>
    <p:sldId id="314" r:id="rId31"/>
    <p:sldId id="278" r:id="rId32"/>
    <p:sldId id="315" r:id="rId33"/>
    <p:sldId id="306" r:id="rId34"/>
    <p:sldId id="280" r:id="rId35"/>
    <p:sldId id="317" r:id="rId36"/>
    <p:sldId id="281" r:id="rId37"/>
    <p:sldId id="307" r:id="rId38"/>
    <p:sldId id="282" r:id="rId39"/>
    <p:sldId id="283" r:id="rId40"/>
    <p:sldId id="284" r:id="rId41"/>
    <p:sldId id="308" r:id="rId42"/>
    <p:sldId id="285" r:id="rId43"/>
    <p:sldId id="286" r:id="rId44"/>
    <p:sldId id="287" r:id="rId45"/>
    <p:sldId id="288" r:id="rId46"/>
    <p:sldId id="289" r:id="rId47"/>
    <p:sldId id="290" r:id="rId48"/>
    <p:sldId id="291" r:id="rId49"/>
    <p:sldId id="309" r:id="rId50"/>
    <p:sldId id="292" r:id="rId51"/>
    <p:sldId id="293" r:id="rId52"/>
    <p:sldId id="294" r:id="rId53"/>
    <p:sldId id="295" r:id="rId54"/>
    <p:sldId id="296" r:id="rId55"/>
    <p:sldId id="310" r:id="rId56"/>
    <p:sldId id="297" r:id="rId57"/>
    <p:sldId id="298" r:id="rId58"/>
    <p:sldId id="299" r:id="rId59"/>
    <p:sldId id="311" r:id="rId60"/>
    <p:sldId id="312" r:id="rId61"/>
    <p:sldId id="316" r:id="rId62"/>
    <p:sldId id="313" r:id="rId6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3" autoAdjust="0"/>
    <p:restoredTop sz="94660"/>
  </p:normalViewPr>
  <p:slideViewPr>
    <p:cSldViewPr>
      <p:cViewPr>
        <p:scale>
          <a:sx n="90" d="100"/>
          <a:sy n="90" d="100"/>
        </p:scale>
        <p:origin x="-8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chindler\Desktop\Aktuelle%20Daten%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chindler\Desktop\Aktuelle%20Daten%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chindler\Desktop\Aktuelle%20Daten%20.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STUDIUM\2.%20Semester\Diagramm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ascha\SkyDrive\Dokumente\2.%20Semester\SBWL\Case%20Study%20SCM%20Benetton\Diagramm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scha\SkyDrive\Dokumente\2.%20Semester\SBWL\Case%20Study%20SCM%20Benetton\Diagramm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scha\SkyDrive\Dokumente\2.%20Semester\SBWL\Case%20Study%20SCM%20Benetton\Diagram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tx1"/>
              </a:solidFill>
            </a:defRPr>
          </a:pPr>
          <a:endParaRPr lang="de-DE"/>
        </a:p>
      </c:txPr>
    </c:title>
    <c:autoTitleDeleted val="0"/>
    <c:plotArea>
      <c:layout/>
      <c:barChart>
        <c:barDir val="col"/>
        <c:grouping val="clustered"/>
        <c:varyColors val="0"/>
        <c:ser>
          <c:idx val="0"/>
          <c:order val="0"/>
          <c:tx>
            <c:strRef>
              <c:f>Tabelle1!$B$2</c:f>
              <c:strCache>
                <c:ptCount val="1"/>
                <c:pt idx="0">
                  <c:v>Mitarbeiter </c:v>
                </c:pt>
              </c:strCache>
            </c:strRef>
          </c:tx>
          <c:invertIfNegative val="0"/>
          <c:dPt>
            <c:idx val="0"/>
            <c:invertIfNegative val="0"/>
            <c:bubble3D val="0"/>
            <c:spPr>
              <a:solidFill>
                <a:srgbClr val="37F418"/>
              </a:solidFill>
            </c:spPr>
          </c:dPt>
          <c:dPt>
            <c:idx val="1"/>
            <c:invertIfNegative val="0"/>
            <c:bubble3D val="0"/>
            <c:spPr>
              <a:solidFill>
                <a:schemeClr val="tx1"/>
              </a:solidFill>
            </c:spPr>
          </c:dPt>
          <c:dPt>
            <c:idx val="2"/>
            <c:invertIfNegative val="0"/>
            <c:bubble3D val="0"/>
            <c:spPr>
              <a:solidFill>
                <a:srgbClr val="FF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Tabelle1!$A$3:$A$5</c:f>
              <c:strCache>
                <c:ptCount val="3"/>
                <c:pt idx="0">
                  <c:v>Benetton Group</c:v>
                </c:pt>
                <c:pt idx="1">
                  <c:v>Zara</c:v>
                </c:pt>
                <c:pt idx="2">
                  <c:v>H&amp;M </c:v>
                </c:pt>
              </c:strCache>
            </c:strRef>
          </c:cat>
          <c:val>
            <c:numRef>
              <c:f>Tabelle1!$B$3:$B$5</c:f>
              <c:numCache>
                <c:formatCode>_-* #,##0\ _€_-;\-* #,##0\ _€_-;_-* "-"??\ _€_-;_-@_-</c:formatCode>
                <c:ptCount val="3"/>
                <c:pt idx="0">
                  <c:v>9511</c:v>
                </c:pt>
                <c:pt idx="1">
                  <c:v>25000</c:v>
                </c:pt>
                <c:pt idx="2">
                  <c:v>94000</c:v>
                </c:pt>
              </c:numCache>
            </c:numRef>
          </c:val>
        </c:ser>
        <c:dLbls>
          <c:showLegendKey val="0"/>
          <c:showVal val="1"/>
          <c:showCatName val="0"/>
          <c:showSerName val="0"/>
          <c:showPercent val="0"/>
          <c:showBubbleSize val="0"/>
        </c:dLbls>
        <c:gapWidth val="150"/>
        <c:axId val="82160256"/>
        <c:axId val="92154496"/>
      </c:barChart>
      <c:catAx>
        <c:axId val="82160256"/>
        <c:scaling>
          <c:orientation val="minMax"/>
        </c:scaling>
        <c:delete val="0"/>
        <c:axPos val="b"/>
        <c:numFmt formatCode="General" sourceLinked="0"/>
        <c:majorTickMark val="none"/>
        <c:minorTickMark val="none"/>
        <c:tickLblPos val="nextTo"/>
        <c:spPr>
          <a:ln>
            <a:solidFill>
              <a:schemeClr val="tx1"/>
            </a:solidFill>
          </a:ln>
        </c:spPr>
        <c:txPr>
          <a:bodyPr/>
          <a:lstStyle/>
          <a:p>
            <a:pPr>
              <a:defRPr>
                <a:solidFill>
                  <a:schemeClr val="tx1"/>
                </a:solidFill>
              </a:defRPr>
            </a:pPr>
            <a:endParaRPr lang="de-DE"/>
          </a:p>
        </c:txPr>
        <c:crossAx val="92154496"/>
        <c:crosses val="autoZero"/>
        <c:auto val="1"/>
        <c:lblAlgn val="ctr"/>
        <c:lblOffset val="100"/>
        <c:noMultiLvlLbl val="0"/>
      </c:catAx>
      <c:valAx>
        <c:axId val="92154496"/>
        <c:scaling>
          <c:orientation val="minMax"/>
          <c:min val="0"/>
        </c:scaling>
        <c:delete val="0"/>
        <c:axPos val="l"/>
        <c:majorGridlines>
          <c:spPr>
            <a:ln>
              <a:noFill/>
            </a:ln>
          </c:spPr>
        </c:majorGridlines>
        <c:numFmt formatCode="_-* #,##0\ _€_-;\-* #,##0\ _€_-;_-* &quot;-&quot;??\ _€_-;_-@_-" sourceLinked="1"/>
        <c:majorTickMark val="none"/>
        <c:minorTickMark val="none"/>
        <c:tickLblPos val="nextTo"/>
        <c:spPr>
          <a:ln>
            <a:solidFill>
              <a:schemeClr val="tx1"/>
            </a:solidFill>
          </a:ln>
        </c:spPr>
        <c:txPr>
          <a:bodyPr/>
          <a:lstStyle/>
          <a:p>
            <a:pPr>
              <a:defRPr>
                <a:solidFill>
                  <a:schemeClr val="tx1"/>
                </a:solidFill>
              </a:defRPr>
            </a:pPr>
            <a:endParaRPr lang="de-DE"/>
          </a:p>
        </c:txPr>
        <c:crossAx val="82160256"/>
        <c:crosses val="autoZero"/>
        <c:crossBetween val="between"/>
        <c:majorUnit val="20000"/>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tx1"/>
              </a:solidFill>
            </a:defRPr>
          </a:pPr>
          <a:endParaRPr lang="de-DE"/>
        </a:p>
      </c:txPr>
    </c:title>
    <c:autoTitleDeleted val="0"/>
    <c:plotArea>
      <c:layout/>
      <c:barChart>
        <c:barDir val="col"/>
        <c:grouping val="clustered"/>
        <c:varyColors val="0"/>
        <c:ser>
          <c:idx val="0"/>
          <c:order val="0"/>
          <c:tx>
            <c:strRef>
              <c:f>Tabelle1!$B$12</c:f>
              <c:strCache>
                <c:ptCount val="1"/>
                <c:pt idx="0">
                  <c:v>Läden</c:v>
                </c:pt>
              </c:strCache>
            </c:strRef>
          </c:tx>
          <c:spPr>
            <a:solidFill>
              <a:srgbClr val="37F418"/>
            </a:solidFill>
          </c:spPr>
          <c:invertIfNegative val="0"/>
          <c:dPt>
            <c:idx val="1"/>
            <c:invertIfNegative val="0"/>
            <c:bubble3D val="0"/>
            <c:spPr>
              <a:solidFill>
                <a:schemeClr val="tx1"/>
              </a:solidFill>
            </c:spPr>
          </c:dPt>
          <c:dPt>
            <c:idx val="2"/>
            <c:invertIfNegative val="0"/>
            <c:bubble3D val="0"/>
            <c:spPr>
              <a:solidFill>
                <a:srgbClr val="FF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Tabelle1!$A$13:$A$15</c:f>
              <c:strCache>
                <c:ptCount val="3"/>
                <c:pt idx="0">
                  <c:v>Benetton Group</c:v>
                </c:pt>
                <c:pt idx="1">
                  <c:v>Zara</c:v>
                </c:pt>
                <c:pt idx="2">
                  <c:v>H&amp;M </c:v>
                </c:pt>
              </c:strCache>
            </c:strRef>
          </c:cat>
          <c:val>
            <c:numRef>
              <c:f>Tabelle1!$B$13:$B$15</c:f>
              <c:numCache>
                <c:formatCode>_-* #,##0\ _€_-;\-* #,##0\ _€_-;_-* "-"??\ _€_-;_-@_-</c:formatCode>
                <c:ptCount val="3"/>
                <c:pt idx="0">
                  <c:v>6500</c:v>
                </c:pt>
                <c:pt idx="1">
                  <c:v>1763</c:v>
                </c:pt>
                <c:pt idx="2">
                  <c:v>2800</c:v>
                </c:pt>
              </c:numCache>
            </c:numRef>
          </c:val>
        </c:ser>
        <c:dLbls>
          <c:showLegendKey val="0"/>
          <c:showVal val="1"/>
          <c:showCatName val="0"/>
          <c:showSerName val="0"/>
          <c:showPercent val="0"/>
          <c:showBubbleSize val="0"/>
        </c:dLbls>
        <c:gapWidth val="150"/>
        <c:axId val="92198784"/>
        <c:axId val="92206592"/>
      </c:barChart>
      <c:catAx>
        <c:axId val="92198784"/>
        <c:scaling>
          <c:orientation val="minMax"/>
        </c:scaling>
        <c:delete val="0"/>
        <c:axPos val="b"/>
        <c:numFmt formatCode="General" sourceLinked="0"/>
        <c:majorTickMark val="none"/>
        <c:minorTickMark val="none"/>
        <c:tickLblPos val="nextTo"/>
        <c:spPr>
          <a:ln>
            <a:solidFill>
              <a:schemeClr val="tx1"/>
            </a:solidFill>
          </a:ln>
        </c:spPr>
        <c:crossAx val="92206592"/>
        <c:crosses val="autoZero"/>
        <c:auto val="1"/>
        <c:lblAlgn val="ctr"/>
        <c:lblOffset val="100"/>
        <c:noMultiLvlLbl val="0"/>
      </c:catAx>
      <c:valAx>
        <c:axId val="92206592"/>
        <c:scaling>
          <c:orientation val="minMax"/>
        </c:scaling>
        <c:delete val="0"/>
        <c:axPos val="l"/>
        <c:majorGridlines>
          <c:spPr>
            <a:ln>
              <a:noFill/>
            </a:ln>
          </c:spPr>
        </c:majorGridlines>
        <c:numFmt formatCode="_-* #,##0\ _€_-;\-* #,##0\ _€_-;_-* &quot;-&quot;??\ _€_-;_-@_-" sourceLinked="1"/>
        <c:majorTickMark val="none"/>
        <c:minorTickMark val="none"/>
        <c:tickLblPos val="nextTo"/>
        <c:spPr>
          <a:ln>
            <a:solidFill>
              <a:schemeClr val="tx1"/>
            </a:solidFill>
          </a:ln>
        </c:spPr>
        <c:crossAx val="92198784"/>
        <c:crosses val="autoZero"/>
        <c:crossBetween val="between"/>
      </c:valAx>
    </c:plotArea>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tx1"/>
              </a:solidFill>
            </a:defRPr>
          </a:pPr>
          <a:endParaRPr lang="de-DE"/>
        </a:p>
      </c:txPr>
    </c:title>
    <c:autoTitleDeleted val="0"/>
    <c:plotArea>
      <c:layout/>
      <c:barChart>
        <c:barDir val="col"/>
        <c:grouping val="clustered"/>
        <c:varyColors val="0"/>
        <c:ser>
          <c:idx val="0"/>
          <c:order val="0"/>
          <c:tx>
            <c:strRef>
              <c:f>Tabelle1!$B$7</c:f>
              <c:strCache>
                <c:ptCount val="1"/>
                <c:pt idx="0">
                  <c:v>Länder</c:v>
                </c:pt>
              </c:strCache>
            </c:strRef>
          </c:tx>
          <c:invertIfNegative val="0"/>
          <c:dPt>
            <c:idx val="0"/>
            <c:invertIfNegative val="0"/>
            <c:bubble3D val="0"/>
            <c:spPr>
              <a:solidFill>
                <a:srgbClr val="37F418"/>
              </a:solidFill>
            </c:spPr>
          </c:dPt>
          <c:dPt>
            <c:idx val="1"/>
            <c:invertIfNegative val="0"/>
            <c:bubble3D val="0"/>
            <c:spPr>
              <a:solidFill>
                <a:schemeClr val="tx1"/>
              </a:solidFill>
            </c:spPr>
          </c:dPt>
          <c:dPt>
            <c:idx val="2"/>
            <c:invertIfNegative val="0"/>
            <c:bubble3D val="0"/>
            <c:spPr>
              <a:solidFill>
                <a:srgbClr val="FF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Tabelle1!$A$8:$A$10</c:f>
              <c:strCache>
                <c:ptCount val="3"/>
                <c:pt idx="0">
                  <c:v>Benetton Group</c:v>
                </c:pt>
                <c:pt idx="1">
                  <c:v>Zara</c:v>
                </c:pt>
                <c:pt idx="2">
                  <c:v>H&amp;M </c:v>
                </c:pt>
              </c:strCache>
            </c:strRef>
          </c:cat>
          <c:val>
            <c:numRef>
              <c:f>Tabelle1!$B$8:$B$10</c:f>
              <c:numCache>
                <c:formatCode>_-* #,##0\ _€_-;\-* #,##0\ _€_-;_-* "-"??\ _€_-;_-@_-</c:formatCode>
                <c:ptCount val="3"/>
                <c:pt idx="0">
                  <c:v>120</c:v>
                </c:pt>
                <c:pt idx="1">
                  <c:v>86</c:v>
                </c:pt>
                <c:pt idx="2">
                  <c:v>44</c:v>
                </c:pt>
              </c:numCache>
            </c:numRef>
          </c:val>
        </c:ser>
        <c:dLbls>
          <c:showLegendKey val="0"/>
          <c:showVal val="1"/>
          <c:showCatName val="0"/>
          <c:showSerName val="0"/>
          <c:showPercent val="0"/>
          <c:showBubbleSize val="0"/>
        </c:dLbls>
        <c:gapWidth val="150"/>
        <c:axId val="110707456"/>
        <c:axId val="110711552"/>
      </c:barChart>
      <c:catAx>
        <c:axId val="110707456"/>
        <c:scaling>
          <c:orientation val="minMax"/>
        </c:scaling>
        <c:delete val="0"/>
        <c:axPos val="b"/>
        <c:numFmt formatCode="General" sourceLinked="0"/>
        <c:majorTickMark val="none"/>
        <c:minorTickMark val="none"/>
        <c:tickLblPos val="nextTo"/>
        <c:spPr>
          <a:ln>
            <a:solidFill>
              <a:schemeClr val="tx1"/>
            </a:solidFill>
          </a:ln>
        </c:spPr>
        <c:txPr>
          <a:bodyPr/>
          <a:lstStyle/>
          <a:p>
            <a:pPr>
              <a:defRPr>
                <a:solidFill>
                  <a:schemeClr val="tx1"/>
                </a:solidFill>
              </a:defRPr>
            </a:pPr>
            <a:endParaRPr lang="de-DE"/>
          </a:p>
        </c:txPr>
        <c:crossAx val="110711552"/>
        <c:crosses val="autoZero"/>
        <c:auto val="1"/>
        <c:lblAlgn val="ctr"/>
        <c:lblOffset val="100"/>
        <c:noMultiLvlLbl val="0"/>
      </c:catAx>
      <c:valAx>
        <c:axId val="110711552"/>
        <c:scaling>
          <c:orientation val="minMax"/>
        </c:scaling>
        <c:delete val="0"/>
        <c:axPos val="l"/>
        <c:majorGridlines>
          <c:spPr>
            <a:ln>
              <a:noFill/>
            </a:ln>
          </c:spPr>
        </c:majorGridlines>
        <c:numFmt formatCode="_-* #,##0\ _€_-;\-* #,##0\ _€_-;_-* &quot;-&quot;??\ _€_-;_-@_-" sourceLinked="1"/>
        <c:majorTickMark val="none"/>
        <c:minorTickMark val="none"/>
        <c:tickLblPos val="nextTo"/>
        <c:spPr>
          <a:ln>
            <a:solidFill>
              <a:schemeClr val="tx1"/>
            </a:solidFill>
          </a:ln>
        </c:spPr>
        <c:crossAx val="110707456"/>
        <c:crosses val="autoZero"/>
        <c:crossBetween val="between"/>
      </c:valAx>
    </c:plotArea>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800" b="1" i="0" u="none" strike="noStrike" kern="1200" spc="0" baseline="0" dirty="0" err="1" smtClean="0">
                <a:solidFill>
                  <a:schemeClr val="tx1"/>
                </a:solidFill>
                <a:latin typeface="+mn-lt"/>
                <a:ea typeface="+mn-ea"/>
                <a:cs typeface="+mn-cs"/>
              </a:defRPr>
            </a:pPr>
            <a:r>
              <a:rPr lang="en-US" sz="1800" b="1" i="0" u="none" strike="noStrike" kern="1200" baseline="0" dirty="0" err="1" smtClean="0">
                <a:solidFill>
                  <a:schemeClr val="tx1"/>
                </a:solidFill>
                <a:latin typeface="+mn-lt"/>
                <a:ea typeface="+mn-ea"/>
                <a:cs typeface="+mn-cs"/>
              </a:rPr>
              <a:t>Umsatz 2013</a:t>
            </a:r>
          </a:p>
        </c:rich>
      </c:tx>
      <c:layout/>
      <c:overlay val="0"/>
      <c:spPr>
        <a:noFill/>
        <a:ln>
          <a:noFill/>
        </a:ln>
        <a:effectLst/>
      </c:spPr>
    </c:title>
    <c:autoTitleDeleted val="0"/>
    <c:plotArea>
      <c:layout/>
      <c:barChart>
        <c:barDir val="col"/>
        <c:grouping val="clustered"/>
        <c:varyColors val="0"/>
        <c:ser>
          <c:idx val="1"/>
          <c:order val="0"/>
          <c:tx>
            <c:strRef>
              <c:f>Tabelle4!$A$19</c:f>
              <c:strCache>
                <c:ptCount val="1"/>
                <c:pt idx="0">
                  <c:v>2013</c:v>
                </c:pt>
              </c:strCache>
            </c:strRef>
          </c:tx>
          <c:spPr>
            <a:solidFill>
              <a:schemeClr val="accent2"/>
            </a:solidFill>
            <a:ln>
              <a:noFill/>
            </a:ln>
            <a:effectLst/>
          </c:spPr>
          <c:invertIfNegative val="0"/>
          <c:dPt>
            <c:idx val="0"/>
            <c:invertIfNegative val="0"/>
            <c:bubble3D val="0"/>
            <c:spPr>
              <a:solidFill>
                <a:srgbClr val="00FF00"/>
              </a:solidFill>
              <a:ln>
                <a:noFill/>
              </a:ln>
              <a:effectLst/>
            </c:spPr>
          </c:dPt>
          <c:dPt>
            <c:idx val="1"/>
            <c:invertIfNegative val="0"/>
            <c:bubble3D val="0"/>
            <c:spPr>
              <a:solidFill>
                <a:schemeClr val="tx1"/>
              </a:solidFill>
              <a:ln>
                <a:noFill/>
              </a:ln>
              <a:effectLst/>
            </c:spPr>
          </c:dPt>
          <c:dPt>
            <c:idx val="2"/>
            <c:invertIfNegative val="0"/>
            <c:bubble3D val="0"/>
            <c:spPr>
              <a:solidFill>
                <a:srgbClr val="FF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(Tabelle4!$B$1,Tabelle4!$H$1,Tabelle4!$E$1)</c:f>
              <c:strCache>
                <c:ptCount val="3"/>
                <c:pt idx="0">
                  <c:v>Benetton Group</c:v>
                </c:pt>
                <c:pt idx="1">
                  <c:v>Zara</c:v>
                </c:pt>
                <c:pt idx="2">
                  <c:v>H&amp;M</c:v>
                </c:pt>
              </c:strCache>
            </c:strRef>
          </c:cat>
          <c:val>
            <c:numRef>
              <c:f>(Tabelle4!$B$19,Tabelle4!$H$19,Tabelle4!$E$19)</c:f>
              <c:numCache>
                <c:formatCode>#,##0</c:formatCode>
                <c:ptCount val="3"/>
                <c:pt idx="0">
                  <c:v>1600</c:v>
                </c:pt>
                <c:pt idx="1">
                  <c:v>10804</c:v>
                </c:pt>
                <c:pt idx="2">
                  <c:v>14037.145009662943</c:v>
                </c:pt>
              </c:numCache>
            </c:numRef>
          </c:val>
        </c:ser>
        <c:dLbls>
          <c:showLegendKey val="0"/>
          <c:showVal val="0"/>
          <c:showCatName val="0"/>
          <c:showSerName val="0"/>
          <c:showPercent val="0"/>
          <c:showBubbleSize val="0"/>
        </c:dLbls>
        <c:gapWidth val="150"/>
        <c:axId val="110753664"/>
        <c:axId val="110755200"/>
      </c:barChart>
      <c:catAx>
        <c:axId val="110753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10755200"/>
        <c:crosses val="autoZero"/>
        <c:auto val="1"/>
        <c:lblAlgn val="ctr"/>
        <c:lblOffset val="100"/>
        <c:noMultiLvlLbl val="0"/>
      </c:catAx>
      <c:valAx>
        <c:axId val="1107552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1075366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de-DE" dirty="0" smtClean="0">
                <a:solidFill>
                  <a:schemeClr val="tx1"/>
                </a:solidFill>
              </a:rPr>
              <a:t>Umsatz</a:t>
            </a:r>
            <a:endParaRPr lang="de-DE" dirty="0">
              <a:solidFill>
                <a:schemeClr val="tx1"/>
              </a:solidFill>
            </a:endParaRPr>
          </a:p>
        </c:rich>
      </c:tx>
      <c:layout/>
      <c:overlay val="0"/>
    </c:title>
    <c:autoTitleDeleted val="0"/>
    <c:plotArea>
      <c:layout/>
      <c:lineChart>
        <c:grouping val="standard"/>
        <c:varyColors val="0"/>
        <c:ser>
          <c:idx val="0"/>
          <c:order val="0"/>
          <c:tx>
            <c:strRef>
              <c:f>Tabelle4!$B$1</c:f>
              <c:strCache>
                <c:ptCount val="1"/>
                <c:pt idx="0">
                  <c:v>Benetton</c:v>
                </c:pt>
              </c:strCache>
            </c:strRef>
          </c:tx>
          <c:spPr>
            <a:ln>
              <a:solidFill>
                <a:srgbClr val="99FF66"/>
              </a:solidFill>
            </a:ln>
          </c:spPr>
          <c:marker>
            <c:symbol val="none"/>
          </c:marker>
          <c:cat>
            <c:numRef>
              <c:f>Tabelle4!$A$6:$A$19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Tabelle4!$B$6:$B$19</c:f>
              <c:numCache>
                <c:formatCode>#,##0</c:formatCode>
                <c:ptCount val="14"/>
                <c:pt idx="0">
                  <c:v>2018</c:v>
                </c:pt>
                <c:pt idx="1">
                  <c:v>2098</c:v>
                </c:pt>
                <c:pt idx="2">
                  <c:v>1992</c:v>
                </c:pt>
                <c:pt idx="3">
                  <c:v>1859</c:v>
                </c:pt>
                <c:pt idx="4">
                  <c:v>1686</c:v>
                </c:pt>
                <c:pt idx="5">
                  <c:v>1765</c:v>
                </c:pt>
                <c:pt idx="7">
                  <c:v>2048.6</c:v>
                </c:pt>
                <c:pt idx="8">
                  <c:v>2127.9</c:v>
                </c:pt>
                <c:pt idx="9">
                  <c:v>2049.3000000000002</c:v>
                </c:pt>
                <c:pt idx="10">
                  <c:v>2053.1</c:v>
                </c:pt>
                <c:pt idx="11">
                  <c:v>2032.3</c:v>
                </c:pt>
                <c:pt idx="12">
                  <c:v>1810</c:v>
                </c:pt>
                <c:pt idx="13">
                  <c:v>1600</c:v>
                </c:pt>
              </c:numCache>
            </c:numRef>
          </c:val>
          <c:smooth val="0"/>
        </c:ser>
        <c:ser>
          <c:idx val="1"/>
          <c:order val="1"/>
          <c:tx>
            <c:strRef>
              <c:f>Tabelle4!$D$1</c:f>
              <c:strCache>
                <c:ptCount val="1"/>
                <c:pt idx="0">
                  <c:v>H&amp;M</c:v>
                </c:pt>
              </c:strCache>
            </c:strRef>
          </c:tx>
          <c:marker>
            <c:symbol val="none"/>
          </c:marker>
          <c:cat>
            <c:numRef>
              <c:f>Tabelle4!$A$6:$A$19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Tabelle4!$D$6:$D$19</c:f>
            </c:numRef>
          </c:val>
          <c:smooth val="0"/>
        </c:ser>
        <c:ser>
          <c:idx val="2"/>
          <c:order val="2"/>
          <c:tx>
            <c:strRef>
              <c:f>Tabelle4!$H$1</c:f>
              <c:strCache>
                <c:ptCount val="1"/>
                <c:pt idx="0">
                  <c:v>Zara</c:v>
                </c:pt>
              </c:strCache>
            </c:strRef>
          </c:tx>
          <c:spPr>
            <a:ln>
              <a:solidFill>
                <a:schemeClr val="tx1"/>
              </a:solidFill>
            </a:ln>
          </c:spPr>
          <c:marker>
            <c:symbol val="none"/>
          </c:marker>
          <c:cat>
            <c:numRef>
              <c:f>Tabelle4!$A$6:$A$19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Tabelle4!$H$6:$H$19</c:f>
              <c:numCache>
                <c:formatCode>General</c:formatCode>
                <c:ptCount val="14"/>
                <c:pt idx="0" formatCode="#,##0">
                  <c:v>2900</c:v>
                </c:pt>
                <c:pt idx="3" formatCode="#,##0">
                  <c:v>3219</c:v>
                </c:pt>
                <c:pt idx="4" formatCode="#,##0">
                  <c:v>3819</c:v>
                </c:pt>
                <c:pt idx="5" formatCode="#,##0">
                  <c:v>4441</c:v>
                </c:pt>
                <c:pt idx="6" formatCode="#,##0">
                  <c:v>5352</c:v>
                </c:pt>
                <c:pt idx="7" formatCode="#,##0">
                  <c:v>6264</c:v>
                </c:pt>
                <c:pt idx="8" formatCode="#,##0">
                  <c:v>6824</c:v>
                </c:pt>
                <c:pt idx="9" formatCode="#,##0">
                  <c:v>7077</c:v>
                </c:pt>
                <c:pt idx="10" formatCode="#,##0">
                  <c:v>8088</c:v>
                </c:pt>
                <c:pt idx="11" formatCode="#,##0">
                  <c:v>8938</c:v>
                </c:pt>
                <c:pt idx="12" formatCode="#,##0">
                  <c:v>10541</c:v>
                </c:pt>
                <c:pt idx="13" formatCode="#,##0">
                  <c:v>10804</c:v>
                </c:pt>
              </c:numCache>
            </c:numRef>
          </c:val>
          <c:smooth val="0"/>
        </c:ser>
        <c:ser>
          <c:idx val="3"/>
          <c:order val="3"/>
          <c:tx>
            <c:strRef>
              <c:f>Tabelle4!$D$1</c:f>
              <c:strCache>
                <c:ptCount val="1"/>
                <c:pt idx="0">
                  <c:v>H&amp;M</c:v>
                </c:pt>
              </c:strCache>
            </c:strRef>
          </c:tx>
          <c:spPr>
            <a:ln>
              <a:solidFill>
                <a:srgbClr val="FF0000"/>
              </a:solidFill>
            </a:ln>
          </c:spPr>
          <c:marker>
            <c:symbol val="none"/>
          </c:marker>
          <c:val>
            <c:numRef>
              <c:f>Tabelle4!$E$6:$E$19</c:f>
              <c:numCache>
                <c:formatCode>#,##0</c:formatCode>
                <c:ptCount val="14"/>
                <c:pt idx="0">
                  <c:v>3917.1498138382085</c:v>
                </c:pt>
                <c:pt idx="1">
                  <c:v>5080.1969711858674</c:v>
                </c:pt>
                <c:pt idx="2">
                  <c:v>4970.3560548986216</c:v>
                </c:pt>
                <c:pt idx="3">
                  <c:v>5266.9046917138894</c:v>
                </c:pt>
                <c:pt idx="4">
                  <c:v>5862.7316103813864</c:v>
                </c:pt>
                <c:pt idx="5">
                  <c:v>6688.9405701682554</c:v>
                </c:pt>
                <c:pt idx="6">
                  <c:v>7468.3088211209015</c:v>
                </c:pt>
                <c:pt idx="7">
                  <c:v>8554.2708026248274</c:v>
                </c:pt>
                <c:pt idx="8">
                  <c:v>9666.4373764835618</c:v>
                </c:pt>
                <c:pt idx="9">
                  <c:v>11070.675969296954</c:v>
                </c:pt>
                <c:pt idx="10">
                  <c:v>11844.803301778637</c:v>
                </c:pt>
                <c:pt idx="11">
                  <c:v>12010.328976819856</c:v>
                </c:pt>
                <c:pt idx="12">
                  <c:v>13189.535632786314</c:v>
                </c:pt>
                <c:pt idx="13">
                  <c:v>14037.145009662943</c:v>
                </c:pt>
              </c:numCache>
            </c:numRef>
          </c:val>
          <c:smooth val="0"/>
        </c:ser>
        <c:dLbls>
          <c:showLegendKey val="0"/>
          <c:showVal val="0"/>
          <c:showCatName val="0"/>
          <c:showSerName val="0"/>
          <c:showPercent val="0"/>
          <c:showBubbleSize val="0"/>
        </c:dLbls>
        <c:marker val="1"/>
        <c:smooth val="0"/>
        <c:axId val="110799872"/>
        <c:axId val="110805760"/>
      </c:lineChart>
      <c:catAx>
        <c:axId val="110799872"/>
        <c:scaling>
          <c:orientation val="minMax"/>
        </c:scaling>
        <c:delete val="0"/>
        <c:axPos val="b"/>
        <c:numFmt formatCode="General" sourceLinked="1"/>
        <c:majorTickMark val="none"/>
        <c:minorTickMark val="none"/>
        <c:tickLblPos val="nextTo"/>
        <c:crossAx val="110805760"/>
        <c:crosses val="autoZero"/>
        <c:auto val="1"/>
        <c:lblAlgn val="ctr"/>
        <c:lblOffset val="100"/>
        <c:noMultiLvlLbl val="0"/>
      </c:catAx>
      <c:valAx>
        <c:axId val="110805760"/>
        <c:scaling>
          <c:orientation val="minMax"/>
        </c:scaling>
        <c:delete val="0"/>
        <c:axPos val="l"/>
        <c:majorGridlines>
          <c:spPr>
            <a:ln>
              <a:noFill/>
            </a:ln>
          </c:spPr>
        </c:majorGridlines>
        <c:numFmt formatCode="#,##0" sourceLinked="1"/>
        <c:majorTickMark val="none"/>
        <c:minorTickMark val="none"/>
        <c:tickLblPos val="nextTo"/>
        <c:crossAx val="110799872"/>
        <c:crosses val="autoZero"/>
        <c:crossBetween val="between"/>
      </c:valAx>
    </c:plotArea>
    <c:legend>
      <c:legendPos val="t"/>
      <c:layout/>
      <c:overlay val="0"/>
      <c:txPr>
        <a:bodyPr/>
        <a:lstStyle/>
        <a:p>
          <a:pPr>
            <a:defRPr sz="1400"/>
          </a:pPr>
          <a:endParaRPr lang="de-DE"/>
        </a:p>
      </c:txPr>
    </c:legend>
    <c:plotVisOnly val="1"/>
    <c:dispBlanksAs val="span"/>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de-DE" dirty="0" smtClean="0">
                <a:solidFill>
                  <a:schemeClr val="tx1"/>
                </a:solidFill>
              </a:rPr>
              <a:t>EBIT </a:t>
            </a:r>
            <a:endParaRPr lang="de-DE" dirty="0">
              <a:solidFill>
                <a:schemeClr val="tx1"/>
              </a:solidFill>
            </a:endParaRPr>
          </a:p>
        </c:rich>
      </c:tx>
      <c:layout/>
      <c:overlay val="0"/>
    </c:title>
    <c:autoTitleDeleted val="0"/>
    <c:plotArea>
      <c:layout>
        <c:manualLayout>
          <c:layoutTarget val="inner"/>
          <c:xMode val="edge"/>
          <c:yMode val="edge"/>
          <c:x val="6.1694099961115433E-2"/>
          <c:y val="0.25317199604084395"/>
          <c:w val="0.90891101798874196"/>
          <c:h val="0.69029956267485426"/>
        </c:manualLayout>
      </c:layout>
      <c:lineChart>
        <c:grouping val="standard"/>
        <c:varyColors val="0"/>
        <c:ser>
          <c:idx val="0"/>
          <c:order val="0"/>
          <c:tx>
            <c:strRef>
              <c:f>Tabelle4!$B$1</c:f>
              <c:strCache>
                <c:ptCount val="1"/>
                <c:pt idx="0">
                  <c:v>Benetton</c:v>
                </c:pt>
              </c:strCache>
            </c:strRef>
          </c:tx>
          <c:spPr>
            <a:ln>
              <a:solidFill>
                <a:srgbClr val="99FF66"/>
              </a:solidFill>
            </a:ln>
          </c:spPr>
          <c:marker>
            <c:symbol val="none"/>
          </c:marker>
          <c:cat>
            <c:numRef>
              <c:f>Tabelle4!$A$6:$A$19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Tabelle4!$C$6:$C$19</c:f>
              <c:numCache>
                <c:formatCode>#,##0</c:formatCode>
                <c:ptCount val="14"/>
                <c:pt idx="0">
                  <c:v>243</c:v>
                </c:pt>
                <c:pt idx="1">
                  <c:v>148</c:v>
                </c:pt>
                <c:pt idx="2">
                  <c:v>-10</c:v>
                </c:pt>
                <c:pt idx="3">
                  <c:v>108</c:v>
                </c:pt>
                <c:pt idx="4">
                  <c:v>123</c:v>
                </c:pt>
                <c:pt idx="5">
                  <c:v>114</c:v>
                </c:pt>
                <c:pt idx="7">
                  <c:v>202.8</c:v>
                </c:pt>
                <c:pt idx="8">
                  <c:v>212.3</c:v>
                </c:pt>
                <c:pt idx="9">
                  <c:v>185.6</c:v>
                </c:pt>
                <c:pt idx="10">
                  <c:v>167.6</c:v>
                </c:pt>
                <c:pt idx="11">
                  <c:v>119.3</c:v>
                </c:pt>
                <c:pt idx="12">
                  <c:v>70</c:v>
                </c:pt>
                <c:pt idx="13">
                  <c:v>-64</c:v>
                </c:pt>
              </c:numCache>
            </c:numRef>
          </c:val>
          <c:smooth val="0"/>
        </c:ser>
        <c:ser>
          <c:idx val="1"/>
          <c:order val="1"/>
          <c:tx>
            <c:strRef>
              <c:f>Tabelle4!$D$1</c:f>
              <c:strCache>
                <c:ptCount val="1"/>
                <c:pt idx="0">
                  <c:v>H&amp;M</c:v>
                </c:pt>
              </c:strCache>
            </c:strRef>
          </c:tx>
          <c:marker>
            <c:symbol val="none"/>
          </c:marker>
          <c:cat>
            <c:numRef>
              <c:f>Tabelle4!$A$6:$A$19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Tabelle4!$D$6:$D$19</c:f>
            </c:numRef>
          </c:val>
          <c:smooth val="0"/>
        </c:ser>
        <c:ser>
          <c:idx val="2"/>
          <c:order val="2"/>
          <c:tx>
            <c:strRef>
              <c:f>Tabelle4!$H$1</c:f>
              <c:strCache>
                <c:ptCount val="1"/>
                <c:pt idx="0">
                  <c:v>Zara</c:v>
                </c:pt>
              </c:strCache>
            </c:strRef>
          </c:tx>
          <c:spPr>
            <a:ln>
              <a:solidFill>
                <a:schemeClr val="tx1"/>
              </a:solidFill>
            </a:ln>
          </c:spPr>
          <c:marker>
            <c:symbol val="none"/>
          </c:marker>
          <c:cat>
            <c:numRef>
              <c:f>Tabelle4!$A$6:$A$19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Tabelle4!$I$6:$I$19</c:f>
              <c:numCache>
                <c:formatCode>General</c:formatCode>
                <c:ptCount val="14"/>
                <c:pt idx="0" formatCode="#,##0">
                  <c:v>250</c:v>
                </c:pt>
                <c:pt idx="3" formatCode="#,##0">
                  <c:v>476</c:v>
                </c:pt>
                <c:pt idx="4" formatCode="#,##0">
                  <c:v>647</c:v>
                </c:pt>
                <c:pt idx="5" formatCode="#,##0">
                  <c:v>712</c:v>
                </c:pt>
                <c:pt idx="6" formatCode="#,##0">
                  <c:v>880</c:v>
                </c:pt>
                <c:pt idx="7" formatCode="#,##0">
                  <c:v>1091</c:v>
                </c:pt>
                <c:pt idx="8" formatCode="#,##0">
                  <c:v>1067</c:v>
                </c:pt>
                <c:pt idx="9" formatCode="#,##0">
                  <c:v>1104</c:v>
                </c:pt>
                <c:pt idx="10" formatCode="#,##0">
                  <c:v>1534</c:v>
                </c:pt>
                <c:pt idx="11" formatCode="#,##0">
                  <c:v>1725</c:v>
                </c:pt>
                <c:pt idx="12" formatCode="#,##0">
                  <c:v>2233</c:v>
                </c:pt>
                <c:pt idx="13" formatCode="#,##0">
                  <c:v>2089</c:v>
                </c:pt>
              </c:numCache>
            </c:numRef>
          </c:val>
          <c:smooth val="0"/>
        </c:ser>
        <c:ser>
          <c:idx val="3"/>
          <c:order val="3"/>
          <c:tx>
            <c:strRef>
              <c:f>Tabelle4!$D$1</c:f>
              <c:strCache>
                <c:ptCount val="1"/>
                <c:pt idx="0">
                  <c:v>H&amp;M</c:v>
                </c:pt>
              </c:strCache>
            </c:strRef>
          </c:tx>
          <c:spPr>
            <a:ln>
              <a:solidFill>
                <a:srgbClr val="FF0000"/>
              </a:solidFill>
            </a:ln>
          </c:spPr>
          <c:marker>
            <c:symbol val="none"/>
          </c:marker>
          <c:val>
            <c:numRef>
              <c:f>Tabelle4!$G$6:$G$19</c:f>
              <c:numCache>
                <c:formatCode>#,##0</c:formatCode>
                <c:ptCount val="14"/>
                <c:pt idx="0">
                  <c:v>437.07076331793814</c:v>
                </c:pt>
                <c:pt idx="1">
                  <c:v>626.07138567700656</c:v>
                </c:pt>
                <c:pt idx="2">
                  <c:v>942.16428095690435</c:v>
                </c:pt>
                <c:pt idx="3">
                  <c:v>1049.1663664057126</c:v>
                </c:pt>
                <c:pt idx="4">
                  <c:v>1201.5897452695251</c:v>
                </c:pt>
                <c:pt idx="5">
                  <c:v>1479.7951674364267</c:v>
                </c:pt>
                <c:pt idx="6">
                  <c:v>1726.009149770164</c:v>
                </c:pt>
                <c:pt idx="7">
                  <c:v>2093.0918143404633</c:v>
                </c:pt>
                <c:pt idx="8">
                  <c:v>2313.6471333267823</c:v>
                </c:pt>
                <c:pt idx="9">
                  <c:v>2413.3337700765392</c:v>
                </c:pt>
                <c:pt idx="10">
                  <c:v>2730.5185233712209</c:v>
                </c:pt>
                <c:pt idx="11">
                  <c:v>2286.5690545601451</c:v>
                </c:pt>
                <c:pt idx="12">
                  <c:v>2433.2055859456036</c:v>
                </c:pt>
                <c:pt idx="13">
                  <c:v>2459.5193641018923</c:v>
                </c:pt>
              </c:numCache>
            </c:numRef>
          </c:val>
          <c:smooth val="0"/>
        </c:ser>
        <c:dLbls>
          <c:showLegendKey val="0"/>
          <c:showVal val="0"/>
          <c:showCatName val="0"/>
          <c:showSerName val="0"/>
          <c:showPercent val="0"/>
          <c:showBubbleSize val="0"/>
        </c:dLbls>
        <c:marker val="1"/>
        <c:smooth val="0"/>
        <c:axId val="110849024"/>
        <c:axId val="110854912"/>
      </c:lineChart>
      <c:catAx>
        <c:axId val="110849024"/>
        <c:scaling>
          <c:orientation val="minMax"/>
        </c:scaling>
        <c:delete val="0"/>
        <c:axPos val="b"/>
        <c:numFmt formatCode="General" sourceLinked="1"/>
        <c:majorTickMark val="none"/>
        <c:minorTickMark val="none"/>
        <c:tickLblPos val="nextTo"/>
        <c:crossAx val="110854912"/>
        <c:crosses val="autoZero"/>
        <c:auto val="1"/>
        <c:lblAlgn val="ctr"/>
        <c:lblOffset val="100"/>
        <c:noMultiLvlLbl val="0"/>
      </c:catAx>
      <c:valAx>
        <c:axId val="110854912"/>
        <c:scaling>
          <c:orientation val="minMax"/>
          <c:max val="3000"/>
        </c:scaling>
        <c:delete val="0"/>
        <c:axPos val="l"/>
        <c:majorGridlines>
          <c:spPr>
            <a:ln>
              <a:noFill/>
            </a:ln>
          </c:spPr>
        </c:majorGridlines>
        <c:numFmt formatCode="#,##0" sourceLinked="1"/>
        <c:majorTickMark val="none"/>
        <c:minorTickMark val="none"/>
        <c:tickLblPos val="nextTo"/>
        <c:crossAx val="110849024"/>
        <c:crosses val="autoZero"/>
        <c:crossBetween val="between"/>
      </c:valAx>
    </c:plotArea>
    <c:legend>
      <c:legendPos val="t"/>
      <c:layout/>
      <c:overlay val="0"/>
      <c:txPr>
        <a:bodyPr/>
        <a:lstStyle/>
        <a:p>
          <a:pPr>
            <a:defRPr sz="1400"/>
          </a:pPr>
          <a:endParaRPr lang="de-DE"/>
        </a:p>
      </c:txPr>
    </c:legend>
    <c:plotVisOnly val="1"/>
    <c:dispBlanksAs val="span"/>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39856129094974E-2"/>
          <c:y val="0.10827776289110144"/>
          <c:w val="0.8879217701953922"/>
          <c:h val="0.83769399796791566"/>
        </c:manualLayout>
      </c:layout>
      <c:lineChart>
        <c:grouping val="standard"/>
        <c:varyColors val="0"/>
        <c:ser>
          <c:idx val="1"/>
          <c:order val="1"/>
          <c:tx>
            <c:strRef>
              <c:f>Tabelle4!$C$2</c:f>
              <c:strCache>
                <c:ptCount val="1"/>
                <c:pt idx="0">
                  <c:v>EBIT</c:v>
                </c:pt>
              </c:strCache>
            </c:strRef>
          </c:tx>
          <c:marker>
            <c:symbol val="none"/>
          </c:marker>
          <c:cat>
            <c:numRef>
              <c:f>Tabelle4!$A$6:$A$19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Tabelle4!$C$6:$C$19</c:f>
              <c:numCache>
                <c:formatCode>#,##0</c:formatCode>
                <c:ptCount val="14"/>
                <c:pt idx="0">
                  <c:v>243</c:v>
                </c:pt>
                <c:pt idx="1">
                  <c:v>148</c:v>
                </c:pt>
                <c:pt idx="2">
                  <c:v>-10</c:v>
                </c:pt>
                <c:pt idx="3">
                  <c:v>108</c:v>
                </c:pt>
                <c:pt idx="4">
                  <c:v>123</c:v>
                </c:pt>
                <c:pt idx="5">
                  <c:v>114</c:v>
                </c:pt>
                <c:pt idx="7">
                  <c:v>202.8</c:v>
                </c:pt>
                <c:pt idx="8">
                  <c:v>212.3</c:v>
                </c:pt>
                <c:pt idx="9">
                  <c:v>185.6</c:v>
                </c:pt>
                <c:pt idx="10">
                  <c:v>167.6</c:v>
                </c:pt>
                <c:pt idx="11">
                  <c:v>119.3</c:v>
                </c:pt>
                <c:pt idx="12">
                  <c:v>70</c:v>
                </c:pt>
                <c:pt idx="13">
                  <c:v>-64</c:v>
                </c:pt>
              </c:numCache>
            </c:numRef>
          </c:val>
          <c:smooth val="0"/>
        </c:ser>
        <c:dLbls>
          <c:showLegendKey val="0"/>
          <c:showVal val="0"/>
          <c:showCatName val="0"/>
          <c:showSerName val="0"/>
          <c:showPercent val="0"/>
          <c:showBubbleSize val="0"/>
        </c:dLbls>
        <c:marker val="1"/>
        <c:smooth val="0"/>
        <c:axId val="110898176"/>
        <c:axId val="110899968"/>
      </c:lineChart>
      <c:lineChart>
        <c:grouping val="standard"/>
        <c:varyColors val="0"/>
        <c:ser>
          <c:idx val="0"/>
          <c:order val="0"/>
          <c:tx>
            <c:strRef>
              <c:f>Tabelle4!$B$2</c:f>
              <c:strCache>
                <c:ptCount val="1"/>
                <c:pt idx="0">
                  <c:v>Umsatz</c:v>
                </c:pt>
              </c:strCache>
            </c:strRef>
          </c:tx>
          <c:marker>
            <c:symbol val="none"/>
          </c:marker>
          <c:cat>
            <c:numRef>
              <c:f>Tabelle4!$A$6:$A$19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Tabelle4!$B$6:$B$19</c:f>
              <c:numCache>
                <c:formatCode>#,##0</c:formatCode>
                <c:ptCount val="14"/>
                <c:pt idx="0">
                  <c:v>2018</c:v>
                </c:pt>
                <c:pt idx="1">
                  <c:v>2098</c:v>
                </c:pt>
                <c:pt idx="2">
                  <c:v>1992</c:v>
                </c:pt>
                <c:pt idx="3">
                  <c:v>1859</c:v>
                </c:pt>
                <c:pt idx="4">
                  <c:v>1686</c:v>
                </c:pt>
                <c:pt idx="5">
                  <c:v>1765</c:v>
                </c:pt>
                <c:pt idx="7">
                  <c:v>2048.6</c:v>
                </c:pt>
                <c:pt idx="8">
                  <c:v>2127.9</c:v>
                </c:pt>
                <c:pt idx="9">
                  <c:v>2049.3000000000002</c:v>
                </c:pt>
                <c:pt idx="10">
                  <c:v>2053.1</c:v>
                </c:pt>
                <c:pt idx="11">
                  <c:v>2032.3</c:v>
                </c:pt>
                <c:pt idx="12">
                  <c:v>1810</c:v>
                </c:pt>
                <c:pt idx="13">
                  <c:v>1600</c:v>
                </c:pt>
              </c:numCache>
            </c:numRef>
          </c:val>
          <c:smooth val="0"/>
        </c:ser>
        <c:dLbls>
          <c:showLegendKey val="0"/>
          <c:showVal val="0"/>
          <c:showCatName val="0"/>
          <c:showSerName val="0"/>
          <c:showPercent val="0"/>
          <c:showBubbleSize val="0"/>
        </c:dLbls>
        <c:marker val="1"/>
        <c:smooth val="0"/>
        <c:axId val="110911488"/>
        <c:axId val="110901504"/>
      </c:lineChart>
      <c:catAx>
        <c:axId val="110898176"/>
        <c:scaling>
          <c:orientation val="minMax"/>
        </c:scaling>
        <c:delete val="0"/>
        <c:axPos val="b"/>
        <c:numFmt formatCode="General" sourceLinked="1"/>
        <c:majorTickMark val="none"/>
        <c:minorTickMark val="none"/>
        <c:tickLblPos val="low"/>
        <c:crossAx val="110899968"/>
        <c:crosses val="autoZero"/>
        <c:auto val="1"/>
        <c:lblAlgn val="ctr"/>
        <c:lblOffset val="100"/>
        <c:noMultiLvlLbl val="0"/>
      </c:catAx>
      <c:valAx>
        <c:axId val="110899968"/>
        <c:scaling>
          <c:orientation val="minMax"/>
        </c:scaling>
        <c:delete val="0"/>
        <c:axPos val="l"/>
        <c:majorGridlines>
          <c:spPr>
            <a:ln>
              <a:noFill/>
            </a:ln>
          </c:spPr>
        </c:majorGridlines>
        <c:numFmt formatCode="#,##0" sourceLinked="1"/>
        <c:majorTickMark val="none"/>
        <c:minorTickMark val="none"/>
        <c:tickLblPos val="nextTo"/>
        <c:crossAx val="110898176"/>
        <c:crosses val="autoZero"/>
        <c:crossBetween val="between"/>
      </c:valAx>
      <c:valAx>
        <c:axId val="110901504"/>
        <c:scaling>
          <c:orientation val="minMax"/>
          <c:max val="2500"/>
          <c:min val="0"/>
        </c:scaling>
        <c:delete val="0"/>
        <c:axPos val="r"/>
        <c:numFmt formatCode="#,##0" sourceLinked="1"/>
        <c:majorTickMark val="none"/>
        <c:minorTickMark val="none"/>
        <c:tickLblPos val="nextTo"/>
        <c:crossAx val="110911488"/>
        <c:crosses val="max"/>
        <c:crossBetween val="between"/>
      </c:valAx>
      <c:catAx>
        <c:axId val="110911488"/>
        <c:scaling>
          <c:orientation val="minMax"/>
        </c:scaling>
        <c:delete val="1"/>
        <c:axPos val="b"/>
        <c:numFmt formatCode="General" sourceLinked="1"/>
        <c:majorTickMark val="out"/>
        <c:minorTickMark val="none"/>
        <c:tickLblPos val="nextTo"/>
        <c:crossAx val="110901504"/>
        <c:crosses val="autoZero"/>
        <c:auto val="1"/>
        <c:lblAlgn val="ctr"/>
        <c:lblOffset val="100"/>
        <c:noMultiLvlLbl val="0"/>
      </c:catAx>
      <c:spPr>
        <a:solidFill>
          <a:schemeClr val="bg1"/>
        </a:solidFill>
      </c:spPr>
    </c:plotArea>
    <c:legend>
      <c:legendPos val="t"/>
      <c:layout>
        <c:manualLayout>
          <c:xMode val="edge"/>
          <c:yMode val="edge"/>
          <c:x val="0.36930174990262149"/>
          <c:y val="7.0944171964203911E-2"/>
          <c:w val="0.21331498611217287"/>
          <c:h val="7.546337157987644E-2"/>
        </c:manualLayout>
      </c:layout>
      <c:overlay val="0"/>
      <c:txPr>
        <a:bodyPr/>
        <a:lstStyle/>
        <a:p>
          <a:pPr>
            <a:defRPr sz="1400"/>
          </a:pPr>
          <a:endParaRPr lang="de-DE"/>
        </a:p>
      </c:txPr>
    </c:legend>
    <c:plotVisOnly val="1"/>
    <c:dispBlanksAs val="span"/>
    <c:showDLblsOverMax val="0"/>
  </c:chart>
  <c:spPr>
    <a:solidFill>
      <a:schemeClr val="bg1"/>
    </a:solidFill>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62750-9988-4268-9D22-7146C619A77E}"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de-DE"/>
        </a:p>
      </dgm:t>
    </dgm:pt>
    <dgm:pt modelId="{D779163F-003D-4731-ACBA-3E26D36E4B2F}">
      <dgm:prSet phldrT="[Text]"/>
      <dgm:spPr/>
      <dgm:t>
        <a:bodyPr/>
        <a:lstStyle/>
        <a:p>
          <a:r>
            <a:rPr lang="de-DE" dirty="0" smtClean="0"/>
            <a:t>Einkauf der Rohstoffe</a:t>
          </a:r>
          <a:endParaRPr lang="de-DE" dirty="0"/>
        </a:p>
      </dgm:t>
    </dgm:pt>
    <dgm:pt modelId="{73505D36-F328-41C3-8BA8-0C687DECC120}" type="parTrans" cxnId="{8866A2AF-0D97-4032-A14A-674FCB4D3F97}">
      <dgm:prSet/>
      <dgm:spPr/>
      <dgm:t>
        <a:bodyPr/>
        <a:lstStyle/>
        <a:p>
          <a:endParaRPr lang="de-DE"/>
        </a:p>
      </dgm:t>
    </dgm:pt>
    <dgm:pt modelId="{0BBE3591-5ECD-4D88-A233-D4EE6D890A71}" type="sibTrans" cxnId="{8866A2AF-0D97-4032-A14A-674FCB4D3F97}">
      <dgm:prSet/>
      <dgm:spPr/>
      <dgm:t>
        <a:bodyPr/>
        <a:lstStyle/>
        <a:p>
          <a:endParaRPr lang="de-DE"/>
        </a:p>
      </dgm:t>
    </dgm:pt>
    <dgm:pt modelId="{8DD300CF-ECF8-4734-977C-D7905A7C4AE2}">
      <dgm:prSet phldrT="[Text]"/>
      <dgm:spPr/>
      <dgm:t>
        <a:bodyPr/>
        <a:lstStyle/>
        <a:p>
          <a:r>
            <a:rPr lang="de-DE" dirty="0" smtClean="0"/>
            <a:t>Färben des Garns</a:t>
          </a:r>
          <a:endParaRPr lang="de-DE" dirty="0"/>
        </a:p>
      </dgm:t>
    </dgm:pt>
    <dgm:pt modelId="{BE0C6B6F-E8E1-4520-B245-E48102C10F66}" type="parTrans" cxnId="{1DDAA1D1-1D4F-43AE-B64F-CBACA36DD3A2}">
      <dgm:prSet/>
      <dgm:spPr/>
      <dgm:t>
        <a:bodyPr/>
        <a:lstStyle/>
        <a:p>
          <a:endParaRPr lang="de-DE"/>
        </a:p>
      </dgm:t>
    </dgm:pt>
    <dgm:pt modelId="{1FB683D9-A9D0-47A8-9B2D-A40C7391CCE7}" type="sibTrans" cxnId="{1DDAA1D1-1D4F-43AE-B64F-CBACA36DD3A2}">
      <dgm:prSet/>
      <dgm:spPr/>
      <dgm:t>
        <a:bodyPr/>
        <a:lstStyle/>
        <a:p>
          <a:endParaRPr lang="de-DE"/>
        </a:p>
      </dgm:t>
    </dgm:pt>
    <dgm:pt modelId="{023BF0AD-F292-4371-87E7-28BCD89B92CE}">
      <dgm:prSet/>
      <dgm:spPr/>
      <dgm:t>
        <a:bodyPr/>
        <a:lstStyle/>
        <a:p>
          <a:r>
            <a:rPr lang="de-DE" dirty="0" smtClean="0"/>
            <a:t>Stricken der Einzelteile</a:t>
          </a:r>
          <a:endParaRPr lang="de-DE" dirty="0"/>
        </a:p>
      </dgm:t>
    </dgm:pt>
    <dgm:pt modelId="{77CB20BB-B109-4D0F-B4CA-470B9BC6354D}" type="parTrans" cxnId="{0839274C-D194-49E6-A084-2D1EECC910EE}">
      <dgm:prSet/>
      <dgm:spPr/>
      <dgm:t>
        <a:bodyPr/>
        <a:lstStyle/>
        <a:p>
          <a:endParaRPr lang="de-DE"/>
        </a:p>
      </dgm:t>
    </dgm:pt>
    <dgm:pt modelId="{B536E855-D7B0-4A2D-8F73-DF0856FBF798}" type="sibTrans" cxnId="{0839274C-D194-49E6-A084-2D1EECC910EE}">
      <dgm:prSet/>
      <dgm:spPr/>
      <dgm:t>
        <a:bodyPr/>
        <a:lstStyle/>
        <a:p>
          <a:endParaRPr lang="de-DE"/>
        </a:p>
      </dgm:t>
    </dgm:pt>
    <dgm:pt modelId="{FCF66040-782F-4222-B468-DF9CF196F12A}">
      <dgm:prSet/>
      <dgm:spPr/>
      <dgm:t>
        <a:bodyPr/>
        <a:lstStyle/>
        <a:p>
          <a:r>
            <a:rPr lang="de-DE" dirty="0" smtClean="0"/>
            <a:t>Zusammenfügen der Einzelteile</a:t>
          </a:r>
          <a:endParaRPr lang="de-DE" dirty="0"/>
        </a:p>
      </dgm:t>
    </dgm:pt>
    <dgm:pt modelId="{7A905045-9368-47F8-AEA6-013C5EF437D7}" type="parTrans" cxnId="{2BFB7890-B361-4899-95D8-5FDE02E27AB0}">
      <dgm:prSet/>
      <dgm:spPr/>
      <dgm:t>
        <a:bodyPr/>
        <a:lstStyle/>
        <a:p>
          <a:endParaRPr lang="de-DE"/>
        </a:p>
      </dgm:t>
    </dgm:pt>
    <dgm:pt modelId="{FBEE7A33-30E0-4343-8FAA-A6EB933D8109}" type="sibTrans" cxnId="{2BFB7890-B361-4899-95D8-5FDE02E27AB0}">
      <dgm:prSet/>
      <dgm:spPr/>
      <dgm:t>
        <a:bodyPr/>
        <a:lstStyle/>
        <a:p>
          <a:endParaRPr lang="de-DE"/>
        </a:p>
      </dgm:t>
    </dgm:pt>
    <dgm:pt modelId="{A62F8F6B-17D7-4523-AE6B-AB02128296B6}">
      <dgm:prSet/>
      <dgm:spPr/>
      <dgm:t>
        <a:bodyPr/>
        <a:lstStyle/>
        <a:p>
          <a:r>
            <a:rPr lang="de-DE" dirty="0" smtClean="0"/>
            <a:t>Einlagern &amp; Vertrieb</a:t>
          </a:r>
          <a:endParaRPr lang="de-DE" dirty="0"/>
        </a:p>
      </dgm:t>
    </dgm:pt>
    <dgm:pt modelId="{14CF80EE-FF54-45C3-BA48-80DA52235EFC}" type="parTrans" cxnId="{64003568-FB0A-45F1-AF21-2A8FDE8C262F}">
      <dgm:prSet/>
      <dgm:spPr/>
      <dgm:t>
        <a:bodyPr/>
        <a:lstStyle/>
        <a:p>
          <a:endParaRPr lang="de-DE"/>
        </a:p>
      </dgm:t>
    </dgm:pt>
    <dgm:pt modelId="{CA1F5E38-3000-4D79-8BAD-AA5F9B5090BA}" type="sibTrans" cxnId="{64003568-FB0A-45F1-AF21-2A8FDE8C262F}">
      <dgm:prSet/>
      <dgm:spPr/>
      <dgm:t>
        <a:bodyPr/>
        <a:lstStyle/>
        <a:p>
          <a:endParaRPr lang="de-DE"/>
        </a:p>
      </dgm:t>
    </dgm:pt>
    <dgm:pt modelId="{2244E23B-BFDF-4E8B-80B4-62CF346AA9E3}" type="pres">
      <dgm:prSet presAssocID="{6B462750-9988-4268-9D22-7146C619A77E}" presName="Name0" presStyleCnt="0">
        <dgm:presLayoutVars>
          <dgm:dir/>
          <dgm:animLvl val="lvl"/>
          <dgm:resizeHandles val="exact"/>
        </dgm:presLayoutVars>
      </dgm:prSet>
      <dgm:spPr/>
      <dgm:t>
        <a:bodyPr/>
        <a:lstStyle/>
        <a:p>
          <a:endParaRPr lang="de-DE"/>
        </a:p>
      </dgm:t>
    </dgm:pt>
    <dgm:pt modelId="{C87BE678-4138-4623-8858-0614D9B5E13D}" type="pres">
      <dgm:prSet presAssocID="{A62F8F6B-17D7-4523-AE6B-AB02128296B6}" presName="boxAndChildren" presStyleCnt="0"/>
      <dgm:spPr/>
    </dgm:pt>
    <dgm:pt modelId="{C6036247-0948-48D0-BB38-63A20F79E361}" type="pres">
      <dgm:prSet presAssocID="{A62F8F6B-17D7-4523-AE6B-AB02128296B6}" presName="parentTextBox" presStyleLbl="node1" presStyleIdx="0" presStyleCnt="5"/>
      <dgm:spPr/>
      <dgm:t>
        <a:bodyPr/>
        <a:lstStyle/>
        <a:p>
          <a:endParaRPr lang="de-DE"/>
        </a:p>
      </dgm:t>
    </dgm:pt>
    <dgm:pt modelId="{DDE47D6F-6D92-42DB-B58D-52FDB9BCAD35}" type="pres">
      <dgm:prSet presAssocID="{FBEE7A33-30E0-4343-8FAA-A6EB933D8109}" presName="sp" presStyleCnt="0"/>
      <dgm:spPr/>
    </dgm:pt>
    <dgm:pt modelId="{D9B0E104-C234-4603-90E0-BA6B5FFC877F}" type="pres">
      <dgm:prSet presAssocID="{FCF66040-782F-4222-B468-DF9CF196F12A}" presName="arrowAndChildren" presStyleCnt="0"/>
      <dgm:spPr/>
    </dgm:pt>
    <dgm:pt modelId="{3E025081-C9AF-4B0D-B381-4CD9D503FE0E}" type="pres">
      <dgm:prSet presAssocID="{FCF66040-782F-4222-B468-DF9CF196F12A}" presName="parentTextArrow" presStyleLbl="node1" presStyleIdx="1" presStyleCnt="5"/>
      <dgm:spPr/>
      <dgm:t>
        <a:bodyPr/>
        <a:lstStyle/>
        <a:p>
          <a:endParaRPr lang="de-DE"/>
        </a:p>
      </dgm:t>
    </dgm:pt>
    <dgm:pt modelId="{5124263B-46B5-4617-9427-D8AA6DDCAE23}" type="pres">
      <dgm:prSet presAssocID="{B536E855-D7B0-4A2D-8F73-DF0856FBF798}" presName="sp" presStyleCnt="0"/>
      <dgm:spPr/>
    </dgm:pt>
    <dgm:pt modelId="{6E7784C2-D55E-4184-80C1-C3F798A87560}" type="pres">
      <dgm:prSet presAssocID="{023BF0AD-F292-4371-87E7-28BCD89B92CE}" presName="arrowAndChildren" presStyleCnt="0"/>
      <dgm:spPr/>
    </dgm:pt>
    <dgm:pt modelId="{166C774E-A47B-4FCB-8A2C-75C743870A69}" type="pres">
      <dgm:prSet presAssocID="{023BF0AD-F292-4371-87E7-28BCD89B92CE}" presName="parentTextArrow" presStyleLbl="node1" presStyleIdx="2" presStyleCnt="5"/>
      <dgm:spPr/>
      <dgm:t>
        <a:bodyPr/>
        <a:lstStyle/>
        <a:p>
          <a:endParaRPr lang="de-DE"/>
        </a:p>
      </dgm:t>
    </dgm:pt>
    <dgm:pt modelId="{0B3BE85E-B9BF-4188-9522-6DFB4DEBB67B}" type="pres">
      <dgm:prSet presAssocID="{1FB683D9-A9D0-47A8-9B2D-A40C7391CCE7}" presName="sp" presStyleCnt="0"/>
      <dgm:spPr/>
    </dgm:pt>
    <dgm:pt modelId="{FCB9C47C-A93B-4583-AE80-D8C8D408933D}" type="pres">
      <dgm:prSet presAssocID="{8DD300CF-ECF8-4734-977C-D7905A7C4AE2}" presName="arrowAndChildren" presStyleCnt="0"/>
      <dgm:spPr/>
    </dgm:pt>
    <dgm:pt modelId="{C8FF08FA-E698-4B99-AD7C-E127C7757641}" type="pres">
      <dgm:prSet presAssocID="{8DD300CF-ECF8-4734-977C-D7905A7C4AE2}" presName="parentTextArrow" presStyleLbl="node1" presStyleIdx="3" presStyleCnt="5"/>
      <dgm:spPr/>
      <dgm:t>
        <a:bodyPr/>
        <a:lstStyle/>
        <a:p>
          <a:endParaRPr lang="de-DE"/>
        </a:p>
      </dgm:t>
    </dgm:pt>
    <dgm:pt modelId="{D66F0C14-1115-4304-8F09-CA574AF5B4F1}" type="pres">
      <dgm:prSet presAssocID="{0BBE3591-5ECD-4D88-A233-D4EE6D890A71}" presName="sp" presStyleCnt="0"/>
      <dgm:spPr/>
    </dgm:pt>
    <dgm:pt modelId="{2BB0DC0C-2D71-4171-9769-F5DDE4194A42}" type="pres">
      <dgm:prSet presAssocID="{D779163F-003D-4731-ACBA-3E26D36E4B2F}" presName="arrowAndChildren" presStyleCnt="0"/>
      <dgm:spPr/>
    </dgm:pt>
    <dgm:pt modelId="{AB66204D-F555-407F-89F0-C4CF34E925EE}" type="pres">
      <dgm:prSet presAssocID="{D779163F-003D-4731-ACBA-3E26D36E4B2F}" presName="parentTextArrow" presStyleLbl="node1" presStyleIdx="4" presStyleCnt="5" custLinFactNeighborX="0" custLinFactNeighborY="1306"/>
      <dgm:spPr/>
      <dgm:t>
        <a:bodyPr/>
        <a:lstStyle/>
        <a:p>
          <a:endParaRPr lang="de-DE"/>
        </a:p>
      </dgm:t>
    </dgm:pt>
  </dgm:ptLst>
  <dgm:cxnLst>
    <dgm:cxn modelId="{2BFB7890-B361-4899-95D8-5FDE02E27AB0}" srcId="{6B462750-9988-4268-9D22-7146C619A77E}" destId="{FCF66040-782F-4222-B468-DF9CF196F12A}" srcOrd="3" destOrd="0" parTransId="{7A905045-9368-47F8-AEA6-013C5EF437D7}" sibTransId="{FBEE7A33-30E0-4343-8FAA-A6EB933D8109}"/>
    <dgm:cxn modelId="{062EAA2A-A364-408D-8E76-5D0314D19B4B}" type="presOf" srcId="{FCF66040-782F-4222-B468-DF9CF196F12A}" destId="{3E025081-C9AF-4B0D-B381-4CD9D503FE0E}" srcOrd="0" destOrd="0" presId="urn:microsoft.com/office/officeart/2005/8/layout/process4"/>
    <dgm:cxn modelId="{1DDAA1D1-1D4F-43AE-B64F-CBACA36DD3A2}" srcId="{6B462750-9988-4268-9D22-7146C619A77E}" destId="{8DD300CF-ECF8-4734-977C-D7905A7C4AE2}" srcOrd="1" destOrd="0" parTransId="{BE0C6B6F-E8E1-4520-B245-E48102C10F66}" sibTransId="{1FB683D9-A9D0-47A8-9B2D-A40C7391CCE7}"/>
    <dgm:cxn modelId="{64003568-FB0A-45F1-AF21-2A8FDE8C262F}" srcId="{6B462750-9988-4268-9D22-7146C619A77E}" destId="{A62F8F6B-17D7-4523-AE6B-AB02128296B6}" srcOrd="4" destOrd="0" parTransId="{14CF80EE-FF54-45C3-BA48-80DA52235EFC}" sibTransId="{CA1F5E38-3000-4D79-8BAD-AA5F9B5090BA}"/>
    <dgm:cxn modelId="{702BDBBE-9E39-4061-8CF4-18D41500FA64}" type="presOf" srcId="{A62F8F6B-17D7-4523-AE6B-AB02128296B6}" destId="{C6036247-0948-48D0-BB38-63A20F79E361}" srcOrd="0" destOrd="0" presId="urn:microsoft.com/office/officeart/2005/8/layout/process4"/>
    <dgm:cxn modelId="{99A280CC-6173-4666-B3F7-0E6461E5A1A2}" type="presOf" srcId="{D779163F-003D-4731-ACBA-3E26D36E4B2F}" destId="{AB66204D-F555-407F-89F0-C4CF34E925EE}" srcOrd="0" destOrd="0" presId="urn:microsoft.com/office/officeart/2005/8/layout/process4"/>
    <dgm:cxn modelId="{8CA5BA52-9002-4A8D-B552-9826CCF4068E}" type="presOf" srcId="{8DD300CF-ECF8-4734-977C-D7905A7C4AE2}" destId="{C8FF08FA-E698-4B99-AD7C-E127C7757641}" srcOrd="0" destOrd="0" presId="urn:microsoft.com/office/officeart/2005/8/layout/process4"/>
    <dgm:cxn modelId="{93E63A60-49E9-4E23-B8D9-D4561767FCF7}" type="presOf" srcId="{6B462750-9988-4268-9D22-7146C619A77E}" destId="{2244E23B-BFDF-4E8B-80B4-62CF346AA9E3}" srcOrd="0" destOrd="0" presId="urn:microsoft.com/office/officeart/2005/8/layout/process4"/>
    <dgm:cxn modelId="{8866A2AF-0D97-4032-A14A-674FCB4D3F97}" srcId="{6B462750-9988-4268-9D22-7146C619A77E}" destId="{D779163F-003D-4731-ACBA-3E26D36E4B2F}" srcOrd="0" destOrd="0" parTransId="{73505D36-F328-41C3-8BA8-0C687DECC120}" sibTransId="{0BBE3591-5ECD-4D88-A233-D4EE6D890A71}"/>
    <dgm:cxn modelId="{0839274C-D194-49E6-A084-2D1EECC910EE}" srcId="{6B462750-9988-4268-9D22-7146C619A77E}" destId="{023BF0AD-F292-4371-87E7-28BCD89B92CE}" srcOrd="2" destOrd="0" parTransId="{77CB20BB-B109-4D0F-B4CA-470B9BC6354D}" sibTransId="{B536E855-D7B0-4A2D-8F73-DF0856FBF798}"/>
    <dgm:cxn modelId="{076A28B2-7AB8-4694-BB9E-4140C842DCD7}" type="presOf" srcId="{023BF0AD-F292-4371-87E7-28BCD89B92CE}" destId="{166C774E-A47B-4FCB-8A2C-75C743870A69}" srcOrd="0" destOrd="0" presId="urn:microsoft.com/office/officeart/2005/8/layout/process4"/>
    <dgm:cxn modelId="{B3B51F6A-BD90-4019-BAD3-7E64266B80B9}" type="presParOf" srcId="{2244E23B-BFDF-4E8B-80B4-62CF346AA9E3}" destId="{C87BE678-4138-4623-8858-0614D9B5E13D}" srcOrd="0" destOrd="0" presId="urn:microsoft.com/office/officeart/2005/8/layout/process4"/>
    <dgm:cxn modelId="{DB7C779E-96A1-42F5-840E-99A58E3A707D}" type="presParOf" srcId="{C87BE678-4138-4623-8858-0614D9B5E13D}" destId="{C6036247-0948-48D0-BB38-63A20F79E361}" srcOrd="0" destOrd="0" presId="urn:microsoft.com/office/officeart/2005/8/layout/process4"/>
    <dgm:cxn modelId="{C6C7B49C-3954-4D58-9ABF-B51E746D4A6D}" type="presParOf" srcId="{2244E23B-BFDF-4E8B-80B4-62CF346AA9E3}" destId="{DDE47D6F-6D92-42DB-B58D-52FDB9BCAD35}" srcOrd="1" destOrd="0" presId="urn:microsoft.com/office/officeart/2005/8/layout/process4"/>
    <dgm:cxn modelId="{5F51747B-F3DE-415E-8D4B-E4B959BA0CE5}" type="presParOf" srcId="{2244E23B-BFDF-4E8B-80B4-62CF346AA9E3}" destId="{D9B0E104-C234-4603-90E0-BA6B5FFC877F}" srcOrd="2" destOrd="0" presId="urn:microsoft.com/office/officeart/2005/8/layout/process4"/>
    <dgm:cxn modelId="{BB652148-0302-4715-9F43-C67AC65F1A60}" type="presParOf" srcId="{D9B0E104-C234-4603-90E0-BA6B5FFC877F}" destId="{3E025081-C9AF-4B0D-B381-4CD9D503FE0E}" srcOrd="0" destOrd="0" presId="urn:microsoft.com/office/officeart/2005/8/layout/process4"/>
    <dgm:cxn modelId="{906B62A8-E8C6-4207-AF7E-9CB97C3C1E92}" type="presParOf" srcId="{2244E23B-BFDF-4E8B-80B4-62CF346AA9E3}" destId="{5124263B-46B5-4617-9427-D8AA6DDCAE23}" srcOrd="3" destOrd="0" presId="urn:microsoft.com/office/officeart/2005/8/layout/process4"/>
    <dgm:cxn modelId="{389F5052-FDC1-4EC6-B8BD-990A46CE7720}" type="presParOf" srcId="{2244E23B-BFDF-4E8B-80B4-62CF346AA9E3}" destId="{6E7784C2-D55E-4184-80C1-C3F798A87560}" srcOrd="4" destOrd="0" presId="urn:microsoft.com/office/officeart/2005/8/layout/process4"/>
    <dgm:cxn modelId="{406B3839-500B-41CF-B24F-0A52E8BD5C6D}" type="presParOf" srcId="{6E7784C2-D55E-4184-80C1-C3F798A87560}" destId="{166C774E-A47B-4FCB-8A2C-75C743870A69}" srcOrd="0" destOrd="0" presId="urn:microsoft.com/office/officeart/2005/8/layout/process4"/>
    <dgm:cxn modelId="{FD3C78A5-6B7E-4001-9648-848F371FD9CF}" type="presParOf" srcId="{2244E23B-BFDF-4E8B-80B4-62CF346AA9E3}" destId="{0B3BE85E-B9BF-4188-9522-6DFB4DEBB67B}" srcOrd="5" destOrd="0" presId="urn:microsoft.com/office/officeart/2005/8/layout/process4"/>
    <dgm:cxn modelId="{0391B6A3-928A-4FF0-95B1-F3A2F317B1B4}" type="presParOf" srcId="{2244E23B-BFDF-4E8B-80B4-62CF346AA9E3}" destId="{FCB9C47C-A93B-4583-AE80-D8C8D408933D}" srcOrd="6" destOrd="0" presId="urn:microsoft.com/office/officeart/2005/8/layout/process4"/>
    <dgm:cxn modelId="{AB7627E1-8CA2-4C67-9691-0907AED86685}" type="presParOf" srcId="{FCB9C47C-A93B-4583-AE80-D8C8D408933D}" destId="{C8FF08FA-E698-4B99-AD7C-E127C7757641}" srcOrd="0" destOrd="0" presId="urn:microsoft.com/office/officeart/2005/8/layout/process4"/>
    <dgm:cxn modelId="{8F0D099B-E9B3-4278-9D76-1888E7643EAA}" type="presParOf" srcId="{2244E23B-BFDF-4E8B-80B4-62CF346AA9E3}" destId="{D66F0C14-1115-4304-8F09-CA574AF5B4F1}" srcOrd="7" destOrd="0" presId="urn:microsoft.com/office/officeart/2005/8/layout/process4"/>
    <dgm:cxn modelId="{667CC978-3FDB-427B-83BA-C1625B54D359}" type="presParOf" srcId="{2244E23B-BFDF-4E8B-80B4-62CF346AA9E3}" destId="{2BB0DC0C-2D71-4171-9769-F5DDE4194A42}" srcOrd="8" destOrd="0" presId="urn:microsoft.com/office/officeart/2005/8/layout/process4"/>
    <dgm:cxn modelId="{A73FC5D8-3430-48D4-B326-9C5B49F074CC}" type="presParOf" srcId="{2BB0DC0C-2D71-4171-9769-F5DDE4194A42}" destId="{AB66204D-F555-407F-89F0-C4CF34E925E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62750-9988-4268-9D22-7146C619A77E}"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de-DE"/>
        </a:p>
      </dgm:t>
    </dgm:pt>
    <dgm:pt modelId="{D779163F-003D-4731-ACBA-3E26D36E4B2F}">
      <dgm:prSet phldrT="[Text]"/>
      <dgm:spPr/>
      <dgm:t>
        <a:bodyPr/>
        <a:lstStyle/>
        <a:p>
          <a:r>
            <a:rPr lang="de-DE" dirty="0" smtClean="0"/>
            <a:t>Einkauf der Rohstoffe</a:t>
          </a:r>
          <a:endParaRPr lang="de-DE" dirty="0"/>
        </a:p>
      </dgm:t>
    </dgm:pt>
    <dgm:pt modelId="{73505D36-F328-41C3-8BA8-0C687DECC120}" type="parTrans" cxnId="{8866A2AF-0D97-4032-A14A-674FCB4D3F97}">
      <dgm:prSet/>
      <dgm:spPr/>
      <dgm:t>
        <a:bodyPr/>
        <a:lstStyle/>
        <a:p>
          <a:endParaRPr lang="de-DE"/>
        </a:p>
      </dgm:t>
    </dgm:pt>
    <dgm:pt modelId="{0BBE3591-5ECD-4D88-A233-D4EE6D890A71}" type="sibTrans" cxnId="{8866A2AF-0D97-4032-A14A-674FCB4D3F97}">
      <dgm:prSet/>
      <dgm:spPr/>
      <dgm:t>
        <a:bodyPr/>
        <a:lstStyle/>
        <a:p>
          <a:endParaRPr lang="de-DE"/>
        </a:p>
      </dgm:t>
    </dgm:pt>
    <dgm:pt modelId="{96252F77-3D3D-4D9E-A601-D5A9A496F37C}">
      <dgm:prSet phldrT="[Text]"/>
      <dgm:spPr/>
      <dgm:t>
        <a:bodyPr/>
        <a:lstStyle/>
        <a:p>
          <a:r>
            <a:rPr lang="de-DE" dirty="0" smtClean="0"/>
            <a:t>Stricken der Einzelteile</a:t>
          </a:r>
          <a:endParaRPr lang="de-DE" dirty="0"/>
        </a:p>
      </dgm:t>
    </dgm:pt>
    <dgm:pt modelId="{8F142443-22A5-4E93-9236-EF90C09B74AB}" type="parTrans" cxnId="{70561131-FDA2-4DF4-BD34-3570A81FFBA8}">
      <dgm:prSet/>
      <dgm:spPr/>
      <dgm:t>
        <a:bodyPr/>
        <a:lstStyle/>
        <a:p>
          <a:endParaRPr lang="de-DE"/>
        </a:p>
      </dgm:t>
    </dgm:pt>
    <dgm:pt modelId="{3295E6A4-9BF0-44FD-89B6-16F7F5296323}" type="sibTrans" cxnId="{70561131-FDA2-4DF4-BD34-3570A81FFBA8}">
      <dgm:prSet/>
      <dgm:spPr/>
      <dgm:t>
        <a:bodyPr/>
        <a:lstStyle/>
        <a:p>
          <a:endParaRPr lang="de-DE"/>
        </a:p>
      </dgm:t>
    </dgm:pt>
    <dgm:pt modelId="{8DD300CF-ECF8-4734-977C-D7905A7C4AE2}">
      <dgm:prSet phldrT="[Text]"/>
      <dgm:spPr/>
      <dgm:t>
        <a:bodyPr/>
        <a:lstStyle/>
        <a:p>
          <a:r>
            <a:rPr lang="de-DE" dirty="0" smtClean="0"/>
            <a:t>Zusammenfügen der Einzelteile</a:t>
          </a:r>
          <a:endParaRPr lang="de-DE" dirty="0"/>
        </a:p>
      </dgm:t>
    </dgm:pt>
    <dgm:pt modelId="{BE0C6B6F-E8E1-4520-B245-E48102C10F66}" type="parTrans" cxnId="{1DDAA1D1-1D4F-43AE-B64F-CBACA36DD3A2}">
      <dgm:prSet/>
      <dgm:spPr/>
      <dgm:t>
        <a:bodyPr/>
        <a:lstStyle/>
        <a:p>
          <a:endParaRPr lang="de-DE"/>
        </a:p>
      </dgm:t>
    </dgm:pt>
    <dgm:pt modelId="{1FB683D9-A9D0-47A8-9B2D-A40C7391CCE7}" type="sibTrans" cxnId="{1DDAA1D1-1D4F-43AE-B64F-CBACA36DD3A2}">
      <dgm:prSet/>
      <dgm:spPr/>
      <dgm:t>
        <a:bodyPr/>
        <a:lstStyle/>
        <a:p>
          <a:endParaRPr lang="de-DE"/>
        </a:p>
      </dgm:t>
    </dgm:pt>
    <dgm:pt modelId="{023BF0AD-F292-4371-87E7-28BCD89B92CE}">
      <dgm:prSet/>
      <dgm:spPr/>
      <dgm:t>
        <a:bodyPr/>
        <a:lstStyle/>
        <a:p>
          <a:r>
            <a:rPr lang="de-DE" dirty="0" smtClean="0"/>
            <a:t>Färben der Kleidung nach Trend</a:t>
          </a:r>
          <a:endParaRPr lang="de-DE" dirty="0"/>
        </a:p>
      </dgm:t>
    </dgm:pt>
    <dgm:pt modelId="{77CB20BB-B109-4D0F-B4CA-470B9BC6354D}" type="parTrans" cxnId="{0839274C-D194-49E6-A084-2D1EECC910EE}">
      <dgm:prSet/>
      <dgm:spPr/>
      <dgm:t>
        <a:bodyPr/>
        <a:lstStyle/>
        <a:p>
          <a:endParaRPr lang="de-DE"/>
        </a:p>
      </dgm:t>
    </dgm:pt>
    <dgm:pt modelId="{B536E855-D7B0-4A2D-8F73-DF0856FBF798}" type="sibTrans" cxnId="{0839274C-D194-49E6-A084-2D1EECC910EE}">
      <dgm:prSet/>
      <dgm:spPr/>
      <dgm:t>
        <a:bodyPr/>
        <a:lstStyle/>
        <a:p>
          <a:endParaRPr lang="de-DE"/>
        </a:p>
      </dgm:t>
    </dgm:pt>
    <dgm:pt modelId="{FCF66040-782F-4222-B468-DF9CF196F12A}">
      <dgm:prSet/>
      <dgm:spPr/>
      <dgm:t>
        <a:bodyPr/>
        <a:lstStyle/>
        <a:p>
          <a:r>
            <a:rPr lang="de-DE" dirty="0" smtClean="0"/>
            <a:t>Einlagern &amp; Vertrieb</a:t>
          </a:r>
          <a:endParaRPr lang="de-DE" dirty="0"/>
        </a:p>
      </dgm:t>
    </dgm:pt>
    <dgm:pt modelId="{7A905045-9368-47F8-AEA6-013C5EF437D7}" type="parTrans" cxnId="{2BFB7890-B361-4899-95D8-5FDE02E27AB0}">
      <dgm:prSet/>
      <dgm:spPr/>
      <dgm:t>
        <a:bodyPr/>
        <a:lstStyle/>
        <a:p>
          <a:endParaRPr lang="de-DE"/>
        </a:p>
      </dgm:t>
    </dgm:pt>
    <dgm:pt modelId="{FBEE7A33-30E0-4343-8FAA-A6EB933D8109}" type="sibTrans" cxnId="{2BFB7890-B361-4899-95D8-5FDE02E27AB0}">
      <dgm:prSet/>
      <dgm:spPr/>
      <dgm:t>
        <a:bodyPr/>
        <a:lstStyle/>
        <a:p>
          <a:endParaRPr lang="de-DE"/>
        </a:p>
      </dgm:t>
    </dgm:pt>
    <dgm:pt modelId="{2244E23B-BFDF-4E8B-80B4-62CF346AA9E3}" type="pres">
      <dgm:prSet presAssocID="{6B462750-9988-4268-9D22-7146C619A77E}" presName="Name0" presStyleCnt="0">
        <dgm:presLayoutVars>
          <dgm:dir/>
          <dgm:animLvl val="lvl"/>
          <dgm:resizeHandles val="exact"/>
        </dgm:presLayoutVars>
      </dgm:prSet>
      <dgm:spPr/>
      <dgm:t>
        <a:bodyPr/>
        <a:lstStyle/>
        <a:p>
          <a:endParaRPr lang="de-DE"/>
        </a:p>
      </dgm:t>
    </dgm:pt>
    <dgm:pt modelId="{5DB42C6F-C11B-4C93-8F3E-F813590C3202}" type="pres">
      <dgm:prSet presAssocID="{FCF66040-782F-4222-B468-DF9CF196F12A}" presName="boxAndChildren" presStyleCnt="0"/>
      <dgm:spPr/>
    </dgm:pt>
    <dgm:pt modelId="{E2776564-1309-4285-A360-2C995CF790C6}" type="pres">
      <dgm:prSet presAssocID="{FCF66040-782F-4222-B468-DF9CF196F12A}" presName="parentTextBox" presStyleLbl="node1" presStyleIdx="0" presStyleCnt="5"/>
      <dgm:spPr/>
      <dgm:t>
        <a:bodyPr/>
        <a:lstStyle/>
        <a:p>
          <a:endParaRPr lang="de-DE"/>
        </a:p>
      </dgm:t>
    </dgm:pt>
    <dgm:pt modelId="{5124263B-46B5-4617-9427-D8AA6DDCAE23}" type="pres">
      <dgm:prSet presAssocID="{B536E855-D7B0-4A2D-8F73-DF0856FBF798}" presName="sp" presStyleCnt="0"/>
      <dgm:spPr/>
    </dgm:pt>
    <dgm:pt modelId="{6E7784C2-D55E-4184-80C1-C3F798A87560}" type="pres">
      <dgm:prSet presAssocID="{023BF0AD-F292-4371-87E7-28BCD89B92CE}" presName="arrowAndChildren" presStyleCnt="0"/>
      <dgm:spPr/>
    </dgm:pt>
    <dgm:pt modelId="{166C774E-A47B-4FCB-8A2C-75C743870A69}" type="pres">
      <dgm:prSet presAssocID="{023BF0AD-F292-4371-87E7-28BCD89B92CE}" presName="parentTextArrow" presStyleLbl="node1" presStyleIdx="1" presStyleCnt="5"/>
      <dgm:spPr/>
      <dgm:t>
        <a:bodyPr/>
        <a:lstStyle/>
        <a:p>
          <a:endParaRPr lang="de-DE"/>
        </a:p>
      </dgm:t>
    </dgm:pt>
    <dgm:pt modelId="{0B3BE85E-B9BF-4188-9522-6DFB4DEBB67B}" type="pres">
      <dgm:prSet presAssocID="{1FB683D9-A9D0-47A8-9B2D-A40C7391CCE7}" presName="sp" presStyleCnt="0"/>
      <dgm:spPr/>
    </dgm:pt>
    <dgm:pt modelId="{FCB9C47C-A93B-4583-AE80-D8C8D408933D}" type="pres">
      <dgm:prSet presAssocID="{8DD300CF-ECF8-4734-977C-D7905A7C4AE2}" presName="arrowAndChildren" presStyleCnt="0"/>
      <dgm:spPr/>
    </dgm:pt>
    <dgm:pt modelId="{C8FF08FA-E698-4B99-AD7C-E127C7757641}" type="pres">
      <dgm:prSet presAssocID="{8DD300CF-ECF8-4734-977C-D7905A7C4AE2}" presName="parentTextArrow" presStyleLbl="node1" presStyleIdx="2" presStyleCnt="5"/>
      <dgm:spPr/>
      <dgm:t>
        <a:bodyPr/>
        <a:lstStyle/>
        <a:p>
          <a:endParaRPr lang="de-DE"/>
        </a:p>
      </dgm:t>
    </dgm:pt>
    <dgm:pt modelId="{9FCF93C2-948E-4D79-950A-DAFED2AAAC1F}" type="pres">
      <dgm:prSet presAssocID="{3295E6A4-9BF0-44FD-89B6-16F7F5296323}" presName="sp" presStyleCnt="0"/>
      <dgm:spPr/>
    </dgm:pt>
    <dgm:pt modelId="{B1A940C8-4716-4ACE-808E-96E58DF36E96}" type="pres">
      <dgm:prSet presAssocID="{96252F77-3D3D-4D9E-A601-D5A9A496F37C}" presName="arrowAndChildren" presStyleCnt="0"/>
      <dgm:spPr/>
    </dgm:pt>
    <dgm:pt modelId="{FC19F7D9-F37C-4A3C-90AE-55541D31B976}" type="pres">
      <dgm:prSet presAssocID="{96252F77-3D3D-4D9E-A601-D5A9A496F37C}" presName="parentTextArrow" presStyleLbl="node1" presStyleIdx="3" presStyleCnt="5"/>
      <dgm:spPr/>
      <dgm:t>
        <a:bodyPr/>
        <a:lstStyle/>
        <a:p>
          <a:endParaRPr lang="de-DE"/>
        </a:p>
      </dgm:t>
    </dgm:pt>
    <dgm:pt modelId="{D66F0C14-1115-4304-8F09-CA574AF5B4F1}" type="pres">
      <dgm:prSet presAssocID="{0BBE3591-5ECD-4D88-A233-D4EE6D890A71}" presName="sp" presStyleCnt="0"/>
      <dgm:spPr/>
    </dgm:pt>
    <dgm:pt modelId="{2BB0DC0C-2D71-4171-9769-F5DDE4194A42}" type="pres">
      <dgm:prSet presAssocID="{D779163F-003D-4731-ACBA-3E26D36E4B2F}" presName="arrowAndChildren" presStyleCnt="0"/>
      <dgm:spPr/>
    </dgm:pt>
    <dgm:pt modelId="{AB66204D-F555-407F-89F0-C4CF34E925EE}" type="pres">
      <dgm:prSet presAssocID="{D779163F-003D-4731-ACBA-3E26D36E4B2F}" presName="parentTextArrow" presStyleLbl="node1" presStyleIdx="4" presStyleCnt="5" custLinFactX="34153" custLinFactNeighborX="100000" custLinFactNeighborY="-15673"/>
      <dgm:spPr/>
      <dgm:t>
        <a:bodyPr/>
        <a:lstStyle/>
        <a:p>
          <a:endParaRPr lang="de-DE"/>
        </a:p>
      </dgm:t>
    </dgm:pt>
  </dgm:ptLst>
  <dgm:cxnLst>
    <dgm:cxn modelId="{2BFB7890-B361-4899-95D8-5FDE02E27AB0}" srcId="{6B462750-9988-4268-9D22-7146C619A77E}" destId="{FCF66040-782F-4222-B468-DF9CF196F12A}" srcOrd="4" destOrd="0" parTransId="{7A905045-9368-47F8-AEA6-013C5EF437D7}" sibTransId="{FBEE7A33-30E0-4343-8FAA-A6EB933D8109}"/>
    <dgm:cxn modelId="{1AC304D7-6A5E-4282-8132-7B43E096B828}" type="presOf" srcId="{023BF0AD-F292-4371-87E7-28BCD89B92CE}" destId="{166C774E-A47B-4FCB-8A2C-75C743870A69}" srcOrd="0" destOrd="0" presId="urn:microsoft.com/office/officeart/2005/8/layout/process4"/>
    <dgm:cxn modelId="{13E769B2-5621-4739-8336-99A17D928B54}" type="presOf" srcId="{6B462750-9988-4268-9D22-7146C619A77E}" destId="{2244E23B-BFDF-4E8B-80B4-62CF346AA9E3}" srcOrd="0" destOrd="0" presId="urn:microsoft.com/office/officeart/2005/8/layout/process4"/>
    <dgm:cxn modelId="{84551322-F645-47D5-B26B-99EACE509D11}" type="presOf" srcId="{FCF66040-782F-4222-B468-DF9CF196F12A}" destId="{E2776564-1309-4285-A360-2C995CF790C6}" srcOrd="0" destOrd="0" presId="urn:microsoft.com/office/officeart/2005/8/layout/process4"/>
    <dgm:cxn modelId="{1DDAA1D1-1D4F-43AE-B64F-CBACA36DD3A2}" srcId="{6B462750-9988-4268-9D22-7146C619A77E}" destId="{8DD300CF-ECF8-4734-977C-D7905A7C4AE2}" srcOrd="2" destOrd="0" parTransId="{BE0C6B6F-E8E1-4520-B245-E48102C10F66}" sibTransId="{1FB683D9-A9D0-47A8-9B2D-A40C7391CCE7}"/>
    <dgm:cxn modelId="{1D79A735-1156-4701-8465-D19BB5E0A395}" type="presOf" srcId="{8DD300CF-ECF8-4734-977C-D7905A7C4AE2}" destId="{C8FF08FA-E698-4B99-AD7C-E127C7757641}" srcOrd="0" destOrd="0" presId="urn:microsoft.com/office/officeart/2005/8/layout/process4"/>
    <dgm:cxn modelId="{70561131-FDA2-4DF4-BD34-3570A81FFBA8}" srcId="{6B462750-9988-4268-9D22-7146C619A77E}" destId="{96252F77-3D3D-4D9E-A601-D5A9A496F37C}" srcOrd="1" destOrd="0" parTransId="{8F142443-22A5-4E93-9236-EF90C09B74AB}" sibTransId="{3295E6A4-9BF0-44FD-89B6-16F7F5296323}"/>
    <dgm:cxn modelId="{8866A2AF-0D97-4032-A14A-674FCB4D3F97}" srcId="{6B462750-9988-4268-9D22-7146C619A77E}" destId="{D779163F-003D-4731-ACBA-3E26D36E4B2F}" srcOrd="0" destOrd="0" parTransId="{73505D36-F328-41C3-8BA8-0C687DECC120}" sibTransId="{0BBE3591-5ECD-4D88-A233-D4EE6D890A71}"/>
    <dgm:cxn modelId="{0839274C-D194-49E6-A084-2D1EECC910EE}" srcId="{6B462750-9988-4268-9D22-7146C619A77E}" destId="{023BF0AD-F292-4371-87E7-28BCD89B92CE}" srcOrd="3" destOrd="0" parTransId="{77CB20BB-B109-4D0F-B4CA-470B9BC6354D}" sibTransId="{B536E855-D7B0-4A2D-8F73-DF0856FBF798}"/>
    <dgm:cxn modelId="{7F2C8673-1EE3-4D5A-B867-C8E3FF2ED9D1}" type="presOf" srcId="{D779163F-003D-4731-ACBA-3E26D36E4B2F}" destId="{AB66204D-F555-407F-89F0-C4CF34E925EE}" srcOrd="0" destOrd="0" presId="urn:microsoft.com/office/officeart/2005/8/layout/process4"/>
    <dgm:cxn modelId="{737046B4-AD0A-4582-B691-19303F4261F4}" type="presOf" srcId="{96252F77-3D3D-4D9E-A601-D5A9A496F37C}" destId="{FC19F7D9-F37C-4A3C-90AE-55541D31B976}" srcOrd="0" destOrd="0" presId="urn:microsoft.com/office/officeart/2005/8/layout/process4"/>
    <dgm:cxn modelId="{278830BC-BAA8-4604-B596-5CB1EA88B21C}" type="presParOf" srcId="{2244E23B-BFDF-4E8B-80B4-62CF346AA9E3}" destId="{5DB42C6F-C11B-4C93-8F3E-F813590C3202}" srcOrd="0" destOrd="0" presId="urn:microsoft.com/office/officeart/2005/8/layout/process4"/>
    <dgm:cxn modelId="{3BD3B3A7-A759-4697-99F3-A2513E6D203A}" type="presParOf" srcId="{5DB42C6F-C11B-4C93-8F3E-F813590C3202}" destId="{E2776564-1309-4285-A360-2C995CF790C6}" srcOrd="0" destOrd="0" presId="urn:microsoft.com/office/officeart/2005/8/layout/process4"/>
    <dgm:cxn modelId="{5E757F15-E7E0-4137-93A4-CB5CCDA8858A}" type="presParOf" srcId="{2244E23B-BFDF-4E8B-80B4-62CF346AA9E3}" destId="{5124263B-46B5-4617-9427-D8AA6DDCAE23}" srcOrd="1" destOrd="0" presId="urn:microsoft.com/office/officeart/2005/8/layout/process4"/>
    <dgm:cxn modelId="{B3D6A4B7-7339-46D5-93D1-6B88A248E567}" type="presParOf" srcId="{2244E23B-BFDF-4E8B-80B4-62CF346AA9E3}" destId="{6E7784C2-D55E-4184-80C1-C3F798A87560}" srcOrd="2" destOrd="0" presId="urn:microsoft.com/office/officeart/2005/8/layout/process4"/>
    <dgm:cxn modelId="{BE621C6B-3F57-4829-9486-DECD9B329E9D}" type="presParOf" srcId="{6E7784C2-D55E-4184-80C1-C3F798A87560}" destId="{166C774E-A47B-4FCB-8A2C-75C743870A69}" srcOrd="0" destOrd="0" presId="urn:microsoft.com/office/officeart/2005/8/layout/process4"/>
    <dgm:cxn modelId="{84513F8E-EC66-4FE1-9D9F-E6C58E048626}" type="presParOf" srcId="{2244E23B-BFDF-4E8B-80B4-62CF346AA9E3}" destId="{0B3BE85E-B9BF-4188-9522-6DFB4DEBB67B}" srcOrd="3" destOrd="0" presId="urn:microsoft.com/office/officeart/2005/8/layout/process4"/>
    <dgm:cxn modelId="{A13FE687-5254-4A99-B64E-A28EB08F0AEF}" type="presParOf" srcId="{2244E23B-BFDF-4E8B-80B4-62CF346AA9E3}" destId="{FCB9C47C-A93B-4583-AE80-D8C8D408933D}" srcOrd="4" destOrd="0" presId="urn:microsoft.com/office/officeart/2005/8/layout/process4"/>
    <dgm:cxn modelId="{B87823C1-0A2A-4309-996E-618E77E52B81}" type="presParOf" srcId="{FCB9C47C-A93B-4583-AE80-D8C8D408933D}" destId="{C8FF08FA-E698-4B99-AD7C-E127C7757641}" srcOrd="0" destOrd="0" presId="urn:microsoft.com/office/officeart/2005/8/layout/process4"/>
    <dgm:cxn modelId="{7F31C7A4-6804-4D4E-A400-C4CF472ED3DF}" type="presParOf" srcId="{2244E23B-BFDF-4E8B-80B4-62CF346AA9E3}" destId="{9FCF93C2-948E-4D79-950A-DAFED2AAAC1F}" srcOrd="5" destOrd="0" presId="urn:microsoft.com/office/officeart/2005/8/layout/process4"/>
    <dgm:cxn modelId="{20097D54-3976-4B24-96E3-9D15655A7FEB}" type="presParOf" srcId="{2244E23B-BFDF-4E8B-80B4-62CF346AA9E3}" destId="{B1A940C8-4716-4ACE-808E-96E58DF36E96}" srcOrd="6" destOrd="0" presId="urn:microsoft.com/office/officeart/2005/8/layout/process4"/>
    <dgm:cxn modelId="{CDCEA162-C990-4259-A7C5-DFE3B0590FC3}" type="presParOf" srcId="{B1A940C8-4716-4ACE-808E-96E58DF36E96}" destId="{FC19F7D9-F37C-4A3C-90AE-55541D31B976}" srcOrd="0" destOrd="0" presId="urn:microsoft.com/office/officeart/2005/8/layout/process4"/>
    <dgm:cxn modelId="{B3C65470-BB6D-463C-A5D1-F208801BAD08}" type="presParOf" srcId="{2244E23B-BFDF-4E8B-80B4-62CF346AA9E3}" destId="{D66F0C14-1115-4304-8F09-CA574AF5B4F1}" srcOrd="7" destOrd="0" presId="urn:microsoft.com/office/officeart/2005/8/layout/process4"/>
    <dgm:cxn modelId="{5848896C-9AA0-4C85-A318-41F8B9570DC8}" type="presParOf" srcId="{2244E23B-BFDF-4E8B-80B4-62CF346AA9E3}" destId="{2BB0DC0C-2D71-4171-9769-F5DDE4194A42}" srcOrd="8" destOrd="0" presId="urn:microsoft.com/office/officeart/2005/8/layout/process4"/>
    <dgm:cxn modelId="{089DD83A-0BA7-46D2-959E-CDF198A7C470}" type="presParOf" srcId="{2BB0DC0C-2D71-4171-9769-F5DDE4194A42}" destId="{AB66204D-F555-407F-89F0-C4CF34E925E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B815AA-7EB7-4FF0-8D1D-EEABBD07C40B}"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de-DE"/>
        </a:p>
      </dgm:t>
    </dgm:pt>
    <dgm:pt modelId="{D63D0950-86B4-4A12-AA02-B9AFE33C97C5}">
      <dgm:prSet phldrT="[Text]"/>
      <dgm:spPr/>
      <dgm:t>
        <a:bodyPr/>
        <a:lstStyle/>
        <a:p>
          <a:r>
            <a:rPr lang="de-DE" dirty="0" smtClean="0"/>
            <a:t>Bestellung 9 Monate vor Erscheinen der Kollektion</a:t>
          </a:r>
          <a:endParaRPr lang="de-DE" dirty="0"/>
        </a:p>
      </dgm:t>
    </dgm:pt>
    <dgm:pt modelId="{86D82B00-51E9-4C24-AE6D-0ECF1388217D}" type="parTrans" cxnId="{748925E9-E486-4C27-AB37-DF87C532C643}">
      <dgm:prSet/>
      <dgm:spPr/>
      <dgm:t>
        <a:bodyPr/>
        <a:lstStyle/>
        <a:p>
          <a:endParaRPr lang="de-DE"/>
        </a:p>
      </dgm:t>
    </dgm:pt>
    <dgm:pt modelId="{CA4D9596-A412-40C9-925A-D9C91A4AF68A}" type="sibTrans" cxnId="{748925E9-E486-4C27-AB37-DF87C532C643}">
      <dgm:prSet/>
      <dgm:spPr/>
      <dgm:t>
        <a:bodyPr/>
        <a:lstStyle/>
        <a:p>
          <a:endParaRPr lang="de-DE"/>
        </a:p>
      </dgm:t>
    </dgm:pt>
    <dgm:pt modelId="{9AB41A43-FA85-43B1-88D1-0461E31D3EF2}">
      <dgm:prSet phldrT="[Text]"/>
      <dgm:spPr/>
      <dgm:t>
        <a:bodyPr/>
        <a:lstStyle/>
        <a:p>
          <a:r>
            <a:rPr lang="de-DE" dirty="0" smtClean="0"/>
            <a:t>Ab Juli: Beginn der Produktion von 10% der Bestellungen</a:t>
          </a:r>
          <a:endParaRPr lang="de-DE" dirty="0"/>
        </a:p>
      </dgm:t>
    </dgm:pt>
    <dgm:pt modelId="{9318B56E-19A2-4076-9DA1-818ADFCD693C}" type="parTrans" cxnId="{315808F5-4BEC-4677-AC4C-C6F0E9BFD190}">
      <dgm:prSet/>
      <dgm:spPr/>
      <dgm:t>
        <a:bodyPr/>
        <a:lstStyle/>
        <a:p>
          <a:endParaRPr lang="de-DE"/>
        </a:p>
      </dgm:t>
    </dgm:pt>
    <dgm:pt modelId="{02716593-6BDB-41EB-AC2B-9309C4913396}" type="sibTrans" cxnId="{315808F5-4BEC-4677-AC4C-C6F0E9BFD190}">
      <dgm:prSet/>
      <dgm:spPr/>
      <dgm:t>
        <a:bodyPr/>
        <a:lstStyle/>
        <a:p>
          <a:endParaRPr lang="de-DE"/>
        </a:p>
      </dgm:t>
    </dgm:pt>
    <dgm:pt modelId="{5FADDEB0-7745-48BB-AE18-16ED71A8E035}">
      <dgm:prSet phldrT="[Text]"/>
      <dgm:spPr/>
      <dgm:t>
        <a:bodyPr/>
        <a:lstStyle/>
        <a:p>
          <a:r>
            <a:rPr lang="de-DE" dirty="0" smtClean="0"/>
            <a:t>August bis Dezember: letzte Anpassung der Bestellungen </a:t>
          </a:r>
          <a:endParaRPr lang="de-DE" dirty="0"/>
        </a:p>
      </dgm:t>
    </dgm:pt>
    <dgm:pt modelId="{9313D8A0-3447-41DB-93DC-1A50CAB64915}" type="parTrans" cxnId="{BAD03F36-CB4B-451D-8025-354A60ECBC7C}">
      <dgm:prSet/>
      <dgm:spPr/>
      <dgm:t>
        <a:bodyPr/>
        <a:lstStyle/>
        <a:p>
          <a:endParaRPr lang="de-DE"/>
        </a:p>
      </dgm:t>
    </dgm:pt>
    <dgm:pt modelId="{B90285DC-7CA8-4A97-8F60-6FBECF11E048}" type="sibTrans" cxnId="{BAD03F36-CB4B-451D-8025-354A60ECBC7C}">
      <dgm:prSet/>
      <dgm:spPr/>
      <dgm:t>
        <a:bodyPr/>
        <a:lstStyle/>
        <a:p>
          <a:endParaRPr lang="de-DE"/>
        </a:p>
      </dgm:t>
    </dgm:pt>
    <dgm:pt modelId="{D8AFFB3A-8085-4F6B-BF4D-1347CE8C4014}">
      <dgm:prSet phldrT="[Text]"/>
      <dgm:spPr/>
      <dgm:t>
        <a:bodyPr/>
        <a:lstStyle/>
        <a:p>
          <a:r>
            <a:rPr lang="de-DE" dirty="0" smtClean="0"/>
            <a:t>Januar: Lieferung von 80 – 90% der bestellten Ware</a:t>
          </a:r>
          <a:endParaRPr lang="de-DE" dirty="0"/>
        </a:p>
      </dgm:t>
    </dgm:pt>
    <dgm:pt modelId="{E8CF2193-DA21-43EE-A6F7-D5E2F771C314}" type="parTrans" cxnId="{5D8CC8E1-3404-4D14-BD47-A64948CEC06D}">
      <dgm:prSet/>
      <dgm:spPr/>
      <dgm:t>
        <a:bodyPr/>
        <a:lstStyle/>
        <a:p>
          <a:endParaRPr lang="de-DE"/>
        </a:p>
      </dgm:t>
    </dgm:pt>
    <dgm:pt modelId="{894682FF-65F1-4C61-BD40-EA31370A6AE7}" type="sibTrans" cxnId="{5D8CC8E1-3404-4D14-BD47-A64948CEC06D}">
      <dgm:prSet/>
      <dgm:spPr/>
      <dgm:t>
        <a:bodyPr/>
        <a:lstStyle/>
        <a:p>
          <a:endParaRPr lang="de-DE"/>
        </a:p>
      </dgm:t>
    </dgm:pt>
    <dgm:pt modelId="{0B3D26D8-D271-4645-88A3-CD8A8786BB97}">
      <dgm:prSet phldrT="[Text]"/>
      <dgm:spPr/>
      <dgm:t>
        <a:bodyPr/>
        <a:lstStyle/>
        <a:p>
          <a:r>
            <a:rPr lang="de-DE" dirty="0" smtClean="0"/>
            <a:t>Restlieferung innerhalb der Saison</a:t>
          </a:r>
          <a:endParaRPr lang="de-DE" dirty="0"/>
        </a:p>
      </dgm:t>
    </dgm:pt>
    <dgm:pt modelId="{3CCAFD58-CF83-4B98-8C72-97D7A22C74D1}" type="parTrans" cxnId="{843811FD-447D-4B50-B9FB-53DEF5720E25}">
      <dgm:prSet/>
      <dgm:spPr/>
      <dgm:t>
        <a:bodyPr/>
        <a:lstStyle/>
        <a:p>
          <a:endParaRPr lang="de-DE"/>
        </a:p>
      </dgm:t>
    </dgm:pt>
    <dgm:pt modelId="{FD240A1C-9CD8-4283-A48E-4BA37D6B901B}" type="sibTrans" cxnId="{843811FD-447D-4B50-B9FB-53DEF5720E25}">
      <dgm:prSet/>
      <dgm:spPr/>
      <dgm:t>
        <a:bodyPr/>
        <a:lstStyle/>
        <a:p>
          <a:endParaRPr lang="de-DE"/>
        </a:p>
      </dgm:t>
    </dgm:pt>
    <dgm:pt modelId="{A1A95BE0-699D-4B56-A5CF-56AC7BCB1A5A}" type="pres">
      <dgm:prSet presAssocID="{EAB815AA-7EB7-4FF0-8D1D-EEABBD07C40B}" presName="diagram" presStyleCnt="0">
        <dgm:presLayoutVars>
          <dgm:dir/>
          <dgm:resizeHandles val="exact"/>
        </dgm:presLayoutVars>
      </dgm:prSet>
      <dgm:spPr/>
      <dgm:t>
        <a:bodyPr/>
        <a:lstStyle/>
        <a:p>
          <a:endParaRPr lang="de-DE"/>
        </a:p>
      </dgm:t>
    </dgm:pt>
    <dgm:pt modelId="{4628415F-5551-4E52-8949-E4B59E46233D}" type="pres">
      <dgm:prSet presAssocID="{D63D0950-86B4-4A12-AA02-B9AFE33C97C5}" presName="node" presStyleLbl="node1" presStyleIdx="0" presStyleCnt="5">
        <dgm:presLayoutVars>
          <dgm:bulletEnabled val="1"/>
        </dgm:presLayoutVars>
      </dgm:prSet>
      <dgm:spPr/>
      <dgm:t>
        <a:bodyPr/>
        <a:lstStyle/>
        <a:p>
          <a:endParaRPr lang="de-DE"/>
        </a:p>
      </dgm:t>
    </dgm:pt>
    <dgm:pt modelId="{23A6F09D-E8AA-41E5-B2BC-1B85EA77F435}" type="pres">
      <dgm:prSet presAssocID="{CA4D9596-A412-40C9-925A-D9C91A4AF68A}" presName="sibTrans" presStyleLbl="sibTrans2D1" presStyleIdx="0" presStyleCnt="4"/>
      <dgm:spPr/>
      <dgm:t>
        <a:bodyPr/>
        <a:lstStyle/>
        <a:p>
          <a:endParaRPr lang="de-DE"/>
        </a:p>
      </dgm:t>
    </dgm:pt>
    <dgm:pt modelId="{A06109FC-FAA0-4BA3-AB67-FE534843DBCA}" type="pres">
      <dgm:prSet presAssocID="{CA4D9596-A412-40C9-925A-D9C91A4AF68A}" presName="connectorText" presStyleLbl="sibTrans2D1" presStyleIdx="0" presStyleCnt="4"/>
      <dgm:spPr/>
      <dgm:t>
        <a:bodyPr/>
        <a:lstStyle/>
        <a:p>
          <a:endParaRPr lang="de-DE"/>
        </a:p>
      </dgm:t>
    </dgm:pt>
    <dgm:pt modelId="{EAFC7D06-8639-4D99-AB5E-1FCE16A942D1}" type="pres">
      <dgm:prSet presAssocID="{9AB41A43-FA85-43B1-88D1-0461E31D3EF2}" presName="node" presStyleLbl="node1" presStyleIdx="1" presStyleCnt="5">
        <dgm:presLayoutVars>
          <dgm:bulletEnabled val="1"/>
        </dgm:presLayoutVars>
      </dgm:prSet>
      <dgm:spPr/>
      <dgm:t>
        <a:bodyPr/>
        <a:lstStyle/>
        <a:p>
          <a:endParaRPr lang="de-DE"/>
        </a:p>
      </dgm:t>
    </dgm:pt>
    <dgm:pt modelId="{BCA083B2-4720-4B05-A9A3-3BAF5C750C6D}" type="pres">
      <dgm:prSet presAssocID="{02716593-6BDB-41EB-AC2B-9309C4913396}" presName="sibTrans" presStyleLbl="sibTrans2D1" presStyleIdx="1" presStyleCnt="4"/>
      <dgm:spPr/>
      <dgm:t>
        <a:bodyPr/>
        <a:lstStyle/>
        <a:p>
          <a:endParaRPr lang="de-DE"/>
        </a:p>
      </dgm:t>
    </dgm:pt>
    <dgm:pt modelId="{FBEEE438-6934-4DAC-99B3-03223F380EA5}" type="pres">
      <dgm:prSet presAssocID="{02716593-6BDB-41EB-AC2B-9309C4913396}" presName="connectorText" presStyleLbl="sibTrans2D1" presStyleIdx="1" presStyleCnt="4"/>
      <dgm:spPr/>
      <dgm:t>
        <a:bodyPr/>
        <a:lstStyle/>
        <a:p>
          <a:endParaRPr lang="de-DE"/>
        </a:p>
      </dgm:t>
    </dgm:pt>
    <dgm:pt modelId="{C273DFAD-BCE0-40F2-8434-8FD5EEB3CDA4}" type="pres">
      <dgm:prSet presAssocID="{5FADDEB0-7745-48BB-AE18-16ED71A8E035}" presName="node" presStyleLbl="node1" presStyleIdx="2" presStyleCnt="5">
        <dgm:presLayoutVars>
          <dgm:bulletEnabled val="1"/>
        </dgm:presLayoutVars>
      </dgm:prSet>
      <dgm:spPr/>
      <dgm:t>
        <a:bodyPr/>
        <a:lstStyle/>
        <a:p>
          <a:endParaRPr lang="de-DE"/>
        </a:p>
      </dgm:t>
    </dgm:pt>
    <dgm:pt modelId="{D00AC11E-C30C-4F89-A733-F6B15EEA7661}" type="pres">
      <dgm:prSet presAssocID="{B90285DC-7CA8-4A97-8F60-6FBECF11E048}" presName="sibTrans" presStyleLbl="sibTrans2D1" presStyleIdx="2" presStyleCnt="4"/>
      <dgm:spPr/>
      <dgm:t>
        <a:bodyPr/>
        <a:lstStyle/>
        <a:p>
          <a:endParaRPr lang="de-DE"/>
        </a:p>
      </dgm:t>
    </dgm:pt>
    <dgm:pt modelId="{E2A29150-C155-443E-9701-1C26668BDECC}" type="pres">
      <dgm:prSet presAssocID="{B90285DC-7CA8-4A97-8F60-6FBECF11E048}" presName="connectorText" presStyleLbl="sibTrans2D1" presStyleIdx="2" presStyleCnt="4"/>
      <dgm:spPr/>
      <dgm:t>
        <a:bodyPr/>
        <a:lstStyle/>
        <a:p>
          <a:endParaRPr lang="de-DE"/>
        </a:p>
      </dgm:t>
    </dgm:pt>
    <dgm:pt modelId="{F5A9D4C0-59CB-4AB4-B39C-841F3B6AF2C6}" type="pres">
      <dgm:prSet presAssocID="{D8AFFB3A-8085-4F6B-BF4D-1347CE8C4014}" presName="node" presStyleLbl="node1" presStyleIdx="3" presStyleCnt="5">
        <dgm:presLayoutVars>
          <dgm:bulletEnabled val="1"/>
        </dgm:presLayoutVars>
      </dgm:prSet>
      <dgm:spPr/>
      <dgm:t>
        <a:bodyPr/>
        <a:lstStyle/>
        <a:p>
          <a:endParaRPr lang="de-DE"/>
        </a:p>
      </dgm:t>
    </dgm:pt>
    <dgm:pt modelId="{A5BBAD51-8903-40D4-A567-AB7A030D5672}" type="pres">
      <dgm:prSet presAssocID="{894682FF-65F1-4C61-BD40-EA31370A6AE7}" presName="sibTrans" presStyleLbl="sibTrans2D1" presStyleIdx="3" presStyleCnt="4"/>
      <dgm:spPr/>
      <dgm:t>
        <a:bodyPr/>
        <a:lstStyle/>
        <a:p>
          <a:endParaRPr lang="de-DE"/>
        </a:p>
      </dgm:t>
    </dgm:pt>
    <dgm:pt modelId="{52CE07D8-0A67-47FA-9A62-A4D86C89AEC3}" type="pres">
      <dgm:prSet presAssocID="{894682FF-65F1-4C61-BD40-EA31370A6AE7}" presName="connectorText" presStyleLbl="sibTrans2D1" presStyleIdx="3" presStyleCnt="4"/>
      <dgm:spPr/>
      <dgm:t>
        <a:bodyPr/>
        <a:lstStyle/>
        <a:p>
          <a:endParaRPr lang="de-DE"/>
        </a:p>
      </dgm:t>
    </dgm:pt>
    <dgm:pt modelId="{47997E7C-0E6F-49AA-9664-DD179795EFF5}" type="pres">
      <dgm:prSet presAssocID="{0B3D26D8-D271-4645-88A3-CD8A8786BB97}" presName="node" presStyleLbl="node1" presStyleIdx="4" presStyleCnt="5">
        <dgm:presLayoutVars>
          <dgm:bulletEnabled val="1"/>
        </dgm:presLayoutVars>
      </dgm:prSet>
      <dgm:spPr/>
      <dgm:t>
        <a:bodyPr/>
        <a:lstStyle/>
        <a:p>
          <a:endParaRPr lang="de-DE"/>
        </a:p>
      </dgm:t>
    </dgm:pt>
  </dgm:ptLst>
  <dgm:cxnLst>
    <dgm:cxn modelId="{0FCD5C2B-FB77-464E-91D4-0B0F8BF7A479}" type="presOf" srcId="{0B3D26D8-D271-4645-88A3-CD8A8786BB97}" destId="{47997E7C-0E6F-49AA-9664-DD179795EFF5}" srcOrd="0" destOrd="0" presId="urn:microsoft.com/office/officeart/2005/8/layout/process5"/>
    <dgm:cxn modelId="{BAD03F36-CB4B-451D-8025-354A60ECBC7C}" srcId="{EAB815AA-7EB7-4FF0-8D1D-EEABBD07C40B}" destId="{5FADDEB0-7745-48BB-AE18-16ED71A8E035}" srcOrd="2" destOrd="0" parTransId="{9313D8A0-3447-41DB-93DC-1A50CAB64915}" sibTransId="{B90285DC-7CA8-4A97-8F60-6FBECF11E048}"/>
    <dgm:cxn modelId="{8507F1C1-B61C-4D98-8265-53C453B9DA2B}" type="presOf" srcId="{EAB815AA-7EB7-4FF0-8D1D-EEABBD07C40B}" destId="{A1A95BE0-699D-4B56-A5CF-56AC7BCB1A5A}" srcOrd="0" destOrd="0" presId="urn:microsoft.com/office/officeart/2005/8/layout/process5"/>
    <dgm:cxn modelId="{5A360C99-81F9-4800-80EA-F3E046FC12EA}" type="presOf" srcId="{CA4D9596-A412-40C9-925A-D9C91A4AF68A}" destId="{23A6F09D-E8AA-41E5-B2BC-1B85EA77F435}" srcOrd="0" destOrd="0" presId="urn:microsoft.com/office/officeart/2005/8/layout/process5"/>
    <dgm:cxn modelId="{5FEA37A3-ACAD-4B3F-AF3E-A464E47D1365}" type="presOf" srcId="{CA4D9596-A412-40C9-925A-D9C91A4AF68A}" destId="{A06109FC-FAA0-4BA3-AB67-FE534843DBCA}" srcOrd="1" destOrd="0" presId="urn:microsoft.com/office/officeart/2005/8/layout/process5"/>
    <dgm:cxn modelId="{A0DF3EE1-B530-41DF-AD4F-23C53A58E0FB}" type="presOf" srcId="{D8AFFB3A-8085-4F6B-BF4D-1347CE8C4014}" destId="{F5A9D4C0-59CB-4AB4-B39C-841F3B6AF2C6}" srcOrd="0" destOrd="0" presId="urn:microsoft.com/office/officeart/2005/8/layout/process5"/>
    <dgm:cxn modelId="{729937A7-27E8-4B62-A3D8-CE40B88E7DD1}" type="presOf" srcId="{02716593-6BDB-41EB-AC2B-9309C4913396}" destId="{BCA083B2-4720-4B05-A9A3-3BAF5C750C6D}" srcOrd="0" destOrd="0" presId="urn:microsoft.com/office/officeart/2005/8/layout/process5"/>
    <dgm:cxn modelId="{315808F5-4BEC-4677-AC4C-C6F0E9BFD190}" srcId="{EAB815AA-7EB7-4FF0-8D1D-EEABBD07C40B}" destId="{9AB41A43-FA85-43B1-88D1-0461E31D3EF2}" srcOrd="1" destOrd="0" parTransId="{9318B56E-19A2-4076-9DA1-818ADFCD693C}" sibTransId="{02716593-6BDB-41EB-AC2B-9309C4913396}"/>
    <dgm:cxn modelId="{5D8CC8E1-3404-4D14-BD47-A64948CEC06D}" srcId="{EAB815AA-7EB7-4FF0-8D1D-EEABBD07C40B}" destId="{D8AFFB3A-8085-4F6B-BF4D-1347CE8C4014}" srcOrd="3" destOrd="0" parTransId="{E8CF2193-DA21-43EE-A6F7-D5E2F771C314}" sibTransId="{894682FF-65F1-4C61-BD40-EA31370A6AE7}"/>
    <dgm:cxn modelId="{A3F8F059-A2E5-48E3-BA72-77C2B7C5DFA5}" type="presOf" srcId="{B90285DC-7CA8-4A97-8F60-6FBECF11E048}" destId="{D00AC11E-C30C-4F89-A733-F6B15EEA7661}" srcOrd="0" destOrd="0" presId="urn:microsoft.com/office/officeart/2005/8/layout/process5"/>
    <dgm:cxn modelId="{843811FD-447D-4B50-B9FB-53DEF5720E25}" srcId="{EAB815AA-7EB7-4FF0-8D1D-EEABBD07C40B}" destId="{0B3D26D8-D271-4645-88A3-CD8A8786BB97}" srcOrd="4" destOrd="0" parTransId="{3CCAFD58-CF83-4B98-8C72-97D7A22C74D1}" sibTransId="{FD240A1C-9CD8-4283-A48E-4BA37D6B901B}"/>
    <dgm:cxn modelId="{A301F96E-E65B-448D-A63A-487331E6B895}" type="presOf" srcId="{5FADDEB0-7745-48BB-AE18-16ED71A8E035}" destId="{C273DFAD-BCE0-40F2-8434-8FD5EEB3CDA4}" srcOrd="0" destOrd="0" presId="urn:microsoft.com/office/officeart/2005/8/layout/process5"/>
    <dgm:cxn modelId="{1526C0AF-8DCC-4697-B68B-64B68CD7B501}" type="presOf" srcId="{9AB41A43-FA85-43B1-88D1-0461E31D3EF2}" destId="{EAFC7D06-8639-4D99-AB5E-1FCE16A942D1}" srcOrd="0" destOrd="0" presId="urn:microsoft.com/office/officeart/2005/8/layout/process5"/>
    <dgm:cxn modelId="{0147ACBC-5C4F-4B27-8EF4-DFC95A678900}" type="presOf" srcId="{894682FF-65F1-4C61-BD40-EA31370A6AE7}" destId="{A5BBAD51-8903-40D4-A567-AB7A030D5672}" srcOrd="0" destOrd="0" presId="urn:microsoft.com/office/officeart/2005/8/layout/process5"/>
    <dgm:cxn modelId="{A9DA0E71-7C62-471F-82F8-CBE554FAF0FA}" type="presOf" srcId="{894682FF-65F1-4C61-BD40-EA31370A6AE7}" destId="{52CE07D8-0A67-47FA-9A62-A4D86C89AEC3}" srcOrd="1" destOrd="0" presId="urn:microsoft.com/office/officeart/2005/8/layout/process5"/>
    <dgm:cxn modelId="{748925E9-E486-4C27-AB37-DF87C532C643}" srcId="{EAB815AA-7EB7-4FF0-8D1D-EEABBD07C40B}" destId="{D63D0950-86B4-4A12-AA02-B9AFE33C97C5}" srcOrd="0" destOrd="0" parTransId="{86D82B00-51E9-4C24-AE6D-0ECF1388217D}" sibTransId="{CA4D9596-A412-40C9-925A-D9C91A4AF68A}"/>
    <dgm:cxn modelId="{4F6D576E-13D1-404B-9E8E-EDB3E0516FF4}" type="presOf" srcId="{02716593-6BDB-41EB-AC2B-9309C4913396}" destId="{FBEEE438-6934-4DAC-99B3-03223F380EA5}" srcOrd="1" destOrd="0" presId="urn:microsoft.com/office/officeart/2005/8/layout/process5"/>
    <dgm:cxn modelId="{B0F8421E-AA46-4300-B108-9D548C961B77}" type="presOf" srcId="{B90285DC-7CA8-4A97-8F60-6FBECF11E048}" destId="{E2A29150-C155-443E-9701-1C26668BDECC}" srcOrd="1" destOrd="0" presId="urn:microsoft.com/office/officeart/2005/8/layout/process5"/>
    <dgm:cxn modelId="{897B3BCD-A15B-4865-B20C-2AD3110412AE}" type="presOf" srcId="{D63D0950-86B4-4A12-AA02-B9AFE33C97C5}" destId="{4628415F-5551-4E52-8949-E4B59E46233D}" srcOrd="0" destOrd="0" presId="urn:microsoft.com/office/officeart/2005/8/layout/process5"/>
    <dgm:cxn modelId="{BAD09C86-370B-46BF-AE3B-763BB60736FF}" type="presParOf" srcId="{A1A95BE0-699D-4B56-A5CF-56AC7BCB1A5A}" destId="{4628415F-5551-4E52-8949-E4B59E46233D}" srcOrd="0" destOrd="0" presId="urn:microsoft.com/office/officeart/2005/8/layout/process5"/>
    <dgm:cxn modelId="{72E3361D-7FF5-4044-AC60-8C4BF4CD5958}" type="presParOf" srcId="{A1A95BE0-699D-4B56-A5CF-56AC7BCB1A5A}" destId="{23A6F09D-E8AA-41E5-B2BC-1B85EA77F435}" srcOrd="1" destOrd="0" presId="urn:microsoft.com/office/officeart/2005/8/layout/process5"/>
    <dgm:cxn modelId="{01DF4184-EACC-4FD5-918B-EA38E1BF230C}" type="presParOf" srcId="{23A6F09D-E8AA-41E5-B2BC-1B85EA77F435}" destId="{A06109FC-FAA0-4BA3-AB67-FE534843DBCA}" srcOrd="0" destOrd="0" presId="urn:microsoft.com/office/officeart/2005/8/layout/process5"/>
    <dgm:cxn modelId="{B8E4CB30-B1A5-49A9-9293-6F05862E28BB}" type="presParOf" srcId="{A1A95BE0-699D-4B56-A5CF-56AC7BCB1A5A}" destId="{EAFC7D06-8639-4D99-AB5E-1FCE16A942D1}" srcOrd="2" destOrd="0" presId="urn:microsoft.com/office/officeart/2005/8/layout/process5"/>
    <dgm:cxn modelId="{667AE39C-E923-4F70-99AD-9AF4331D55AC}" type="presParOf" srcId="{A1A95BE0-699D-4B56-A5CF-56AC7BCB1A5A}" destId="{BCA083B2-4720-4B05-A9A3-3BAF5C750C6D}" srcOrd="3" destOrd="0" presId="urn:microsoft.com/office/officeart/2005/8/layout/process5"/>
    <dgm:cxn modelId="{1299738F-1708-46F5-9EA6-AEAC571D83F0}" type="presParOf" srcId="{BCA083B2-4720-4B05-A9A3-3BAF5C750C6D}" destId="{FBEEE438-6934-4DAC-99B3-03223F380EA5}" srcOrd="0" destOrd="0" presId="urn:microsoft.com/office/officeart/2005/8/layout/process5"/>
    <dgm:cxn modelId="{CBC3A494-9BE4-49CF-9F08-3D780842299C}" type="presParOf" srcId="{A1A95BE0-699D-4B56-A5CF-56AC7BCB1A5A}" destId="{C273DFAD-BCE0-40F2-8434-8FD5EEB3CDA4}" srcOrd="4" destOrd="0" presId="urn:microsoft.com/office/officeart/2005/8/layout/process5"/>
    <dgm:cxn modelId="{504F6CA3-E9C1-45C2-8A4D-262E683024AC}" type="presParOf" srcId="{A1A95BE0-699D-4B56-A5CF-56AC7BCB1A5A}" destId="{D00AC11E-C30C-4F89-A733-F6B15EEA7661}" srcOrd="5" destOrd="0" presId="urn:microsoft.com/office/officeart/2005/8/layout/process5"/>
    <dgm:cxn modelId="{D66D6515-B2EC-4904-A030-B881221DC83C}" type="presParOf" srcId="{D00AC11E-C30C-4F89-A733-F6B15EEA7661}" destId="{E2A29150-C155-443E-9701-1C26668BDECC}" srcOrd="0" destOrd="0" presId="urn:microsoft.com/office/officeart/2005/8/layout/process5"/>
    <dgm:cxn modelId="{41C839F4-8C0E-461E-B9CB-4610730E05F5}" type="presParOf" srcId="{A1A95BE0-699D-4B56-A5CF-56AC7BCB1A5A}" destId="{F5A9D4C0-59CB-4AB4-B39C-841F3B6AF2C6}" srcOrd="6" destOrd="0" presId="urn:microsoft.com/office/officeart/2005/8/layout/process5"/>
    <dgm:cxn modelId="{7546C428-E859-4A9D-9499-522BC8566D16}" type="presParOf" srcId="{A1A95BE0-699D-4B56-A5CF-56AC7BCB1A5A}" destId="{A5BBAD51-8903-40D4-A567-AB7A030D5672}" srcOrd="7" destOrd="0" presId="urn:microsoft.com/office/officeart/2005/8/layout/process5"/>
    <dgm:cxn modelId="{6CEF3E75-6012-428D-8405-2993F5283F3C}" type="presParOf" srcId="{A5BBAD51-8903-40D4-A567-AB7A030D5672}" destId="{52CE07D8-0A67-47FA-9A62-A4D86C89AEC3}" srcOrd="0" destOrd="0" presId="urn:microsoft.com/office/officeart/2005/8/layout/process5"/>
    <dgm:cxn modelId="{6E978B6E-D75B-471D-BB97-8F3D4BB90F70}" type="presParOf" srcId="{A1A95BE0-699D-4B56-A5CF-56AC7BCB1A5A}" destId="{47997E7C-0E6F-49AA-9664-DD179795EFF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09F230-1551-4B93-A46A-BB3BBAD2C8B5}"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de-DE"/>
        </a:p>
      </dgm:t>
    </dgm:pt>
    <dgm:pt modelId="{D30A3A24-89CF-4734-8F0E-BE0C072E0084}">
      <dgm:prSet phldrT="[Text]"/>
      <dgm:spPr/>
      <dgm:t>
        <a:bodyPr/>
        <a:lstStyle/>
        <a:p>
          <a:r>
            <a:rPr lang="de-DE" dirty="0" smtClean="0"/>
            <a:t>Contemporary 1 </a:t>
          </a:r>
          <a:endParaRPr lang="de-DE" dirty="0"/>
        </a:p>
      </dgm:t>
    </dgm:pt>
    <dgm:pt modelId="{34CA82F4-22D7-4377-B57B-EEB44B721EE7}" type="parTrans" cxnId="{B67D31C3-B193-4BA5-B063-252348F3108C}">
      <dgm:prSet/>
      <dgm:spPr/>
      <dgm:t>
        <a:bodyPr/>
        <a:lstStyle/>
        <a:p>
          <a:endParaRPr lang="de-DE"/>
        </a:p>
      </dgm:t>
    </dgm:pt>
    <dgm:pt modelId="{2D64F7D4-77D2-4687-8CE5-44C55EABC19B}" type="sibTrans" cxnId="{B67D31C3-B193-4BA5-B063-252348F3108C}">
      <dgm:prSet/>
      <dgm:spPr/>
      <dgm:t>
        <a:bodyPr/>
        <a:lstStyle/>
        <a:p>
          <a:endParaRPr lang="de-DE"/>
        </a:p>
      </dgm:t>
    </dgm:pt>
    <dgm:pt modelId="{A5DD1B85-728F-482F-A017-B7473F5593E3}">
      <dgm:prSet phldrT="[Text]"/>
      <dgm:spPr/>
      <dgm:t>
        <a:bodyPr/>
        <a:lstStyle/>
        <a:p>
          <a:r>
            <a:rPr lang="de-DE" dirty="0" smtClean="0"/>
            <a:t>Contemporary 2</a:t>
          </a:r>
          <a:endParaRPr lang="de-DE" dirty="0"/>
        </a:p>
      </dgm:t>
    </dgm:pt>
    <dgm:pt modelId="{5C3A3645-CE9B-4542-8305-1F90141133E9}" type="parTrans" cxnId="{8A09025E-7C3E-4CE4-860A-947A2802C452}">
      <dgm:prSet/>
      <dgm:spPr/>
      <dgm:t>
        <a:bodyPr/>
        <a:lstStyle/>
        <a:p>
          <a:endParaRPr lang="de-DE"/>
        </a:p>
      </dgm:t>
    </dgm:pt>
    <dgm:pt modelId="{385B1929-5667-41DA-B076-E87D60BB83D2}" type="sibTrans" cxnId="{8A09025E-7C3E-4CE4-860A-947A2802C452}">
      <dgm:prSet/>
      <dgm:spPr/>
      <dgm:t>
        <a:bodyPr/>
        <a:lstStyle/>
        <a:p>
          <a:endParaRPr lang="de-DE"/>
        </a:p>
      </dgm:t>
    </dgm:pt>
    <dgm:pt modelId="{44CA2108-C561-4DF7-9A4D-ADD679A43DBD}">
      <dgm:prSet phldrT="[Text]"/>
      <dgm:spPr/>
      <dgm:t>
        <a:bodyPr/>
        <a:lstStyle/>
        <a:p>
          <a:r>
            <a:rPr lang="de-DE" dirty="0" smtClean="0"/>
            <a:t>Trends</a:t>
          </a:r>
          <a:endParaRPr lang="de-DE" dirty="0"/>
        </a:p>
      </dgm:t>
    </dgm:pt>
    <dgm:pt modelId="{6C120285-11D3-4ADB-AA38-FD8B84D42719}" type="parTrans" cxnId="{30FFC970-1E32-4A97-83F8-DAFB627E3DC0}">
      <dgm:prSet/>
      <dgm:spPr/>
      <dgm:t>
        <a:bodyPr/>
        <a:lstStyle/>
        <a:p>
          <a:endParaRPr lang="de-DE"/>
        </a:p>
      </dgm:t>
    </dgm:pt>
    <dgm:pt modelId="{24CCE26D-460F-454D-9BE2-093557FD02C2}" type="sibTrans" cxnId="{30FFC970-1E32-4A97-83F8-DAFB627E3DC0}">
      <dgm:prSet/>
      <dgm:spPr/>
      <dgm:t>
        <a:bodyPr/>
        <a:lstStyle/>
        <a:p>
          <a:endParaRPr lang="de-DE"/>
        </a:p>
      </dgm:t>
    </dgm:pt>
    <dgm:pt modelId="{DC613156-163D-41EC-8D76-8275A0C9327B}">
      <dgm:prSet phldrT="[Text]"/>
      <dgm:spPr/>
      <dgm:t>
        <a:bodyPr/>
        <a:lstStyle/>
        <a:p>
          <a:r>
            <a:rPr lang="de-DE" dirty="0" smtClean="0"/>
            <a:t>Just-in-Time</a:t>
          </a:r>
          <a:endParaRPr lang="de-DE" dirty="0"/>
        </a:p>
      </dgm:t>
    </dgm:pt>
    <dgm:pt modelId="{E056E3AE-6250-4962-B85D-B48532FD4CF0}" type="parTrans" cxnId="{2E294B60-B0F7-4E64-AB61-15DFEA8C5985}">
      <dgm:prSet/>
      <dgm:spPr/>
      <dgm:t>
        <a:bodyPr/>
        <a:lstStyle/>
        <a:p>
          <a:endParaRPr lang="de-DE"/>
        </a:p>
      </dgm:t>
    </dgm:pt>
    <dgm:pt modelId="{DFC8E172-C7A0-45F7-B597-3CF2BAF854F1}" type="sibTrans" cxnId="{2E294B60-B0F7-4E64-AB61-15DFEA8C5985}">
      <dgm:prSet/>
      <dgm:spPr/>
      <dgm:t>
        <a:bodyPr/>
        <a:lstStyle/>
        <a:p>
          <a:endParaRPr lang="de-DE"/>
        </a:p>
      </dgm:t>
    </dgm:pt>
    <dgm:pt modelId="{08F73A05-8D66-4CCD-AE0F-4ED0921D80F1}">
      <dgm:prSet phldrT="[Text]"/>
      <dgm:spPr/>
      <dgm:t>
        <a:bodyPr/>
        <a:lstStyle/>
        <a:p>
          <a:r>
            <a:rPr lang="de-DE" dirty="0" smtClean="0"/>
            <a:t>Evergreen</a:t>
          </a:r>
          <a:endParaRPr lang="de-DE" dirty="0"/>
        </a:p>
      </dgm:t>
    </dgm:pt>
    <dgm:pt modelId="{73E15023-33E5-4BD4-BADE-573879861862}" type="parTrans" cxnId="{7406ECFE-905F-4B5F-8FE4-79D5ABC4A643}">
      <dgm:prSet/>
      <dgm:spPr/>
      <dgm:t>
        <a:bodyPr/>
        <a:lstStyle/>
        <a:p>
          <a:endParaRPr lang="de-DE"/>
        </a:p>
      </dgm:t>
    </dgm:pt>
    <dgm:pt modelId="{15B5ACA0-C1E3-4E61-8EAE-F30836F43303}" type="sibTrans" cxnId="{7406ECFE-905F-4B5F-8FE4-79D5ABC4A643}">
      <dgm:prSet/>
      <dgm:spPr/>
      <dgm:t>
        <a:bodyPr/>
        <a:lstStyle/>
        <a:p>
          <a:endParaRPr lang="de-DE"/>
        </a:p>
      </dgm:t>
    </dgm:pt>
    <dgm:pt modelId="{4464E6E5-D21F-442B-93EF-067E1CFB7C3A}" type="pres">
      <dgm:prSet presAssocID="{6709F230-1551-4B93-A46A-BB3BBAD2C8B5}" presName="Name0" presStyleCnt="0">
        <dgm:presLayoutVars>
          <dgm:dir/>
          <dgm:animLvl val="lvl"/>
          <dgm:resizeHandles val="exact"/>
        </dgm:presLayoutVars>
      </dgm:prSet>
      <dgm:spPr/>
      <dgm:t>
        <a:bodyPr/>
        <a:lstStyle/>
        <a:p>
          <a:endParaRPr lang="de-DE"/>
        </a:p>
      </dgm:t>
    </dgm:pt>
    <dgm:pt modelId="{40A48022-E47B-445E-8DA5-C1BD28A779F2}" type="pres">
      <dgm:prSet presAssocID="{08F73A05-8D66-4CCD-AE0F-4ED0921D80F1}" presName="boxAndChildren" presStyleCnt="0"/>
      <dgm:spPr/>
    </dgm:pt>
    <dgm:pt modelId="{DCFC92CF-F546-4811-A5F4-C074D7CAAA6A}" type="pres">
      <dgm:prSet presAssocID="{08F73A05-8D66-4CCD-AE0F-4ED0921D80F1}" presName="parentTextBox" presStyleLbl="node1" presStyleIdx="0" presStyleCnt="5"/>
      <dgm:spPr/>
      <dgm:t>
        <a:bodyPr/>
        <a:lstStyle/>
        <a:p>
          <a:endParaRPr lang="de-DE"/>
        </a:p>
      </dgm:t>
    </dgm:pt>
    <dgm:pt modelId="{BBC6D84B-2F77-421F-B1D6-C2FBDA44AB84}" type="pres">
      <dgm:prSet presAssocID="{DFC8E172-C7A0-45F7-B597-3CF2BAF854F1}" presName="sp" presStyleCnt="0"/>
      <dgm:spPr/>
    </dgm:pt>
    <dgm:pt modelId="{837C64AC-9278-4F4F-8F18-868846BB3B0A}" type="pres">
      <dgm:prSet presAssocID="{DC613156-163D-41EC-8D76-8275A0C9327B}" presName="arrowAndChildren" presStyleCnt="0"/>
      <dgm:spPr/>
    </dgm:pt>
    <dgm:pt modelId="{F8D36D2E-4055-419B-84BB-8C4207358CDB}" type="pres">
      <dgm:prSet presAssocID="{DC613156-163D-41EC-8D76-8275A0C9327B}" presName="parentTextArrow" presStyleLbl="node1" presStyleIdx="1" presStyleCnt="5"/>
      <dgm:spPr/>
      <dgm:t>
        <a:bodyPr/>
        <a:lstStyle/>
        <a:p>
          <a:endParaRPr lang="de-DE"/>
        </a:p>
      </dgm:t>
    </dgm:pt>
    <dgm:pt modelId="{95BD417E-CD7E-4E68-808F-C884E37CCB36}" type="pres">
      <dgm:prSet presAssocID="{24CCE26D-460F-454D-9BE2-093557FD02C2}" presName="sp" presStyleCnt="0"/>
      <dgm:spPr/>
    </dgm:pt>
    <dgm:pt modelId="{2AF630A3-FF0B-4D10-8DFA-52D562020D66}" type="pres">
      <dgm:prSet presAssocID="{44CA2108-C561-4DF7-9A4D-ADD679A43DBD}" presName="arrowAndChildren" presStyleCnt="0"/>
      <dgm:spPr/>
    </dgm:pt>
    <dgm:pt modelId="{57928B5A-543D-4134-85A9-60A2FDF8D836}" type="pres">
      <dgm:prSet presAssocID="{44CA2108-C561-4DF7-9A4D-ADD679A43DBD}" presName="parentTextArrow" presStyleLbl="node1" presStyleIdx="2" presStyleCnt="5"/>
      <dgm:spPr/>
      <dgm:t>
        <a:bodyPr/>
        <a:lstStyle/>
        <a:p>
          <a:endParaRPr lang="de-DE"/>
        </a:p>
      </dgm:t>
    </dgm:pt>
    <dgm:pt modelId="{041ECA1A-7AB2-4D8D-90EC-511F761701F1}" type="pres">
      <dgm:prSet presAssocID="{385B1929-5667-41DA-B076-E87D60BB83D2}" presName="sp" presStyleCnt="0"/>
      <dgm:spPr/>
    </dgm:pt>
    <dgm:pt modelId="{0559878E-7640-4968-8EA4-B679FC16F843}" type="pres">
      <dgm:prSet presAssocID="{A5DD1B85-728F-482F-A017-B7473F5593E3}" presName="arrowAndChildren" presStyleCnt="0"/>
      <dgm:spPr/>
    </dgm:pt>
    <dgm:pt modelId="{0468DDE2-A3A0-4B6E-9E09-644E7A4CF4BE}" type="pres">
      <dgm:prSet presAssocID="{A5DD1B85-728F-482F-A017-B7473F5593E3}" presName="parentTextArrow" presStyleLbl="node1" presStyleIdx="3" presStyleCnt="5"/>
      <dgm:spPr/>
      <dgm:t>
        <a:bodyPr/>
        <a:lstStyle/>
        <a:p>
          <a:endParaRPr lang="de-DE"/>
        </a:p>
      </dgm:t>
    </dgm:pt>
    <dgm:pt modelId="{1771E895-3A87-428A-82D9-B0B0CB186EED}" type="pres">
      <dgm:prSet presAssocID="{2D64F7D4-77D2-4687-8CE5-44C55EABC19B}" presName="sp" presStyleCnt="0"/>
      <dgm:spPr/>
    </dgm:pt>
    <dgm:pt modelId="{AE325F88-1891-42C2-9259-5175CDDA69DB}" type="pres">
      <dgm:prSet presAssocID="{D30A3A24-89CF-4734-8F0E-BE0C072E0084}" presName="arrowAndChildren" presStyleCnt="0"/>
      <dgm:spPr/>
    </dgm:pt>
    <dgm:pt modelId="{6729B365-12F7-4FA2-9050-EDFD8CCF29F6}" type="pres">
      <dgm:prSet presAssocID="{D30A3A24-89CF-4734-8F0E-BE0C072E0084}" presName="parentTextArrow" presStyleLbl="node1" presStyleIdx="4" presStyleCnt="5"/>
      <dgm:spPr/>
      <dgm:t>
        <a:bodyPr/>
        <a:lstStyle/>
        <a:p>
          <a:endParaRPr lang="de-DE"/>
        </a:p>
      </dgm:t>
    </dgm:pt>
  </dgm:ptLst>
  <dgm:cxnLst>
    <dgm:cxn modelId="{2E294B60-B0F7-4E64-AB61-15DFEA8C5985}" srcId="{6709F230-1551-4B93-A46A-BB3BBAD2C8B5}" destId="{DC613156-163D-41EC-8D76-8275A0C9327B}" srcOrd="3" destOrd="0" parTransId="{E056E3AE-6250-4962-B85D-B48532FD4CF0}" sibTransId="{DFC8E172-C7A0-45F7-B597-3CF2BAF854F1}"/>
    <dgm:cxn modelId="{B67D31C3-B193-4BA5-B063-252348F3108C}" srcId="{6709F230-1551-4B93-A46A-BB3BBAD2C8B5}" destId="{D30A3A24-89CF-4734-8F0E-BE0C072E0084}" srcOrd="0" destOrd="0" parTransId="{34CA82F4-22D7-4377-B57B-EEB44B721EE7}" sibTransId="{2D64F7D4-77D2-4687-8CE5-44C55EABC19B}"/>
    <dgm:cxn modelId="{30FFC970-1E32-4A97-83F8-DAFB627E3DC0}" srcId="{6709F230-1551-4B93-A46A-BB3BBAD2C8B5}" destId="{44CA2108-C561-4DF7-9A4D-ADD679A43DBD}" srcOrd="2" destOrd="0" parTransId="{6C120285-11D3-4ADB-AA38-FD8B84D42719}" sibTransId="{24CCE26D-460F-454D-9BE2-093557FD02C2}"/>
    <dgm:cxn modelId="{2315AD77-F0ED-4888-A87E-826797C1CE51}" type="presOf" srcId="{44CA2108-C561-4DF7-9A4D-ADD679A43DBD}" destId="{57928B5A-543D-4134-85A9-60A2FDF8D836}" srcOrd="0" destOrd="0" presId="urn:microsoft.com/office/officeart/2005/8/layout/process4"/>
    <dgm:cxn modelId="{D39FD772-D690-44E7-A4EA-72E4978FCC14}" type="presOf" srcId="{A5DD1B85-728F-482F-A017-B7473F5593E3}" destId="{0468DDE2-A3A0-4B6E-9E09-644E7A4CF4BE}" srcOrd="0" destOrd="0" presId="urn:microsoft.com/office/officeart/2005/8/layout/process4"/>
    <dgm:cxn modelId="{8A09025E-7C3E-4CE4-860A-947A2802C452}" srcId="{6709F230-1551-4B93-A46A-BB3BBAD2C8B5}" destId="{A5DD1B85-728F-482F-A017-B7473F5593E3}" srcOrd="1" destOrd="0" parTransId="{5C3A3645-CE9B-4542-8305-1F90141133E9}" sibTransId="{385B1929-5667-41DA-B076-E87D60BB83D2}"/>
    <dgm:cxn modelId="{5D2976E1-0173-459A-A156-A3DB8995EC5B}" type="presOf" srcId="{6709F230-1551-4B93-A46A-BB3BBAD2C8B5}" destId="{4464E6E5-D21F-442B-93EF-067E1CFB7C3A}" srcOrd="0" destOrd="0" presId="urn:microsoft.com/office/officeart/2005/8/layout/process4"/>
    <dgm:cxn modelId="{92E1BD3A-4854-4109-A700-8BCEAD1CD846}" type="presOf" srcId="{08F73A05-8D66-4CCD-AE0F-4ED0921D80F1}" destId="{DCFC92CF-F546-4811-A5F4-C074D7CAAA6A}" srcOrd="0" destOrd="0" presId="urn:microsoft.com/office/officeart/2005/8/layout/process4"/>
    <dgm:cxn modelId="{E8FFD6AB-79F2-4413-AD23-CB53643DA9BF}" type="presOf" srcId="{D30A3A24-89CF-4734-8F0E-BE0C072E0084}" destId="{6729B365-12F7-4FA2-9050-EDFD8CCF29F6}" srcOrd="0" destOrd="0" presId="urn:microsoft.com/office/officeart/2005/8/layout/process4"/>
    <dgm:cxn modelId="{9B1113A5-930B-4015-AF81-7F989F1F4929}" type="presOf" srcId="{DC613156-163D-41EC-8D76-8275A0C9327B}" destId="{F8D36D2E-4055-419B-84BB-8C4207358CDB}" srcOrd="0" destOrd="0" presId="urn:microsoft.com/office/officeart/2005/8/layout/process4"/>
    <dgm:cxn modelId="{7406ECFE-905F-4B5F-8FE4-79D5ABC4A643}" srcId="{6709F230-1551-4B93-A46A-BB3BBAD2C8B5}" destId="{08F73A05-8D66-4CCD-AE0F-4ED0921D80F1}" srcOrd="4" destOrd="0" parTransId="{73E15023-33E5-4BD4-BADE-573879861862}" sibTransId="{15B5ACA0-C1E3-4E61-8EAE-F30836F43303}"/>
    <dgm:cxn modelId="{EA57AD46-7DAC-4669-ABF6-A27A98CAD004}" type="presParOf" srcId="{4464E6E5-D21F-442B-93EF-067E1CFB7C3A}" destId="{40A48022-E47B-445E-8DA5-C1BD28A779F2}" srcOrd="0" destOrd="0" presId="urn:microsoft.com/office/officeart/2005/8/layout/process4"/>
    <dgm:cxn modelId="{8CC3DAE3-6B1E-43A0-BC6F-E791A2064412}" type="presParOf" srcId="{40A48022-E47B-445E-8DA5-C1BD28A779F2}" destId="{DCFC92CF-F546-4811-A5F4-C074D7CAAA6A}" srcOrd="0" destOrd="0" presId="urn:microsoft.com/office/officeart/2005/8/layout/process4"/>
    <dgm:cxn modelId="{3789A52C-8A90-43DE-A740-93DA75EA12B8}" type="presParOf" srcId="{4464E6E5-D21F-442B-93EF-067E1CFB7C3A}" destId="{BBC6D84B-2F77-421F-B1D6-C2FBDA44AB84}" srcOrd="1" destOrd="0" presId="urn:microsoft.com/office/officeart/2005/8/layout/process4"/>
    <dgm:cxn modelId="{F5D01304-BA5B-459E-880D-A37DEF80D1DA}" type="presParOf" srcId="{4464E6E5-D21F-442B-93EF-067E1CFB7C3A}" destId="{837C64AC-9278-4F4F-8F18-868846BB3B0A}" srcOrd="2" destOrd="0" presId="urn:microsoft.com/office/officeart/2005/8/layout/process4"/>
    <dgm:cxn modelId="{0EF998A6-DCDF-453D-A524-64B6E1191A34}" type="presParOf" srcId="{837C64AC-9278-4F4F-8F18-868846BB3B0A}" destId="{F8D36D2E-4055-419B-84BB-8C4207358CDB}" srcOrd="0" destOrd="0" presId="urn:microsoft.com/office/officeart/2005/8/layout/process4"/>
    <dgm:cxn modelId="{0BA2C541-EFC7-4D03-A713-B0E7E7A65560}" type="presParOf" srcId="{4464E6E5-D21F-442B-93EF-067E1CFB7C3A}" destId="{95BD417E-CD7E-4E68-808F-C884E37CCB36}" srcOrd="3" destOrd="0" presId="urn:microsoft.com/office/officeart/2005/8/layout/process4"/>
    <dgm:cxn modelId="{7A21364B-C2DF-42E1-994E-0C3F5068FC76}" type="presParOf" srcId="{4464E6E5-D21F-442B-93EF-067E1CFB7C3A}" destId="{2AF630A3-FF0B-4D10-8DFA-52D562020D66}" srcOrd="4" destOrd="0" presId="urn:microsoft.com/office/officeart/2005/8/layout/process4"/>
    <dgm:cxn modelId="{8702BF6E-06E5-4098-B5AD-747E819FFFDC}" type="presParOf" srcId="{2AF630A3-FF0B-4D10-8DFA-52D562020D66}" destId="{57928B5A-543D-4134-85A9-60A2FDF8D836}" srcOrd="0" destOrd="0" presId="urn:microsoft.com/office/officeart/2005/8/layout/process4"/>
    <dgm:cxn modelId="{71BAD2CE-505C-48A8-A43A-8CC323F44D7D}" type="presParOf" srcId="{4464E6E5-D21F-442B-93EF-067E1CFB7C3A}" destId="{041ECA1A-7AB2-4D8D-90EC-511F761701F1}" srcOrd="5" destOrd="0" presId="urn:microsoft.com/office/officeart/2005/8/layout/process4"/>
    <dgm:cxn modelId="{A8B4DFCC-7977-46D5-8F19-1CFABCEB2649}" type="presParOf" srcId="{4464E6E5-D21F-442B-93EF-067E1CFB7C3A}" destId="{0559878E-7640-4968-8EA4-B679FC16F843}" srcOrd="6" destOrd="0" presId="urn:microsoft.com/office/officeart/2005/8/layout/process4"/>
    <dgm:cxn modelId="{AE05547F-1408-46EF-9B2E-125E617F22EA}" type="presParOf" srcId="{0559878E-7640-4968-8EA4-B679FC16F843}" destId="{0468DDE2-A3A0-4B6E-9E09-644E7A4CF4BE}" srcOrd="0" destOrd="0" presId="urn:microsoft.com/office/officeart/2005/8/layout/process4"/>
    <dgm:cxn modelId="{803EB25E-0FCE-4C82-975E-F96C8C794ABE}" type="presParOf" srcId="{4464E6E5-D21F-442B-93EF-067E1CFB7C3A}" destId="{1771E895-3A87-428A-82D9-B0B0CB186EED}" srcOrd="7" destOrd="0" presId="urn:microsoft.com/office/officeart/2005/8/layout/process4"/>
    <dgm:cxn modelId="{0E7A5B20-02FC-4F7F-AAE2-0D8C9FDF29DA}" type="presParOf" srcId="{4464E6E5-D21F-442B-93EF-067E1CFB7C3A}" destId="{AE325F88-1891-42C2-9259-5175CDDA69DB}" srcOrd="8" destOrd="0" presId="urn:microsoft.com/office/officeart/2005/8/layout/process4"/>
    <dgm:cxn modelId="{AFE0AEB5-216D-49A1-A56A-24BF52389865}" type="presParOf" srcId="{AE325F88-1891-42C2-9259-5175CDDA69DB}" destId="{6729B365-12F7-4FA2-9050-EDFD8CCF29F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36247-0948-48D0-BB38-63A20F79E361}">
      <dsp:nvSpPr>
        <dsp:cNvPr id="0" name=""/>
        <dsp:cNvSpPr/>
      </dsp:nvSpPr>
      <dsp:spPr>
        <a:xfrm>
          <a:off x="0" y="3462472"/>
          <a:ext cx="3942779" cy="56804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Einlagern &amp; Vertrieb</a:t>
          </a:r>
          <a:endParaRPr lang="de-DE" sz="2000" kern="1200" dirty="0"/>
        </a:p>
      </dsp:txBody>
      <dsp:txXfrm>
        <a:off x="0" y="3462472"/>
        <a:ext cx="3942779" cy="568047"/>
      </dsp:txXfrm>
    </dsp:sp>
    <dsp:sp modelId="{3E025081-C9AF-4B0D-B381-4CD9D503FE0E}">
      <dsp:nvSpPr>
        <dsp:cNvPr id="0" name=""/>
        <dsp:cNvSpPr/>
      </dsp:nvSpPr>
      <dsp:spPr>
        <a:xfrm rot="10800000">
          <a:off x="0" y="2597336"/>
          <a:ext cx="3942779" cy="873657"/>
        </a:xfrm>
        <a:prstGeom prst="upArrowCallou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Zusammenfügen der Einzelteile</a:t>
          </a:r>
          <a:endParaRPr lang="de-DE" sz="2000" kern="1200" dirty="0"/>
        </a:p>
      </dsp:txBody>
      <dsp:txXfrm rot="10800000">
        <a:off x="0" y="2597336"/>
        <a:ext cx="3942779" cy="567676"/>
      </dsp:txXfrm>
    </dsp:sp>
    <dsp:sp modelId="{166C774E-A47B-4FCB-8A2C-75C743870A69}">
      <dsp:nvSpPr>
        <dsp:cNvPr id="0" name=""/>
        <dsp:cNvSpPr/>
      </dsp:nvSpPr>
      <dsp:spPr>
        <a:xfrm rot="10800000">
          <a:off x="0" y="1732200"/>
          <a:ext cx="3942779" cy="873657"/>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Stricken der Einzelteile</a:t>
          </a:r>
          <a:endParaRPr lang="de-DE" sz="2000" kern="1200" dirty="0"/>
        </a:p>
      </dsp:txBody>
      <dsp:txXfrm rot="10800000">
        <a:off x="0" y="1732200"/>
        <a:ext cx="3942779" cy="567676"/>
      </dsp:txXfrm>
    </dsp:sp>
    <dsp:sp modelId="{C8FF08FA-E698-4B99-AD7C-E127C7757641}">
      <dsp:nvSpPr>
        <dsp:cNvPr id="0" name=""/>
        <dsp:cNvSpPr/>
      </dsp:nvSpPr>
      <dsp:spPr>
        <a:xfrm rot="10800000">
          <a:off x="0" y="867063"/>
          <a:ext cx="3942779" cy="873657"/>
        </a:xfrm>
        <a:prstGeom prst="upArrowCallou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Färben des Garns</a:t>
          </a:r>
          <a:endParaRPr lang="de-DE" sz="2000" kern="1200" dirty="0"/>
        </a:p>
      </dsp:txBody>
      <dsp:txXfrm rot="10800000">
        <a:off x="0" y="867063"/>
        <a:ext cx="3942779" cy="567676"/>
      </dsp:txXfrm>
    </dsp:sp>
    <dsp:sp modelId="{AB66204D-F555-407F-89F0-C4CF34E925EE}">
      <dsp:nvSpPr>
        <dsp:cNvPr id="0" name=""/>
        <dsp:cNvSpPr/>
      </dsp:nvSpPr>
      <dsp:spPr>
        <a:xfrm rot="10800000">
          <a:off x="0" y="13337"/>
          <a:ext cx="3942779" cy="873657"/>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Einkauf der Rohstoffe</a:t>
          </a:r>
          <a:endParaRPr lang="de-DE" sz="2000" kern="1200" dirty="0"/>
        </a:p>
      </dsp:txBody>
      <dsp:txXfrm rot="10800000">
        <a:off x="0" y="13337"/>
        <a:ext cx="3942779" cy="567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76564-1309-4285-A360-2C995CF790C6}">
      <dsp:nvSpPr>
        <dsp:cNvPr id="0" name=""/>
        <dsp:cNvSpPr/>
      </dsp:nvSpPr>
      <dsp:spPr>
        <a:xfrm>
          <a:off x="0" y="3462472"/>
          <a:ext cx="3960439" cy="56804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Einlagern &amp; Vertrieb</a:t>
          </a:r>
          <a:endParaRPr lang="de-DE" sz="2000" kern="1200" dirty="0"/>
        </a:p>
      </dsp:txBody>
      <dsp:txXfrm>
        <a:off x="0" y="3462472"/>
        <a:ext cx="3960439" cy="568047"/>
      </dsp:txXfrm>
    </dsp:sp>
    <dsp:sp modelId="{166C774E-A47B-4FCB-8A2C-75C743870A69}">
      <dsp:nvSpPr>
        <dsp:cNvPr id="0" name=""/>
        <dsp:cNvSpPr/>
      </dsp:nvSpPr>
      <dsp:spPr>
        <a:xfrm rot="10800000">
          <a:off x="0" y="2597336"/>
          <a:ext cx="3960439" cy="873657"/>
        </a:xfrm>
        <a:prstGeom prst="upArrowCallou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Färben der Kleidung nach Trend</a:t>
          </a:r>
          <a:endParaRPr lang="de-DE" sz="2000" kern="1200" dirty="0"/>
        </a:p>
      </dsp:txBody>
      <dsp:txXfrm rot="10800000">
        <a:off x="0" y="2597336"/>
        <a:ext cx="3960439" cy="567676"/>
      </dsp:txXfrm>
    </dsp:sp>
    <dsp:sp modelId="{C8FF08FA-E698-4B99-AD7C-E127C7757641}">
      <dsp:nvSpPr>
        <dsp:cNvPr id="0" name=""/>
        <dsp:cNvSpPr/>
      </dsp:nvSpPr>
      <dsp:spPr>
        <a:xfrm rot="10800000">
          <a:off x="0" y="1732200"/>
          <a:ext cx="3960439" cy="873657"/>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Zusammenfügen der Einzelteile</a:t>
          </a:r>
          <a:endParaRPr lang="de-DE" sz="2000" kern="1200" dirty="0"/>
        </a:p>
      </dsp:txBody>
      <dsp:txXfrm rot="10800000">
        <a:off x="0" y="1732200"/>
        <a:ext cx="3960439" cy="567676"/>
      </dsp:txXfrm>
    </dsp:sp>
    <dsp:sp modelId="{FC19F7D9-F37C-4A3C-90AE-55541D31B976}">
      <dsp:nvSpPr>
        <dsp:cNvPr id="0" name=""/>
        <dsp:cNvSpPr/>
      </dsp:nvSpPr>
      <dsp:spPr>
        <a:xfrm rot="10800000">
          <a:off x="0" y="867063"/>
          <a:ext cx="3960439" cy="873657"/>
        </a:xfrm>
        <a:prstGeom prst="upArrowCallou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Stricken der Einzelteile</a:t>
          </a:r>
          <a:endParaRPr lang="de-DE" sz="2000" kern="1200" dirty="0"/>
        </a:p>
      </dsp:txBody>
      <dsp:txXfrm rot="10800000">
        <a:off x="0" y="867063"/>
        <a:ext cx="3960439" cy="567676"/>
      </dsp:txXfrm>
    </dsp:sp>
    <dsp:sp modelId="{AB66204D-F555-407F-89F0-C4CF34E925EE}">
      <dsp:nvSpPr>
        <dsp:cNvPr id="0" name=""/>
        <dsp:cNvSpPr/>
      </dsp:nvSpPr>
      <dsp:spPr>
        <a:xfrm rot="10800000">
          <a:off x="0" y="0"/>
          <a:ext cx="3960439" cy="873657"/>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t>Einkauf der Rohstoffe</a:t>
          </a:r>
          <a:endParaRPr lang="de-DE" sz="2000" kern="1200" dirty="0"/>
        </a:p>
      </dsp:txBody>
      <dsp:txXfrm rot="10800000">
        <a:off x="0" y="0"/>
        <a:ext cx="3960439" cy="567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8415F-5551-4E52-8949-E4B59E46233D}">
      <dsp:nvSpPr>
        <dsp:cNvPr id="0" name=""/>
        <dsp:cNvSpPr/>
      </dsp:nvSpPr>
      <dsp:spPr>
        <a:xfrm>
          <a:off x="7233" y="533479"/>
          <a:ext cx="2161877" cy="12971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Bestellung 9 Monate vor Erscheinen der Kollektion</a:t>
          </a:r>
          <a:endParaRPr lang="de-DE" sz="1900" kern="1200" dirty="0"/>
        </a:p>
      </dsp:txBody>
      <dsp:txXfrm>
        <a:off x="45225" y="571471"/>
        <a:ext cx="2085893" cy="1221142"/>
      </dsp:txXfrm>
    </dsp:sp>
    <dsp:sp modelId="{23A6F09D-E8AA-41E5-B2BC-1B85EA77F435}">
      <dsp:nvSpPr>
        <dsp:cNvPr id="0" name=""/>
        <dsp:cNvSpPr/>
      </dsp:nvSpPr>
      <dsp:spPr>
        <a:xfrm>
          <a:off x="2359355" y="913969"/>
          <a:ext cx="458317" cy="5361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a:off x="2359355" y="1021198"/>
        <a:ext cx="320822" cy="321687"/>
      </dsp:txXfrm>
    </dsp:sp>
    <dsp:sp modelId="{EAFC7D06-8639-4D99-AB5E-1FCE16A942D1}">
      <dsp:nvSpPr>
        <dsp:cNvPr id="0" name=""/>
        <dsp:cNvSpPr/>
      </dsp:nvSpPr>
      <dsp:spPr>
        <a:xfrm>
          <a:off x="3033861" y="533479"/>
          <a:ext cx="2161877" cy="12971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Ab Juli: Beginn der Produktion von 10% der Bestellungen</a:t>
          </a:r>
          <a:endParaRPr lang="de-DE" sz="1900" kern="1200" dirty="0"/>
        </a:p>
      </dsp:txBody>
      <dsp:txXfrm>
        <a:off x="3071853" y="571471"/>
        <a:ext cx="2085893" cy="1221142"/>
      </dsp:txXfrm>
    </dsp:sp>
    <dsp:sp modelId="{BCA083B2-4720-4B05-A9A3-3BAF5C750C6D}">
      <dsp:nvSpPr>
        <dsp:cNvPr id="0" name=""/>
        <dsp:cNvSpPr/>
      </dsp:nvSpPr>
      <dsp:spPr>
        <a:xfrm>
          <a:off x="5385983" y="913969"/>
          <a:ext cx="458317" cy="5361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a:off x="5385983" y="1021198"/>
        <a:ext cx="320822" cy="321687"/>
      </dsp:txXfrm>
    </dsp:sp>
    <dsp:sp modelId="{C273DFAD-BCE0-40F2-8434-8FD5EEB3CDA4}">
      <dsp:nvSpPr>
        <dsp:cNvPr id="0" name=""/>
        <dsp:cNvSpPr/>
      </dsp:nvSpPr>
      <dsp:spPr>
        <a:xfrm>
          <a:off x="6060489" y="533479"/>
          <a:ext cx="2161877" cy="12971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August bis Dezember: letzte Anpassung der Bestellungen </a:t>
          </a:r>
          <a:endParaRPr lang="de-DE" sz="1900" kern="1200" dirty="0"/>
        </a:p>
      </dsp:txBody>
      <dsp:txXfrm>
        <a:off x="6098481" y="571471"/>
        <a:ext cx="2085893" cy="1221142"/>
      </dsp:txXfrm>
    </dsp:sp>
    <dsp:sp modelId="{D00AC11E-C30C-4F89-A733-F6B15EEA7661}">
      <dsp:nvSpPr>
        <dsp:cNvPr id="0" name=""/>
        <dsp:cNvSpPr/>
      </dsp:nvSpPr>
      <dsp:spPr>
        <a:xfrm rot="5400000">
          <a:off x="6912269" y="1981936"/>
          <a:ext cx="458317" cy="5361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rot="-5400000">
        <a:off x="6980585" y="2020850"/>
        <a:ext cx="321687" cy="320822"/>
      </dsp:txXfrm>
    </dsp:sp>
    <dsp:sp modelId="{F5A9D4C0-59CB-4AB4-B39C-841F3B6AF2C6}">
      <dsp:nvSpPr>
        <dsp:cNvPr id="0" name=""/>
        <dsp:cNvSpPr/>
      </dsp:nvSpPr>
      <dsp:spPr>
        <a:xfrm>
          <a:off x="6060489" y="2695356"/>
          <a:ext cx="2161877" cy="12971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Januar: Lieferung von 80 – 90% der bestellten Ware</a:t>
          </a:r>
          <a:endParaRPr lang="de-DE" sz="1900" kern="1200" dirty="0"/>
        </a:p>
      </dsp:txBody>
      <dsp:txXfrm>
        <a:off x="6098481" y="2733348"/>
        <a:ext cx="2085893" cy="1221142"/>
      </dsp:txXfrm>
    </dsp:sp>
    <dsp:sp modelId="{A5BBAD51-8903-40D4-A567-AB7A030D5672}">
      <dsp:nvSpPr>
        <dsp:cNvPr id="0" name=""/>
        <dsp:cNvSpPr/>
      </dsp:nvSpPr>
      <dsp:spPr>
        <a:xfrm rot="10800000">
          <a:off x="5411926" y="3075846"/>
          <a:ext cx="458317" cy="5361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e-DE" sz="1500" kern="1200"/>
        </a:p>
      </dsp:txBody>
      <dsp:txXfrm rot="10800000">
        <a:off x="5549421" y="3183075"/>
        <a:ext cx="320822" cy="321687"/>
      </dsp:txXfrm>
    </dsp:sp>
    <dsp:sp modelId="{47997E7C-0E6F-49AA-9664-DD179795EFF5}">
      <dsp:nvSpPr>
        <dsp:cNvPr id="0" name=""/>
        <dsp:cNvSpPr/>
      </dsp:nvSpPr>
      <dsp:spPr>
        <a:xfrm>
          <a:off x="3033861" y="2695356"/>
          <a:ext cx="2161877" cy="129712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Restlieferung innerhalb der Saison</a:t>
          </a:r>
          <a:endParaRPr lang="de-DE" sz="1900" kern="1200" dirty="0"/>
        </a:p>
      </dsp:txBody>
      <dsp:txXfrm>
        <a:off x="3071853" y="2733348"/>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0.90249</cdr:x>
      <cdr:y>0</cdr:y>
    </cdr:from>
    <cdr:to>
      <cdr:x>0.99874</cdr:x>
      <cdr:y>0.10062</cdr:y>
    </cdr:to>
    <cdr:sp macro="" textlink="">
      <cdr:nvSpPr>
        <cdr:cNvPr id="2" name="Textfeld 1"/>
        <cdr:cNvSpPr txBox="1"/>
      </cdr:nvSpPr>
      <cdr:spPr>
        <a:xfrm xmlns:a="http://schemas.openxmlformats.org/drawingml/2006/main">
          <a:off x="7427168" y="-1412776"/>
          <a:ext cx="792088" cy="4742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de-DE" sz="1100" b="1" dirty="0" smtClean="0">
              <a:solidFill>
                <a:schemeClr val="tx1"/>
              </a:solidFill>
            </a:rPr>
            <a:t>Umsatz</a:t>
          </a:r>
        </a:p>
        <a:p xmlns:a="http://schemas.openxmlformats.org/drawingml/2006/main">
          <a:pPr algn="r"/>
          <a:r>
            <a:rPr lang="de-DE" b="1" dirty="0">
              <a:solidFill>
                <a:schemeClr val="bg1"/>
              </a:solidFill>
            </a:rPr>
            <a:t>i</a:t>
          </a:r>
          <a:r>
            <a:rPr lang="de-DE" b="1" dirty="0" smtClean="0">
              <a:solidFill>
                <a:schemeClr val="bg1"/>
              </a:solidFill>
            </a:rPr>
            <a:t>n </a:t>
          </a:r>
          <a:r>
            <a:rPr lang="de-DE" b="1" dirty="0" err="1" smtClean="0">
              <a:solidFill>
                <a:schemeClr val="tx1"/>
              </a:solidFill>
            </a:rPr>
            <a:t>kEUR</a:t>
          </a:r>
          <a:endParaRPr lang="de-DE" sz="1100" b="1" dirty="0">
            <a:solidFill>
              <a:schemeClr val="tx1"/>
            </a:solidFill>
          </a:endParaRPr>
        </a:p>
      </cdr:txBody>
    </cdr:sp>
  </cdr:relSizeAnchor>
  <cdr:relSizeAnchor xmlns:cdr="http://schemas.openxmlformats.org/drawingml/2006/chartDrawing">
    <cdr:from>
      <cdr:x>0.01001</cdr:x>
      <cdr:y>0</cdr:y>
    </cdr:from>
    <cdr:to>
      <cdr:x>0.09751</cdr:x>
      <cdr:y>0.10178</cdr:y>
    </cdr:to>
    <cdr:sp macro="" textlink="">
      <cdr:nvSpPr>
        <cdr:cNvPr id="3" name="Textfeld 2"/>
        <cdr:cNvSpPr txBox="1"/>
      </cdr:nvSpPr>
      <cdr:spPr>
        <a:xfrm xmlns:a="http://schemas.openxmlformats.org/drawingml/2006/main">
          <a:off x="82352" y="0"/>
          <a:ext cx="720080" cy="460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b="1" dirty="0" smtClean="0">
              <a:solidFill>
                <a:schemeClr val="tx1"/>
              </a:solidFill>
            </a:rPr>
            <a:t>EBIT</a:t>
          </a:r>
          <a:r>
            <a:rPr lang="de-DE" sz="1100" b="1" dirty="0" smtClean="0">
              <a:solidFill>
                <a:schemeClr val="bg1"/>
              </a:solidFill>
            </a:rPr>
            <a:t> in </a:t>
          </a:r>
          <a:r>
            <a:rPr lang="de-DE" sz="1100" b="1" dirty="0" err="1" smtClean="0">
              <a:solidFill>
                <a:schemeClr val="tx1"/>
              </a:solidFill>
            </a:rPr>
            <a:t>kEUR</a:t>
          </a:r>
          <a:endParaRPr lang="de-DE" sz="11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91926-5ECD-4695-A90F-ADE6A00B5838}" type="datetimeFigureOut">
              <a:rPr lang="de-DE" smtClean="0"/>
              <a:t>03.07.2014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7639E-4818-45FE-A059-5064734EA1A5}" type="slidenum">
              <a:rPr lang="de-DE" smtClean="0"/>
              <a:t>‹Nr.›</a:t>
            </a:fld>
            <a:endParaRPr lang="de-DE"/>
          </a:p>
        </p:txBody>
      </p:sp>
    </p:spTree>
    <p:extLst>
      <p:ext uri="{BB962C8B-B14F-4D97-AF65-F5344CB8AC3E}">
        <p14:creationId xmlns:p14="http://schemas.microsoft.com/office/powerpoint/2010/main" val="293020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Mitarbeiter</a:t>
            </a:r>
            <a:r>
              <a:rPr lang="de-DE" baseline="0" dirty="0" smtClean="0"/>
              <a:t> Benetton so wenige weil Produktion und </a:t>
            </a:r>
            <a:r>
              <a:rPr lang="de-DE" baseline="0" dirty="0" err="1" smtClean="0"/>
              <a:t>Frachises</a:t>
            </a:r>
            <a:r>
              <a:rPr lang="de-DE" baseline="0" dirty="0" smtClean="0"/>
              <a:t> nicht dazugehören?</a:t>
            </a:r>
          </a:p>
          <a:p>
            <a:endParaRPr lang="de-DE" dirty="0"/>
          </a:p>
        </p:txBody>
      </p:sp>
      <p:sp>
        <p:nvSpPr>
          <p:cNvPr id="4" name="Foliennummernplatzhalter 3"/>
          <p:cNvSpPr>
            <a:spLocks noGrp="1"/>
          </p:cNvSpPr>
          <p:nvPr>
            <p:ph type="sldNum" sz="quarter" idx="10"/>
          </p:nvPr>
        </p:nvSpPr>
        <p:spPr/>
        <p:txBody>
          <a:bodyPr/>
          <a:lstStyle/>
          <a:p>
            <a:fld id="{D10FA72C-A1AD-4117-88B6-842DBDA93617}" type="slidenum">
              <a:rPr lang="de-DE" smtClean="0"/>
              <a:t>13</a:t>
            </a:fld>
            <a:endParaRPr lang="de-DE"/>
          </a:p>
        </p:txBody>
      </p:sp>
    </p:spTree>
    <p:extLst>
      <p:ext uri="{BB962C8B-B14F-4D97-AF65-F5344CB8AC3E}">
        <p14:creationId xmlns:p14="http://schemas.microsoft.com/office/powerpoint/2010/main" val="357422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Das Unternehmen war weiterhin auf der Suche nach weiteren Produktionsstandorten in Südamerika um den dortigen lokalen Markt zu bedienen. Benetton erachtet Indien, Russland, China und Südamerikanische Länder als Märkte mit großen und wichtigen Potenzial.</a:t>
            </a:r>
            <a:endParaRPr lang="de-DE" dirty="0"/>
          </a:p>
        </p:txBody>
      </p:sp>
      <p:sp>
        <p:nvSpPr>
          <p:cNvPr id="4" name="Foliennummernplatzhalter 3"/>
          <p:cNvSpPr>
            <a:spLocks noGrp="1"/>
          </p:cNvSpPr>
          <p:nvPr>
            <p:ph type="sldNum" sz="quarter" idx="10"/>
          </p:nvPr>
        </p:nvSpPr>
        <p:spPr/>
        <p:txBody>
          <a:bodyPr/>
          <a:lstStyle/>
          <a:p>
            <a:fld id="{D10FA72C-A1AD-4117-88B6-842DBDA93617}" type="slidenum">
              <a:rPr lang="de-DE" smtClean="0"/>
              <a:t>53</a:t>
            </a:fld>
            <a:endParaRPr lang="de-DE"/>
          </a:p>
        </p:txBody>
      </p:sp>
    </p:spTree>
    <p:extLst>
      <p:ext uri="{BB962C8B-B14F-4D97-AF65-F5344CB8AC3E}">
        <p14:creationId xmlns:p14="http://schemas.microsoft.com/office/powerpoint/2010/main" val="37620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2846067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64781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2739806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55508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845315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200993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78D0B2F-23CF-4A19-973B-A7130A39954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94381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78D0B2F-23CF-4A19-973B-A7130A39954C}" type="datetimeFigureOut">
              <a:rPr lang="de-DE" smtClean="0"/>
              <a:t>03.07.2014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709295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78D0B2F-23CF-4A19-973B-A7130A39954C}" type="datetimeFigureOut">
              <a:rPr lang="de-DE" smtClean="0"/>
              <a:t>03.07.2014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90099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78D0B2F-23CF-4A19-973B-A7130A39954C}" type="datetimeFigureOut">
              <a:rPr lang="de-DE" smtClean="0"/>
              <a:t>03.07.2014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6955058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78D0B2F-23CF-4A19-973B-A7130A39954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87023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812582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78D0B2F-23CF-4A19-973B-A7130A39954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765176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833012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6379841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55083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45315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09936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4381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09295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00999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95505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434879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70236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65176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33012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379841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555083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845315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2009936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78D0B2F-23CF-4A19-973B-A7130A39954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943816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78D0B2F-23CF-4A19-973B-A7130A39954C}" type="datetimeFigureOut">
              <a:rPr lang="de-DE" smtClean="0"/>
              <a:t>03.07.2014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709295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78D0B2F-23CF-4A19-973B-A7130A39954C}" type="datetimeFigureOut">
              <a:rPr lang="de-DE" smtClean="0"/>
              <a:t>03.07.2014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90099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78D0B2F-23CF-4A19-973B-A7130A39954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564876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78D0B2F-23CF-4A19-973B-A7130A39954C}" type="datetimeFigureOut">
              <a:rPr lang="de-DE" smtClean="0"/>
              <a:t>03.07.2014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6955058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78D0B2F-23CF-4A19-973B-A7130A39954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870236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78D0B2F-23CF-4A19-973B-A7130A39954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765176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833012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78D0B2F-23CF-4A19-973B-A7130A39954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63798412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37CECD4-F0CA-4E09-B62D-C32CA2B4D070}"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14695664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7CECD4-F0CA-4E09-B62D-C32CA2B4D070}"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494416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37CECD4-F0CA-4E09-B62D-C32CA2B4D070}"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4004965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37CECD4-F0CA-4E09-B62D-C32CA2B4D070}"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2703282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37CECD4-F0CA-4E09-B62D-C32CA2B4D070}" type="datetimeFigureOut">
              <a:rPr lang="de-DE" smtClean="0"/>
              <a:t>03.07.2014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15216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78D0B2F-23CF-4A19-973B-A7130A39954C}" type="datetimeFigureOut">
              <a:rPr lang="de-DE" smtClean="0"/>
              <a:t>03.07.2014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46190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37CECD4-F0CA-4E09-B62D-C32CA2B4D070}" type="datetimeFigureOut">
              <a:rPr lang="de-DE" smtClean="0"/>
              <a:t>03.07.2014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197174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37CECD4-F0CA-4E09-B62D-C32CA2B4D070}" type="datetimeFigureOut">
              <a:rPr lang="de-DE" smtClean="0"/>
              <a:t>03.07.2014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57223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37CECD4-F0CA-4E09-B62D-C32CA2B4D070}"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2747862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37CECD4-F0CA-4E09-B62D-C32CA2B4D070}"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1804779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7CECD4-F0CA-4E09-B62D-C32CA2B4D070}"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21072390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7CECD4-F0CA-4E09-B62D-C32CA2B4D070}"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AA70A-0B1B-4788-B30A-D9D5805B041E}" type="slidenum">
              <a:rPr lang="de-DE" smtClean="0"/>
              <a:t>‹Nr.›</a:t>
            </a:fld>
            <a:endParaRPr lang="de-DE"/>
          </a:p>
        </p:txBody>
      </p:sp>
    </p:spTree>
    <p:extLst>
      <p:ext uri="{BB962C8B-B14F-4D97-AF65-F5344CB8AC3E}">
        <p14:creationId xmlns:p14="http://schemas.microsoft.com/office/powerpoint/2010/main" val="112347984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865D359-775C-4C05-B55A-91A04887265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2181210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65D359-775C-4C05-B55A-91A04887265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3839783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865D359-775C-4C05-B55A-91A04887265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1832055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865D359-775C-4C05-B55A-91A04887265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182828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78D0B2F-23CF-4A19-973B-A7130A39954C}" type="datetimeFigureOut">
              <a:rPr lang="de-DE" smtClean="0"/>
              <a:t>03.07.2014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3328655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865D359-775C-4C05-B55A-91A04887265C}" type="datetimeFigureOut">
              <a:rPr lang="de-DE" smtClean="0"/>
              <a:t>03.07.2014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226884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865D359-775C-4C05-B55A-91A04887265C}" type="datetimeFigureOut">
              <a:rPr lang="de-DE" smtClean="0"/>
              <a:t>03.07.2014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42337287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65D359-775C-4C05-B55A-91A04887265C}" type="datetimeFigureOut">
              <a:rPr lang="de-DE" smtClean="0"/>
              <a:t>03.07.2014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229677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865D359-775C-4C05-B55A-91A04887265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2025904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865D359-775C-4C05-B55A-91A04887265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1204789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65D359-775C-4C05-B55A-91A04887265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9223630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865D359-775C-4C05-B55A-91A04887265C}" type="datetimeFigureOut">
              <a:rPr lang="de-DE" smtClean="0"/>
              <a:t>03.07.2014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89CADD9-B007-401E-9AE6-17C2B0DA1EC6}" type="slidenum">
              <a:rPr lang="de-DE" smtClean="0"/>
              <a:t>‹Nr.›</a:t>
            </a:fld>
            <a:endParaRPr lang="de-DE"/>
          </a:p>
        </p:txBody>
      </p:sp>
    </p:spTree>
    <p:extLst>
      <p:ext uri="{BB962C8B-B14F-4D97-AF65-F5344CB8AC3E}">
        <p14:creationId xmlns:p14="http://schemas.microsoft.com/office/powerpoint/2010/main" val="2703728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tx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78D0B2F-23CF-4A19-973B-A7130A39954C}" type="datetimeFigureOut">
              <a:rPr lang="de-DE" smtClean="0"/>
              <a:t>03.07.2014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5D1AB7-A520-427A-A77E-F6AAD40292A6}" type="slidenum">
              <a:rPr lang="de-DE" smtClean="0"/>
              <a:t>‹Nr.›</a:t>
            </a:fld>
            <a:endParaRPr lang="de-DE"/>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pic>
        <p:nvPicPr>
          <p:cNvPr id="5" name="Grafik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9" name="Textfeld 8"/>
          <p:cNvSpPr txBox="1"/>
          <p:nvPr userDrawn="1"/>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spTree>
    <p:extLst>
      <p:ext uri="{BB962C8B-B14F-4D97-AF65-F5344CB8AC3E}">
        <p14:creationId xmlns:p14="http://schemas.microsoft.com/office/powerpoint/2010/main" val="38619128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78D0B2F-23CF-4A19-973B-A7130A39954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415477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78D0B2F-23CF-4A19-973B-A7130A39954C}" type="datetimeFigureOut">
              <a:rPr lang="de-DE" smtClean="0"/>
              <a:t>03.07.2014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5D1AB7-A520-427A-A77E-F6AAD40292A6}" type="slidenum">
              <a:rPr lang="de-DE" smtClean="0"/>
              <a:t>‹Nr.›</a:t>
            </a:fld>
            <a:endParaRPr lang="de-DE"/>
          </a:p>
        </p:txBody>
      </p:sp>
    </p:spTree>
    <p:extLst>
      <p:ext uri="{BB962C8B-B14F-4D97-AF65-F5344CB8AC3E}">
        <p14:creationId xmlns:p14="http://schemas.microsoft.com/office/powerpoint/2010/main" val="167677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D0B2F-23CF-4A19-973B-A7130A39954C}" type="datetimeFigureOut">
              <a:rPr lang="de-DE" smtClean="0"/>
              <a:t>03.07.2014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D1AB7-A520-427A-A77E-F6AAD40292A6}" type="slidenum">
              <a:rPr lang="de-DE" smtClean="0"/>
              <a:t>‹Nr.›</a:t>
            </a:fld>
            <a:endParaRPr lang="de-DE"/>
          </a:p>
        </p:txBody>
      </p:sp>
    </p:spTree>
    <p:extLst>
      <p:ext uri="{BB962C8B-B14F-4D97-AF65-F5344CB8AC3E}">
        <p14:creationId xmlns:p14="http://schemas.microsoft.com/office/powerpoint/2010/main" val="367816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D0B2F-23CF-4A19-973B-A7130A39954C}" type="datetimeFigureOut">
              <a:rPr lang="de-DE" smtClean="0"/>
              <a:t>03.07.2014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D1AB7-A520-427A-A77E-F6AAD40292A6}" type="slidenum">
              <a:rPr lang="de-DE" smtClean="0"/>
              <a:t>‹Nr.›</a:t>
            </a:fld>
            <a:endParaRPr lang="de-DE"/>
          </a:p>
        </p:txBody>
      </p:sp>
    </p:spTree>
    <p:extLst>
      <p:ext uri="{BB962C8B-B14F-4D97-AF65-F5344CB8AC3E}">
        <p14:creationId xmlns:p14="http://schemas.microsoft.com/office/powerpoint/2010/main" val="10510455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D0B2F-23CF-4A19-973B-A7130A39954C}" type="datetimeFigureOut">
              <a:rPr lang="de-DE">
                <a:solidFill>
                  <a:prstClr val="black">
                    <a:tint val="75000"/>
                  </a:prstClr>
                </a:solidFill>
              </a:rPr>
              <a:pPr/>
              <a:t>03.07.2014</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D1AB7-A520-427A-A77E-F6AAD40292A6}"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51045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D0B2F-23CF-4A19-973B-A7130A39954C}" type="datetimeFigureOut">
              <a:rPr lang="de-DE" smtClean="0"/>
              <a:t>03.07.2014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D1AB7-A520-427A-A77E-F6AAD40292A6}" type="slidenum">
              <a:rPr lang="de-DE" smtClean="0"/>
              <a:t>‹Nr.›</a:t>
            </a:fld>
            <a:endParaRPr lang="de-DE"/>
          </a:p>
        </p:txBody>
      </p:sp>
    </p:spTree>
    <p:extLst>
      <p:ext uri="{BB962C8B-B14F-4D97-AF65-F5344CB8AC3E}">
        <p14:creationId xmlns:p14="http://schemas.microsoft.com/office/powerpoint/2010/main" val="10510455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a:t>
            </a:r>
            <a:r>
              <a:rPr lang="de-DE" dirty="0" err="1" smtClean="0"/>
              <a:t>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CECD4-F0CA-4E09-B62D-C32CA2B4D070}" type="datetimeFigureOut">
              <a:rPr lang="de-DE" smtClean="0"/>
              <a:t>03.07.2014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AA70A-0B1B-4788-B30A-D9D5805B041E}" type="slidenum">
              <a:rPr lang="de-DE" smtClean="0"/>
              <a:t>‹Nr.›</a:t>
            </a:fld>
            <a:endParaRPr lang="de-DE"/>
          </a:p>
        </p:txBody>
      </p:sp>
    </p:spTree>
    <p:extLst>
      <p:ext uri="{BB962C8B-B14F-4D97-AF65-F5344CB8AC3E}">
        <p14:creationId xmlns:p14="http://schemas.microsoft.com/office/powerpoint/2010/main" val="3603453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5D359-775C-4C05-B55A-91A04887265C}" type="datetimeFigureOut">
              <a:rPr lang="de-DE" smtClean="0"/>
              <a:t>03.07.2014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CADD9-B007-401E-9AE6-17C2B0DA1EC6}" type="slidenum">
              <a:rPr lang="de-DE" smtClean="0"/>
              <a:t>‹Nr.›</a:t>
            </a:fld>
            <a:endParaRPr lang="de-DE"/>
          </a:p>
        </p:txBody>
      </p:sp>
    </p:spTree>
    <p:extLst>
      <p:ext uri="{BB962C8B-B14F-4D97-AF65-F5344CB8AC3E}">
        <p14:creationId xmlns:p14="http://schemas.microsoft.com/office/powerpoint/2010/main" val="4075900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slide" Target="slide34.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1" y="476672"/>
            <a:ext cx="9053103"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3941584" y="422686"/>
            <a:ext cx="5099473" cy="523220"/>
          </a:xfrm>
          <a:prstGeom prst="rect">
            <a:avLst/>
          </a:prstGeom>
          <a:noFill/>
        </p:spPr>
        <p:txBody>
          <a:bodyPr wrap="none" rtlCol="0">
            <a:spAutoFit/>
          </a:bodyPr>
          <a:lstStyle/>
          <a:p>
            <a:r>
              <a:rPr lang="de-DE" sz="2800" b="1" i="1" dirty="0" smtClean="0">
                <a:solidFill>
                  <a:schemeClr val="bg1"/>
                </a:solidFill>
                <a:latin typeface="Arial" panose="020B0604020202020204" pitchFamily="34" charset="0"/>
                <a:cs typeface="Arial" panose="020B0604020202020204" pitchFamily="34" charset="0"/>
              </a:rPr>
              <a:t>Case Study: Benetton Group</a:t>
            </a:r>
            <a:endParaRPr lang="de-DE" sz="2800" b="1" i="1" dirty="0">
              <a:solidFill>
                <a:schemeClr val="bg1"/>
              </a:solidFill>
              <a:latin typeface="Arial" panose="020B0604020202020204" pitchFamily="34" charset="0"/>
              <a:cs typeface="Arial" panose="020B0604020202020204" pitchFamily="34" charset="0"/>
            </a:endParaRPr>
          </a:p>
        </p:txBody>
      </p:sp>
      <p:sp>
        <p:nvSpPr>
          <p:cNvPr id="14" name="Textfeld 13"/>
          <p:cNvSpPr txBox="1"/>
          <p:nvPr/>
        </p:nvSpPr>
        <p:spPr>
          <a:xfrm>
            <a:off x="179512" y="1323681"/>
            <a:ext cx="3776996" cy="2400657"/>
          </a:xfrm>
          <a:prstGeom prst="rect">
            <a:avLst/>
          </a:prstGeom>
          <a:noFill/>
        </p:spPr>
        <p:txBody>
          <a:bodyPr wrap="none" rtlCol="0">
            <a:spAutoFit/>
          </a:bodyPr>
          <a:lstStyle/>
          <a:p>
            <a:pPr>
              <a:lnSpc>
                <a:spcPct val="150000"/>
              </a:lnSpc>
            </a:pPr>
            <a:r>
              <a:rPr lang="de-DE" sz="2000" b="1" i="1" dirty="0" err="1" smtClean="0">
                <a:solidFill>
                  <a:schemeClr val="bg1"/>
                </a:solidFill>
                <a:latin typeface="Arial" panose="020B0604020202020204" pitchFamily="34" charset="0"/>
                <a:cs typeface="Arial" panose="020B0604020202020204" pitchFamily="34" charset="0"/>
              </a:rPr>
              <a:t>Presented</a:t>
            </a:r>
            <a:r>
              <a:rPr lang="de-DE" sz="2000" b="1" i="1" dirty="0" smtClean="0">
                <a:solidFill>
                  <a:schemeClr val="bg1"/>
                </a:solidFill>
                <a:latin typeface="Arial" panose="020B0604020202020204" pitchFamily="34" charset="0"/>
                <a:cs typeface="Arial" panose="020B0604020202020204" pitchFamily="34" charset="0"/>
              </a:rPr>
              <a:t> </a:t>
            </a:r>
            <a:r>
              <a:rPr lang="de-DE" sz="2000" b="1" i="1" dirty="0" err="1" smtClean="0">
                <a:solidFill>
                  <a:schemeClr val="bg1"/>
                </a:solidFill>
                <a:latin typeface="Arial" panose="020B0604020202020204" pitchFamily="34" charset="0"/>
                <a:cs typeface="Arial" panose="020B0604020202020204" pitchFamily="34" charset="0"/>
              </a:rPr>
              <a:t>by</a:t>
            </a:r>
            <a:r>
              <a:rPr lang="de-DE" sz="2000" b="1" i="1" dirty="0" smtClean="0">
                <a:solidFill>
                  <a:schemeClr val="bg1"/>
                </a:solidFill>
                <a:latin typeface="Arial" panose="020B0604020202020204" pitchFamily="34" charset="0"/>
                <a:cs typeface="Arial" panose="020B0604020202020204" pitchFamily="34" charset="0"/>
              </a:rPr>
              <a:t>:</a:t>
            </a:r>
          </a:p>
          <a:p>
            <a:pPr>
              <a:lnSpc>
                <a:spcPct val="150000"/>
              </a:lnSpc>
            </a:pPr>
            <a:r>
              <a:rPr lang="de-DE" sz="2000" b="1" i="1" dirty="0" smtClean="0">
                <a:solidFill>
                  <a:schemeClr val="bg1"/>
                </a:solidFill>
                <a:latin typeface="Arial" panose="020B0604020202020204" pitchFamily="34" charset="0"/>
                <a:cs typeface="Arial" panose="020B0604020202020204" pitchFamily="34" charset="0"/>
              </a:rPr>
              <a:t>Höpping, Marcus, E130169IB</a:t>
            </a:r>
            <a:endParaRPr lang="de-DE" sz="2000" b="1" i="1" dirty="0">
              <a:solidFill>
                <a:schemeClr val="bg1"/>
              </a:solidFill>
              <a:latin typeface="Arial" panose="020B0604020202020204" pitchFamily="34" charset="0"/>
              <a:cs typeface="Arial" panose="020B0604020202020204" pitchFamily="34" charset="0"/>
            </a:endParaRPr>
          </a:p>
          <a:p>
            <a:pPr>
              <a:lnSpc>
                <a:spcPct val="150000"/>
              </a:lnSpc>
            </a:pPr>
            <a:r>
              <a:rPr lang="de-DE" sz="2000" b="1" i="1" dirty="0" smtClean="0">
                <a:solidFill>
                  <a:schemeClr val="bg1"/>
                </a:solidFill>
                <a:latin typeface="Arial" panose="020B0604020202020204" pitchFamily="34" charset="0"/>
                <a:cs typeface="Arial" panose="020B0604020202020204" pitchFamily="34" charset="0"/>
              </a:rPr>
              <a:t>Menz, Sascha, E130228IB</a:t>
            </a:r>
          </a:p>
          <a:p>
            <a:pPr>
              <a:lnSpc>
                <a:spcPct val="150000"/>
              </a:lnSpc>
            </a:pPr>
            <a:r>
              <a:rPr lang="de-DE" sz="2000" b="1" i="1" dirty="0" smtClean="0">
                <a:solidFill>
                  <a:schemeClr val="bg1"/>
                </a:solidFill>
                <a:latin typeface="Arial" panose="020B0604020202020204" pitchFamily="34" charset="0"/>
                <a:cs typeface="Arial" panose="020B0604020202020204" pitchFamily="34" charset="0"/>
              </a:rPr>
              <a:t>Peschke, Thomas, E130172IB</a:t>
            </a:r>
          </a:p>
          <a:p>
            <a:pPr>
              <a:lnSpc>
                <a:spcPct val="150000"/>
              </a:lnSpc>
            </a:pPr>
            <a:r>
              <a:rPr lang="de-DE" sz="2000" b="1" i="1" dirty="0" smtClean="0">
                <a:solidFill>
                  <a:schemeClr val="bg1"/>
                </a:solidFill>
                <a:latin typeface="Arial" panose="020B0604020202020204" pitchFamily="34" charset="0"/>
                <a:cs typeface="Arial" panose="020B0604020202020204" pitchFamily="34" charset="0"/>
              </a:rPr>
              <a:t>Voigt, Philipp, E130048IB</a:t>
            </a:r>
            <a:endParaRPr lang="de-DE" sz="2000" b="1" i="1" dirty="0">
              <a:solidFill>
                <a:schemeClr val="bg1"/>
              </a:solidFill>
              <a:latin typeface="Arial" panose="020B0604020202020204" pitchFamily="34" charset="0"/>
              <a:cs typeface="Arial" panose="020B0604020202020204" pitchFamily="34" charset="0"/>
            </a:endParaRPr>
          </a:p>
        </p:txBody>
      </p:sp>
      <p:sp>
        <p:nvSpPr>
          <p:cNvPr id="15" name="Textfeld 14"/>
          <p:cNvSpPr txBox="1"/>
          <p:nvPr/>
        </p:nvSpPr>
        <p:spPr>
          <a:xfrm>
            <a:off x="6787111" y="995358"/>
            <a:ext cx="2178802" cy="400110"/>
          </a:xfrm>
          <a:prstGeom prst="rect">
            <a:avLst/>
          </a:prstGeom>
          <a:noFill/>
        </p:spPr>
        <p:txBody>
          <a:bodyPr wrap="none" rtlCol="0">
            <a:spAutoFit/>
          </a:bodyPr>
          <a:lstStyle/>
          <a:p>
            <a:r>
              <a:rPr lang="de-DE" sz="2000" b="1" i="1" dirty="0" smtClean="0">
                <a:solidFill>
                  <a:schemeClr val="bg1"/>
                </a:solidFill>
                <a:latin typeface="Arial" panose="020B0604020202020204" pitchFamily="34" charset="0"/>
                <a:cs typeface="Arial" panose="020B0604020202020204" pitchFamily="34" charset="0"/>
              </a:rPr>
              <a:t>Date: 03.07.2014</a:t>
            </a:r>
          </a:p>
        </p:txBody>
      </p:sp>
    </p:spTree>
    <p:extLst>
      <p:ext uri="{BB962C8B-B14F-4D97-AF65-F5344CB8AC3E}">
        <p14:creationId xmlns:p14="http://schemas.microsoft.com/office/powerpoint/2010/main" val="3477062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573213" y="1600200"/>
            <a:ext cx="7570787" cy="2368550"/>
          </a:xfrm>
        </p:spPr>
        <p:txBody>
          <a:bodyPr>
            <a:normAutofit/>
          </a:bodyPr>
          <a:lstStyle/>
          <a:p>
            <a:pPr marL="0" indent="0">
              <a:buNone/>
            </a:pPr>
            <a:r>
              <a:rPr lang="de-DE" sz="2400" dirty="0" smtClean="0">
                <a:solidFill>
                  <a:schemeClr val="bg1"/>
                </a:solidFill>
              </a:rPr>
              <a:t>Umbau der Stores in Europäischen Großstädten zu Megastores </a:t>
            </a:r>
            <a:r>
              <a:rPr lang="de-DE" sz="2400" dirty="0" smtClean="0">
                <a:solidFill>
                  <a:schemeClr val="bg1"/>
                </a:solidFill>
                <a:sym typeface="Wingdings" panose="05000000000000000000" pitchFamily="2" charset="2"/>
              </a:rPr>
              <a:t> Expansion in die USA</a:t>
            </a:r>
          </a:p>
          <a:p>
            <a:pPr marL="0" indent="0">
              <a:buNone/>
            </a:pPr>
            <a:r>
              <a:rPr lang="de-DE" sz="2400" dirty="0" smtClean="0">
                <a:solidFill>
                  <a:schemeClr val="bg1"/>
                </a:solidFill>
              </a:rPr>
              <a:t>Erstmal in Unternehmensgeschichte Verluste</a:t>
            </a:r>
          </a:p>
          <a:p>
            <a:pPr marL="0" indent="0">
              <a:buNone/>
            </a:pPr>
            <a:r>
              <a:rPr lang="de-DE" sz="2400" dirty="0" smtClean="0">
                <a:solidFill>
                  <a:schemeClr val="bg1"/>
                </a:solidFill>
              </a:rPr>
              <a:t>Entscheidung der Familie sich aus dem Management zurückzuziehen </a:t>
            </a:r>
            <a:r>
              <a:rPr lang="de-DE" sz="2400" dirty="0" smtClean="0">
                <a:solidFill>
                  <a:schemeClr val="bg1"/>
                </a:solidFill>
                <a:sym typeface="Wingdings" panose="05000000000000000000" pitchFamily="2" charset="2"/>
              </a:rPr>
              <a:t> </a:t>
            </a:r>
            <a:r>
              <a:rPr lang="de-DE" sz="2400" dirty="0" smtClean="0">
                <a:solidFill>
                  <a:schemeClr val="bg1"/>
                </a:solidFill>
              </a:rPr>
              <a:t>Silvan </a:t>
            </a:r>
            <a:r>
              <a:rPr lang="de-DE" sz="2400" dirty="0" err="1" smtClean="0">
                <a:solidFill>
                  <a:schemeClr val="bg1"/>
                </a:solidFill>
              </a:rPr>
              <a:t>Cassano</a:t>
            </a:r>
            <a:r>
              <a:rPr lang="de-DE" sz="2400" dirty="0" smtClean="0">
                <a:solidFill>
                  <a:schemeClr val="bg1"/>
                </a:solidFill>
              </a:rPr>
              <a:t> wird CEO</a:t>
            </a:r>
          </a:p>
          <a:p>
            <a:pPr marL="0" indent="0">
              <a:buNone/>
            </a:pPr>
            <a:endParaRPr lang="de-DE" sz="2400" dirty="0">
              <a:solidFill>
                <a:schemeClr val="bg1"/>
              </a:solidFill>
            </a:endParaRPr>
          </a:p>
        </p:txBody>
      </p:sp>
      <p:sp>
        <p:nvSpPr>
          <p:cNvPr id="4" name="Pfeil nach unten 3"/>
          <p:cNvSpPr/>
          <p:nvPr/>
        </p:nvSpPr>
        <p:spPr>
          <a:xfrm>
            <a:off x="25968" y="1340768"/>
            <a:ext cx="1305671" cy="4539409"/>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 name="Textfeld 4"/>
          <p:cNvSpPr txBox="1"/>
          <p:nvPr/>
        </p:nvSpPr>
        <p:spPr>
          <a:xfrm>
            <a:off x="354767" y="1700808"/>
            <a:ext cx="648072" cy="523220"/>
          </a:xfrm>
          <a:prstGeom prst="rect">
            <a:avLst/>
          </a:prstGeom>
          <a:noFill/>
        </p:spPr>
        <p:txBody>
          <a:bodyPr wrap="square" rtlCol="0">
            <a:spAutoFit/>
          </a:bodyPr>
          <a:lstStyle/>
          <a:p>
            <a:pPr algn="ctr"/>
            <a:r>
              <a:rPr lang="de-DE" sz="1400" b="1" dirty="0" smtClean="0">
                <a:solidFill>
                  <a:schemeClr val="bg1"/>
                </a:solidFill>
              </a:rPr>
              <a:t>Mitte90iger</a:t>
            </a:r>
            <a:endParaRPr lang="de-DE" sz="1400" b="1" dirty="0">
              <a:solidFill>
                <a:schemeClr val="bg1"/>
              </a:solidFill>
            </a:endParaRPr>
          </a:p>
        </p:txBody>
      </p:sp>
      <p:sp>
        <p:nvSpPr>
          <p:cNvPr id="6" name="Textfeld 5"/>
          <p:cNvSpPr txBox="1"/>
          <p:nvPr/>
        </p:nvSpPr>
        <p:spPr>
          <a:xfrm>
            <a:off x="354767" y="2492896"/>
            <a:ext cx="648072" cy="369332"/>
          </a:xfrm>
          <a:prstGeom prst="rect">
            <a:avLst/>
          </a:prstGeom>
          <a:noFill/>
        </p:spPr>
        <p:txBody>
          <a:bodyPr wrap="square" rtlCol="0">
            <a:spAutoFit/>
          </a:bodyPr>
          <a:lstStyle/>
          <a:p>
            <a:pPr algn="ctr"/>
            <a:r>
              <a:rPr lang="de-DE" b="1" dirty="0" smtClean="0">
                <a:solidFill>
                  <a:schemeClr val="bg1"/>
                </a:solidFill>
              </a:rPr>
              <a:t>2002</a:t>
            </a:r>
            <a:endParaRPr lang="de-DE" sz="1400" b="1" dirty="0">
              <a:solidFill>
                <a:schemeClr val="bg1"/>
              </a:solidFill>
            </a:endParaRPr>
          </a:p>
        </p:txBody>
      </p:sp>
      <p:sp>
        <p:nvSpPr>
          <p:cNvPr id="7" name="Textfeld 6"/>
          <p:cNvSpPr txBox="1"/>
          <p:nvPr/>
        </p:nvSpPr>
        <p:spPr>
          <a:xfrm>
            <a:off x="354767" y="3068960"/>
            <a:ext cx="648072" cy="369332"/>
          </a:xfrm>
          <a:prstGeom prst="rect">
            <a:avLst/>
          </a:prstGeom>
          <a:noFill/>
        </p:spPr>
        <p:txBody>
          <a:bodyPr wrap="square" rtlCol="0">
            <a:spAutoFit/>
          </a:bodyPr>
          <a:lstStyle/>
          <a:p>
            <a:pPr algn="ctr"/>
            <a:r>
              <a:rPr lang="de-DE" b="1" dirty="0" smtClean="0">
                <a:solidFill>
                  <a:schemeClr val="bg1"/>
                </a:solidFill>
              </a:rPr>
              <a:t>2003</a:t>
            </a:r>
            <a:endParaRPr lang="de-DE" sz="1400" b="1" dirty="0">
              <a:solidFill>
                <a:schemeClr val="bg1"/>
              </a:solidFill>
            </a:endParaRPr>
          </a:p>
        </p:txBody>
      </p:sp>
      <p:sp>
        <p:nvSpPr>
          <p:cNvPr id="8" name="Textfeld 7"/>
          <p:cNvSpPr txBox="1"/>
          <p:nvPr/>
        </p:nvSpPr>
        <p:spPr>
          <a:xfrm>
            <a:off x="3635896" y="3789039"/>
            <a:ext cx="1872208" cy="461665"/>
          </a:xfrm>
          <a:prstGeom prst="rect">
            <a:avLst/>
          </a:prstGeom>
          <a:noFill/>
        </p:spPr>
        <p:txBody>
          <a:bodyPr wrap="square" rtlCol="0">
            <a:spAutoFit/>
          </a:bodyPr>
          <a:lstStyle/>
          <a:p>
            <a:pPr algn="ctr"/>
            <a:r>
              <a:rPr lang="de-DE" sz="2400" dirty="0" smtClean="0">
                <a:solidFill>
                  <a:schemeClr val="bg1"/>
                </a:solidFill>
              </a:rPr>
              <a:t>3 </a:t>
            </a:r>
            <a:r>
              <a:rPr lang="de-DE" sz="2400" dirty="0">
                <a:solidFill>
                  <a:schemeClr val="bg1"/>
                </a:solidFill>
              </a:rPr>
              <a:t>S</a:t>
            </a:r>
            <a:r>
              <a:rPr lang="de-DE" sz="2400" dirty="0" smtClean="0">
                <a:solidFill>
                  <a:schemeClr val="bg1"/>
                </a:solidFill>
              </a:rPr>
              <a:t>egmente</a:t>
            </a:r>
            <a:endParaRPr lang="de-DE" dirty="0">
              <a:solidFill>
                <a:schemeClr val="bg1"/>
              </a:solidFill>
            </a:endParaRPr>
          </a:p>
        </p:txBody>
      </p:sp>
      <p:sp>
        <p:nvSpPr>
          <p:cNvPr id="9" name="Textfeld 8"/>
          <p:cNvSpPr txBox="1"/>
          <p:nvPr/>
        </p:nvSpPr>
        <p:spPr>
          <a:xfrm>
            <a:off x="1619672" y="5049180"/>
            <a:ext cx="1584176" cy="830997"/>
          </a:xfrm>
          <a:prstGeom prst="rect">
            <a:avLst/>
          </a:prstGeom>
          <a:noFill/>
        </p:spPr>
        <p:txBody>
          <a:bodyPr wrap="square" rtlCol="0">
            <a:spAutoFit/>
          </a:bodyPr>
          <a:lstStyle/>
          <a:p>
            <a:pPr algn="ctr"/>
            <a:r>
              <a:rPr lang="de-DE" sz="2400" dirty="0" smtClean="0">
                <a:solidFill>
                  <a:schemeClr val="bg1"/>
                </a:solidFill>
              </a:rPr>
              <a:t>Kleidung</a:t>
            </a:r>
          </a:p>
          <a:p>
            <a:pPr algn="ctr"/>
            <a:r>
              <a:rPr lang="de-DE" sz="2400" dirty="0" smtClean="0">
                <a:solidFill>
                  <a:schemeClr val="bg1"/>
                </a:solidFill>
              </a:rPr>
              <a:t>93%</a:t>
            </a:r>
            <a:endParaRPr lang="de-DE" dirty="0">
              <a:solidFill>
                <a:schemeClr val="bg1"/>
              </a:solidFill>
            </a:endParaRPr>
          </a:p>
        </p:txBody>
      </p:sp>
      <p:sp>
        <p:nvSpPr>
          <p:cNvPr id="10" name="Textfeld 9"/>
          <p:cNvSpPr txBox="1"/>
          <p:nvPr/>
        </p:nvSpPr>
        <p:spPr>
          <a:xfrm>
            <a:off x="3779912" y="5039888"/>
            <a:ext cx="1584176" cy="830997"/>
          </a:xfrm>
          <a:prstGeom prst="rect">
            <a:avLst/>
          </a:prstGeom>
          <a:noFill/>
        </p:spPr>
        <p:txBody>
          <a:bodyPr wrap="square" rtlCol="0">
            <a:spAutoFit/>
          </a:bodyPr>
          <a:lstStyle/>
          <a:p>
            <a:pPr algn="ctr"/>
            <a:r>
              <a:rPr lang="de-DE" sz="2400" dirty="0" smtClean="0">
                <a:solidFill>
                  <a:schemeClr val="bg1"/>
                </a:solidFill>
              </a:rPr>
              <a:t>Textilien</a:t>
            </a:r>
          </a:p>
          <a:p>
            <a:pPr algn="ctr"/>
            <a:r>
              <a:rPr lang="de-DE" sz="2400" dirty="0" smtClean="0">
                <a:solidFill>
                  <a:schemeClr val="bg1"/>
                </a:solidFill>
              </a:rPr>
              <a:t>5%</a:t>
            </a:r>
            <a:endParaRPr lang="de-DE" dirty="0">
              <a:solidFill>
                <a:schemeClr val="bg1"/>
              </a:solidFill>
            </a:endParaRPr>
          </a:p>
        </p:txBody>
      </p:sp>
      <p:sp>
        <p:nvSpPr>
          <p:cNvPr id="11" name="Textfeld 10"/>
          <p:cNvSpPr txBox="1"/>
          <p:nvPr/>
        </p:nvSpPr>
        <p:spPr>
          <a:xfrm>
            <a:off x="5940152" y="5049180"/>
            <a:ext cx="1584176" cy="830997"/>
          </a:xfrm>
          <a:prstGeom prst="rect">
            <a:avLst/>
          </a:prstGeom>
          <a:noFill/>
        </p:spPr>
        <p:txBody>
          <a:bodyPr wrap="square" rtlCol="0">
            <a:spAutoFit/>
          </a:bodyPr>
          <a:lstStyle/>
          <a:p>
            <a:pPr algn="ctr"/>
            <a:r>
              <a:rPr lang="de-DE" sz="2400" dirty="0" smtClean="0">
                <a:solidFill>
                  <a:schemeClr val="bg1"/>
                </a:solidFill>
              </a:rPr>
              <a:t>Andere</a:t>
            </a:r>
          </a:p>
          <a:p>
            <a:pPr algn="ctr"/>
            <a:r>
              <a:rPr lang="de-DE" sz="2400" dirty="0" smtClean="0">
                <a:solidFill>
                  <a:schemeClr val="bg1"/>
                </a:solidFill>
              </a:rPr>
              <a:t>2%</a:t>
            </a:r>
            <a:endParaRPr lang="de-DE" dirty="0">
              <a:solidFill>
                <a:schemeClr val="bg1"/>
              </a:solidFill>
            </a:endParaRPr>
          </a:p>
        </p:txBody>
      </p:sp>
      <p:cxnSp>
        <p:nvCxnSpPr>
          <p:cNvPr id="13" name="Gerade Verbindung 12"/>
          <p:cNvCxnSpPr>
            <a:stCxn id="8" idx="2"/>
          </p:cNvCxnSpPr>
          <p:nvPr/>
        </p:nvCxnSpPr>
        <p:spPr>
          <a:xfrm>
            <a:off x="4572000" y="4250704"/>
            <a:ext cx="0" cy="4384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2411760" y="4689140"/>
            <a:ext cx="43204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a:endCxn id="11" idx="0"/>
          </p:cNvCxnSpPr>
          <p:nvPr/>
        </p:nvCxnSpPr>
        <p:spPr>
          <a:xfrm>
            <a:off x="6732240" y="4689140"/>
            <a:ext cx="0" cy="360040"/>
          </a:xfrm>
          <a:prstGeom prst="line">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4569143" y="4689140"/>
            <a:ext cx="0" cy="360040"/>
          </a:xfrm>
          <a:prstGeom prst="line">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2411760" y="4699288"/>
            <a:ext cx="0" cy="360040"/>
          </a:xfrm>
          <a:prstGeom prst="line">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354767" y="5455386"/>
            <a:ext cx="648072" cy="369332"/>
          </a:xfrm>
          <a:prstGeom prst="rect">
            <a:avLst/>
          </a:prstGeom>
          <a:noFill/>
        </p:spPr>
        <p:txBody>
          <a:bodyPr wrap="square" rtlCol="0">
            <a:spAutoFit/>
          </a:bodyPr>
          <a:lstStyle/>
          <a:p>
            <a:pPr algn="ctr"/>
            <a:r>
              <a:rPr lang="de-DE" b="1" dirty="0" smtClean="0">
                <a:solidFill>
                  <a:schemeClr val="bg1"/>
                </a:solidFill>
              </a:rPr>
              <a:t>2006</a:t>
            </a:r>
            <a:endParaRPr lang="de-DE" sz="1400" b="1" dirty="0">
              <a:solidFill>
                <a:schemeClr val="bg1"/>
              </a:solidFill>
            </a:endParaRPr>
          </a:p>
        </p:txBody>
      </p:sp>
    </p:spTree>
    <p:extLst>
      <p:ext uri="{BB962C8B-B14F-4D97-AF65-F5344CB8AC3E}">
        <p14:creationId xmlns:p14="http://schemas.microsoft.com/office/powerpoint/2010/main" val="3310748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573213" y="1600200"/>
            <a:ext cx="7570787" cy="749300"/>
          </a:xfrm>
        </p:spPr>
        <p:txBody>
          <a:bodyPr>
            <a:normAutofit/>
          </a:bodyPr>
          <a:lstStyle/>
          <a:p>
            <a:pPr marL="0" indent="0">
              <a:buNone/>
            </a:pPr>
            <a:r>
              <a:rPr lang="de-DE" sz="2400" dirty="0" smtClean="0">
                <a:solidFill>
                  <a:schemeClr val="bg1"/>
                </a:solidFill>
              </a:rPr>
              <a:t>Präsenz in über 120 Länder, über 5.000 Stores</a:t>
            </a:r>
            <a:endParaRPr lang="de-DE" sz="2400" dirty="0">
              <a:solidFill>
                <a:schemeClr val="bg1"/>
              </a:solidFill>
            </a:endParaRPr>
          </a:p>
        </p:txBody>
      </p:sp>
      <p:sp>
        <p:nvSpPr>
          <p:cNvPr id="4" name="Pfeil nach unten 3"/>
          <p:cNvSpPr/>
          <p:nvPr/>
        </p:nvSpPr>
        <p:spPr>
          <a:xfrm>
            <a:off x="25968" y="1340768"/>
            <a:ext cx="1305671" cy="4536504"/>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 name="Textfeld 4"/>
          <p:cNvSpPr txBox="1"/>
          <p:nvPr/>
        </p:nvSpPr>
        <p:spPr>
          <a:xfrm>
            <a:off x="354767" y="1628800"/>
            <a:ext cx="648072" cy="369332"/>
          </a:xfrm>
          <a:prstGeom prst="rect">
            <a:avLst/>
          </a:prstGeom>
          <a:noFill/>
        </p:spPr>
        <p:txBody>
          <a:bodyPr wrap="square" rtlCol="0">
            <a:spAutoFit/>
          </a:bodyPr>
          <a:lstStyle/>
          <a:p>
            <a:pPr algn="ctr"/>
            <a:r>
              <a:rPr lang="de-DE" b="1" dirty="0" smtClean="0">
                <a:solidFill>
                  <a:schemeClr val="bg1"/>
                </a:solidFill>
              </a:rPr>
              <a:t>2006</a:t>
            </a:r>
            <a:endParaRPr lang="de-DE" sz="1400" b="1"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4019615964"/>
              </p:ext>
            </p:extLst>
          </p:nvPr>
        </p:nvGraphicFramePr>
        <p:xfrm>
          <a:off x="1835696" y="2245805"/>
          <a:ext cx="5256584" cy="2304258"/>
        </p:xfrm>
        <a:graphic>
          <a:graphicData uri="http://schemas.openxmlformats.org/drawingml/2006/table">
            <a:tbl>
              <a:tblPr firstRow="1" bandRow="1">
                <a:tableStyleId>{F5AB1C69-6EDB-4FF4-983F-18BD219EF322}</a:tableStyleId>
              </a:tblPr>
              <a:tblGrid>
                <a:gridCol w="2628292"/>
                <a:gridCol w="2628292"/>
              </a:tblGrid>
              <a:tr h="384043">
                <a:tc>
                  <a:txBody>
                    <a:bodyPr/>
                    <a:lstStyle/>
                    <a:p>
                      <a:r>
                        <a:rPr lang="de-DE" dirty="0" smtClean="0"/>
                        <a:t>REGION</a:t>
                      </a:r>
                      <a:endParaRPr lang="de-DE" dirty="0"/>
                    </a:p>
                  </a:txBody>
                  <a:tcPr/>
                </a:tc>
                <a:tc>
                  <a:txBody>
                    <a:bodyPr/>
                    <a:lstStyle/>
                    <a:p>
                      <a:r>
                        <a:rPr lang="de-DE" dirty="0" smtClean="0"/>
                        <a:t>ANTEIL AM UMSATZ</a:t>
                      </a:r>
                      <a:endParaRPr lang="de-DE" dirty="0"/>
                    </a:p>
                  </a:txBody>
                  <a:tcPr/>
                </a:tc>
              </a:tr>
              <a:tr h="384043">
                <a:tc>
                  <a:txBody>
                    <a:bodyPr/>
                    <a:lstStyle/>
                    <a:p>
                      <a:r>
                        <a:rPr lang="de-DE" dirty="0" smtClean="0"/>
                        <a:t>Italien</a:t>
                      </a:r>
                      <a:endParaRPr lang="de-DE" dirty="0"/>
                    </a:p>
                  </a:txBody>
                  <a:tcPr/>
                </a:tc>
                <a:tc>
                  <a:txBody>
                    <a:bodyPr/>
                    <a:lstStyle/>
                    <a:p>
                      <a:r>
                        <a:rPr lang="de-DE" dirty="0" smtClean="0"/>
                        <a:t>47,9 %</a:t>
                      </a:r>
                    </a:p>
                  </a:txBody>
                  <a:tcPr/>
                </a:tc>
              </a:tr>
              <a:tr h="384043">
                <a:tc>
                  <a:txBody>
                    <a:bodyPr/>
                    <a:lstStyle/>
                    <a:p>
                      <a:r>
                        <a:rPr lang="de-DE" dirty="0" smtClean="0"/>
                        <a:t>Europa ( Ohne Italien)</a:t>
                      </a:r>
                      <a:endParaRPr lang="de-DE" dirty="0"/>
                    </a:p>
                  </a:txBody>
                  <a:tcPr/>
                </a:tc>
                <a:tc>
                  <a:txBody>
                    <a:bodyPr/>
                    <a:lstStyle/>
                    <a:p>
                      <a:r>
                        <a:rPr lang="de-DE" dirty="0" smtClean="0"/>
                        <a:t>36,3 %</a:t>
                      </a:r>
                      <a:endParaRPr lang="de-DE" dirty="0"/>
                    </a:p>
                  </a:txBody>
                  <a:tcPr/>
                </a:tc>
              </a:tr>
              <a:tr h="384043">
                <a:tc>
                  <a:txBody>
                    <a:bodyPr/>
                    <a:lstStyle/>
                    <a:p>
                      <a:r>
                        <a:rPr lang="de-DE" dirty="0" smtClean="0"/>
                        <a:t>Asien</a:t>
                      </a:r>
                      <a:endParaRPr lang="de-DE" dirty="0"/>
                    </a:p>
                  </a:txBody>
                  <a:tcPr/>
                </a:tc>
                <a:tc>
                  <a:txBody>
                    <a:bodyPr/>
                    <a:lstStyle/>
                    <a:p>
                      <a:r>
                        <a:rPr lang="de-DE" dirty="0" smtClean="0"/>
                        <a:t>12,1 %</a:t>
                      </a:r>
                      <a:endParaRPr lang="de-DE" dirty="0"/>
                    </a:p>
                  </a:txBody>
                  <a:tcPr/>
                </a:tc>
              </a:tr>
              <a:tr h="384043">
                <a:tc>
                  <a:txBody>
                    <a:bodyPr/>
                    <a:lstStyle/>
                    <a:p>
                      <a:r>
                        <a:rPr lang="de-DE" dirty="0" smtClean="0"/>
                        <a:t>Amerika</a:t>
                      </a:r>
                      <a:endParaRPr lang="de-DE" dirty="0"/>
                    </a:p>
                  </a:txBody>
                  <a:tcPr/>
                </a:tc>
                <a:tc>
                  <a:txBody>
                    <a:bodyPr/>
                    <a:lstStyle/>
                    <a:p>
                      <a:r>
                        <a:rPr lang="de-DE" dirty="0" smtClean="0"/>
                        <a:t>3,3 %</a:t>
                      </a:r>
                      <a:endParaRPr lang="de-DE" dirty="0"/>
                    </a:p>
                  </a:txBody>
                  <a:tcPr/>
                </a:tc>
              </a:tr>
              <a:tr h="384043">
                <a:tc>
                  <a:txBody>
                    <a:bodyPr/>
                    <a:lstStyle/>
                    <a:p>
                      <a:r>
                        <a:rPr lang="de-DE" dirty="0" smtClean="0"/>
                        <a:t>Andere</a:t>
                      </a:r>
                      <a:endParaRPr lang="de-DE" dirty="0"/>
                    </a:p>
                  </a:txBody>
                  <a:tcPr/>
                </a:tc>
                <a:tc>
                  <a:txBody>
                    <a:bodyPr/>
                    <a:lstStyle/>
                    <a:p>
                      <a:r>
                        <a:rPr lang="de-DE" dirty="0" smtClean="0"/>
                        <a:t>0,4 %</a:t>
                      </a:r>
                      <a:endParaRPr lang="de-DE" dirty="0"/>
                    </a:p>
                  </a:txBody>
                  <a:tcPr/>
                </a:tc>
              </a:tr>
            </a:tbl>
          </a:graphicData>
        </a:graphic>
      </p:graphicFrame>
    </p:spTree>
    <p:extLst>
      <p:ext uri="{BB962C8B-B14F-4D97-AF65-F5344CB8AC3E}">
        <p14:creationId xmlns:p14="http://schemas.microsoft.com/office/powerpoint/2010/main" val="2449540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2" y="453121"/>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5678349" cy="523220"/>
          </a:xfrm>
          <a:prstGeom prst="rect">
            <a:avLst/>
          </a:prstGeom>
          <a:noFill/>
        </p:spPr>
        <p:txBody>
          <a:bodyPr wrap="none" rtlCol="0">
            <a:spAutoFit/>
          </a:bodyPr>
          <a:lstStyle/>
          <a:p>
            <a:r>
              <a:rPr lang="de-DE" sz="2800" b="1" i="1" dirty="0" smtClean="0">
                <a:solidFill>
                  <a:schemeClr val="bg1"/>
                </a:solidFill>
                <a:latin typeface="Arial" panose="020B0604020202020204" pitchFamily="34" charset="0"/>
                <a:cs typeface="Arial" panose="020B0604020202020204" pitchFamily="34" charset="0"/>
              </a:rPr>
              <a:t>3. </a:t>
            </a:r>
            <a:r>
              <a:rPr lang="de-DE" sz="2800" b="1" i="1" dirty="0">
                <a:solidFill>
                  <a:schemeClr val="bg1"/>
                </a:solidFill>
              </a:rPr>
              <a:t>Konkurrenzsituation im </a:t>
            </a:r>
            <a:r>
              <a:rPr lang="de-DE" sz="2800" b="1" i="1" dirty="0" smtClean="0">
                <a:solidFill>
                  <a:schemeClr val="bg1"/>
                </a:solidFill>
              </a:rPr>
              <a:t>Überblick</a:t>
            </a:r>
            <a:r>
              <a:rPr lang="de-DE" sz="2800" b="1" i="1" dirty="0" smtClean="0">
                <a:solidFill>
                  <a:schemeClr val="bg1"/>
                </a:solidFill>
                <a:latin typeface="Arial" panose="020B0604020202020204" pitchFamily="34" charset="0"/>
                <a:cs typeface="Arial" panose="020B0604020202020204" pitchFamily="34" charset="0"/>
              </a:rPr>
              <a:t> </a:t>
            </a:r>
            <a:endParaRPr lang="de-DE"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19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783724514"/>
              </p:ext>
            </p:extLst>
          </p:nvPr>
        </p:nvGraphicFramePr>
        <p:xfrm>
          <a:off x="323528" y="1449000"/>
          <a:ext cx="3600000" cy="19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 3"/>
          <p:cNvGraphicFramePr/>
          <p:nvPr>
            <p:extLst>
              <p:ext uri="{D42A27DB-BD31-4B8C-83A1-F6EECF244321}">
                <p14:modId xmlns:p14="http://schemas.microsoft.com/office/powerpoint/2010/main" val="2499438484"/>
              </p:ext>
            </p:extLst>
          </p:nvPr>
        </p:nvGraphicFramePr>
        <p:xfrm>
          <a:off x="5220072" y="1449000"/>
          <a:ext cx="3600400" cy="19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m 5"/>
          <p:cNvGraphicFramePr/>
          <p:nvPr>
            <p:extLst>
              <p:ext uri="{D42A27DB-BD31-4B8C-83A1-F6EECF244321}">
                <p14:modId xmlns:p14="http://schemas.microsoft.com/office/powerpoint/2010/main" val="4239732699"/>
              </p:ext>
            </p:extLst>
          </p:nvPr>
        </p:nvGraphicFramePr>
        <p:xfrm>
          <a:off x="5220072" y="3573016"/>
          <a:ext cx="3600000" cy="19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Diagramm 6"/>
          <p:cNvGraphicFramePr>
            <a:graphicFrameLocks/>
          </p:cNvGraphicFramePr>
          <p:nvPr>
            <p:extLst>
              <p:ext uri="{D42A27DB-BD31-4B8C-83A1-F6EECF244321}">
                <p14:modId xmlns:p14="http://schemas.microsoft.com/office/powerpoint/2010/main" val="2155534791"/>
              </p:ext>
            </p:extLst>
          </p:nvPr>
        </p:nvGraphicFramePr>
        <p:xfrm>
          <a:off x="323528" y="3573016"/>
          <a:ext cx="3600000" cy="19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88277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2" y="453121"/>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5066323" cy="954107"/>
          </a:xfrm>
          <a:prstGeom prst="rect">
            <a:avLst/>
          </a:prstGeom>
          <a:noFill/>
        </p:spPr>
        <p:txBody>
          <a:bodyPr wrap="none" rtlCol="0">
            <a:spAutoFit/>
          </a:bodyPr>
          <a:lstStyle/>
          <a:p>
            <a:r>
              <a:rPr lang="de-DE" sz="2800" b="1" i="1" dirty="0" smtClean="0">
                <a:solidFill>
                  <a:schemeClr val="bg1"/>
                </a:solidFill>
                <a:latin typeface="Arial" panose="020B0604020202020204" pitchFamily="34" charset="0"/>
                <a:cs typeface="Arial" panose="020B0604020202020204" pitchFamily="34" charset="0"/>
              </a:rPr>
              <a:t>4.  </a:t>
            </a:r>
            <a:r>
              <a:rPr lang="de-DE" sz="2800" b="1" i="1" dirty="0">
                <a:solidFill>
                  <a:schemeClr val="bg1"/>
                </a:solidFill>
              </a:rPr>
              <a:t>Das ursprüngliche Modell</a:t>
            </a:r>
          </a:p>
          <a:p>
            <a:pPr lvl="1"/>
            <a:r>
              <a:rPr lang="de-DE" sz="2800" b="1" i="1" dirty="0" smtClean="0">
                <a:solidFill>
                  <a:schemeClr val="bg1"/>
                </a:solidFill>
              </a:rPr>
              <a:t>4.1    Franchising </a:t>
            </a:r>
            <a:r>
              <a:rPr lang="de-DE" sz="2800" b="1" i="1" dirty="0">
                <a:solidFill>
                  <a:schemeClr val="bg1"/>
                </a:solidFill>
              </a:rPr>
              <a:t>und Vertrieb</a:t>
            </a:r>
          </a:p>
        </p:txBody>
      </p:sp>
    </p:spTree>
    <p:extLst>
      <p:ext uri="{BB962C8B-B14F-4D97-AF65-F5344CB8AC3E}">
        <p14:creationId xmlns:p14="http://schemas.microsoft.com/office/powerpoint/2010/main" val="1763038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43803" y="1628800"/>
            <a:ext cx="8820472" cy="3989040"/>
          </a:xfrm>
        </p:spPr>
        <p:txBody>
          <a:bodyPr>
            <a:normAutofit fontScale="92500" lnSpcReduction="20000"/>
          </a:bodyPr>
          <a:lstStyle/>
          <a:p>
            <a:r>
              <a:rPr lang="de-DE" dirty="0" smtClean="0">
                <a:solidFill>
                  <a:schemeClr val="bg1"/>
                </a:solidFill>
              </a:rPr>
              <a:t>Lizenzgeber- Lizenznehmer System</a:t>
            </a:r>
          </a:p>
          <a:p>
            <a:r>
              <a:rPr lang="de-DE" dirty="0" smtClean="0">
                <a:solidFill>
                  <a:schemeClr val="bg1"/>
                </a:solidFill>
              </a:rPr>
              <a:t>Keinen Vertrag zwischen Store &amp; Benetton</a:t>
            </a:r>
          </a:p>
          <a:p>
            <a:r>
              <a:rPr lang="de-DE" dirty="0" smtClean="0">
                <a:solidFill>
                  <a:schemeClr val="bg1"/>
                </a:solidFill>
              </a:rPr>
              <a:t>Über Agenten organisiert</a:t>
            </a:r>
            <a:endParaRPr lang="de-DE" dirty="0">
              <a:solidFill>
                <a:schemeClr val="bg1"/>
              </a:solidFill>
            </a:endParaRPr>
          </a:p>
          <a:p>
            <a:r>
              <a:rPr lang="de-DE" dirty="0" smtClean="0">
                <a:solidFill>
                  <a:schemeClr val="bg1"/>
                </a:solidFill>
              </a:rPr>
              <a:t>Aufgabe der Agenten:</a:t>
            </a:r>
          </a:p>
          <a:p>
            <a:pPr lvl="1"/>
            <a:r>
              <a:rPr lang="de-DE" dirty="0" smtClean="0">
                <a:solidFill>
                  <a:schemeClr val="bg1"/>
                </a:solidFill>
              </a:rPr>
              <a:t>Akquise der Lizenznehmer </a:t>
            </a:r>
          </a:p>
          <a:p>
            <a:pPr lvl="1"/>
            <a:r>
              <a:rPr lang="de-DE" dirty="0" smtClean="0">
                <a:solidFill>
                  <a:schemeClr val="bg1"/>
                </a:solidFill>
              </a:rPr>
              <a:t>Betreuung</a:t>
            </a:r>
          </a:p>
          <a:p>
            <a:pPr lvl="1"/>
            <a:r>
              <a:rPr lang="de-DE" dirty="0" smtClean="0">
                <a:solidFill>
                  <a:schemeClr val="bg1"/>
                </a:solidFill>
              </a:rPr>
              <a:t>Vermarktung</a:t>
            </a:r>
          </a:p>
          <a:p>
            <a:pPr lvl="1"/>
            <a:r>
              <a:rPr lang="de-DE" dirty="0" smtClean="0">
                <a:solidFill>
                  <a:schemeClr val="bg1"/>
                </a:solidFill>
              </a:rPr>
              <a:t>Bestellungen bearbeiten</a:t>
            </a:r>
          </a:p>
          <a:p>
            <a:pPr lvl="1"/>
            <a:r>
              <a:rPr lang="de-DE" dirty="0" smtClean="0">
                <a:solidFill>
                  <a:schemeClr val="bg1"/>
                </a:solidFill>
              </a:rPr>
              <a:t>Verkaufsschulungen, Trends etc.</a:t>
            </a:r>
          </a:p>
          <a:p>
            <a:endParaRPr lang="de-DE" dirty="0">
              <a:solidFill>
                <a:schemeClr val="bg1"/>
              </a:solidFill>
            </a:endParaRPr>
          </a:p>
        </p:txBody>
      </p:sp>
    </p:spTree>
    <p:extLst>
      <p:ext uri="{BB962C8B-B14F-4D97-AF65-F5344CB8AC3E}">
        <p14:creationId xmlns:p14="http://schemas.microsoft.com/office/powerpoint/2010/main" val="4267502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484784"/>
            <a:ext cx="8229600" cy="4525963"/>
          </a:xfrm>
        </p:spPr>
        <p:txBody>
          <a:bodyPr>
            <a:normAutofit/>
          </a:bodyPr>
          <a:lstStyle/>
          <a:p>
            <a:r>
              <a:rPr lang="de-DE" dirty="0" smtClean="0">
                <a:solidFill>
                  <a:schemeClr val="bg1"/>
                </a:solidFill>
              </a:rPr>
              <a:t>Agenten erhielten 4 % Provision vom Umsatz</a:t>
            </a:r>
          </a:p>
          <a:p>
            <a:r>
              <a:rPr lang="de-DE" dirty="0" smtClean="0">
                <a:solidFill>
                  <a:schemeClr val="bg1"/>
                </a:solidFill>
              </a:rPr>
              <a:t>Agenten </a:t>
            </a:r>
            <a:r>
              <a:rPr lang="de-DE" dirty="0" smtClean="0">
                <a:solidFill>
                  <a:schemeClr val="bg1"/>
                </a:solidFill>
                <a:sym typeface="Wingdings" panose="05000000000000000000" pitchFamily="2" charset="2"/>
              </a:rPr>
              <a:t> Zwischenhändler</a:t>
            </a:r>
            <a:endParaRPr lang="de-DE" dirty="0" smtClean="0">
              <a:solidFill>
                <a:schemeClr val="bg1"/>
              </a:solidFill>
            </a:endParaRPr>
          </a:p>
          <a:p>
            <a:r>
              <a:rPr lang="de-DE" dirty="0" smtClean="0">
                <a:solidFill>
                  <a:schemeClr val="bg1"/>
                </a:solidFill>
              </a:rPr>
              <a:t>Im </a:t>
            </a:r>
            <a:r>
              <a:rPr lang="de-DE" dirty="0">
                <a:solidFill>
                  <a:schemeClr val="bg1"/>
                </a:solidFill>
              </a:rPr>
              <a:t>Jahr </a:t>
            </a:r>
            <a:r>
              <a:rPr lang="de-DE" dirty="0" smtClean="0">
                <a:solidFill>
                  <a:schemeClr val="bg1"/>
                </a:solidFill>
              </a:rPr>
              <a:t>2002:</a:t>
            </a:r>
          </a:p>
          <a:p>
            <a:pPr lvl="1"/>
            <a:r>
              <a:rPr lang="de-DE" dirty="0">
                <a:solidFill>
                  <a:schemeClr val="bg1"/>
                </a:solidFill>
              </a:rPr>
              <a:t>7 </a:t>
            </a:r>
            <a:r>
              <a:rPr lang="de-DE" dirty="0" smtClean="0">
                <a:solidFill>
                  <a:schemeClr val="bg1"/>
                </a:solidFill>
              </a:rPr>
              <a:t>Area-Manager (Report an Benetton)</a:t>
            </a:r>
          </a:p>
          <a:p>
            <a:pPr lvl="1"/>
            <a:r>
              <a:rPr lang="de-DE" dirty="0" smtClean="0">
                <a:solidFill>
                  <a:schemeClr val="bg1"/>
                </a:solidFill>
              </a:rPr>
              <a:t>80 Agenten im Einsatz</a:t>
            </a:r>
          </a:p>
          <a:p>
            <a:r>
              <a:rPr lang="de-DE" dirty="0" smtClean="0">
                <a:solidFill>
                  <a:schemeClr val="bg1"/>
                </a:solidFill>
              </a:rPr>
              <a:t>Kaufmännische Leiter:</a:t>
            </a:r>
          </a:p>
          <a:p>
            <a:pPr lvl="1"/>
            <a:r>
              <a:rPr lang="de-DE" dirty="0" smtClean="0">
                <a:solidFill>
                  <a:schemeClr val="bg1"/>
                </a:solidFill>
              </a:rPr>
              <a:t>Handlungsempfehlungen für Merchandising, Produktauswahl und Filialauswahl</a:t>
            </a:r>
            <a:endParaRPr lang="de-DE" dirty="0">
              <a:solidFill>
                <a:schemeClr val="bg1"/>
              </a:solidFill>
            </a:endParaRPr>
          </a:p>
        </p:txBody>
      </p:sp>
    </p:spTree>
    <p:extLst>
      <p:ext uri="{BB962C8B-B14F-4D97-AF65-F5344CB8AC3E}">
        <p14:creationId xmlns:p14="http://schemas.microsoft.com/office/powerpoint/2010/main" val="1935909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484784"/>
            <a:ext cx="8229600" cy="4525963"/>
          </a:xfrm>
        </p:spPr>
        <p:txBody>
          <a:bodyPr>
            <a:normAutofit/>
          </a:bodyPr>
          <a:lstStyle/>
          <a:p>
            <a:r>
              <a:rPr lang="de-DE" dirty="0" smtClean="0">
                <a:solidFill>
                  <a:schemeClr val="bg1"/>
                </a:solidFill>
              </a:rPr>
              <a:t>Die Stores sind verpflichtet:</a:t>
            </a:r>
          </a:p>
          <a:p>
            <a:pPr lvl="1">
              <a:buFont typeface="Wingdings" panose="05000000000000000000" pitchFamily="2" charset="2"/>
              <a:buChar char="Ø"/>
            </a:pPr>
            <a:r>
              <a:rPr lang="de-DE" dirty="0" smtClean="0">
                <a:solidFill>
                  <a:schemeClr val="bg1"/>
                </a:solidFill>
              </a:rPr>
              <a:t>ausschließlich </a:t>
            </a:r>
            <a:r>
              <a:rPr lang="de-DE" dirty="0">
                <a:solidFill>
                  <a:schemeClr val="bg1"/>
                </a:solidFill>
              </a:rPr>
              <a:t>Ware von </a:t>
            </a:r>
            <a:r>
              <a:rPr lang="de-DE" dirty="0" smtClean="0">
                <a:solidFill>
                  <a:schemeClr val="bg1"/>
                </a:solidFill>
              </a:rPr>
              <a:t>Benetton zu lagern und zu verkaufen</a:t>
            </a:r>
          </a:p>
          <a:p>
            <a:pPr lvl="1">
              <a:buFont typeface="Wingdings" panose="05000000000000000000" pitchFamily="2" charset="2"/>
              <a:buChar char="Ø"/>
            </a:pPr>
            <a:r>
              <a:rPr lang="de-DE" dirty="0" smtClean="0">
                <a:solidFill>
                  <a:schemeClr val="bg1"/>
                </a:solidFill>
              </a:rPr>
              <a:t>Richtlinien des Unternehmens zu befolgen und </a:t>
            </a:r>
            <a:r>
              <a:rPr lang="de-DE" dirty="0">
                <a:solidFill>
                  <a:schemeClr val="bg1"/>
                </a:solidFill>
              </a:rPr>
              <a:t>diese </a:t>
            </a:r>
            <a:r>
              <a:rPr lang="de-DE" dirty="0" smtClean="0">
                <a:solidFill>
                  <a:schemeClr val="bg1"/>
                </a:solidFill>
              </a:rPr>
              <a:t>in </a:t>
            </a:r>
            <a:r>
              <a:rPr lang="de-DE" dirty="0">
                <a:solidFill>
                  <a:schemeClr val="bg1"/>
                </a:solidFill>
              </a:rPr>
              <a:t>den </a:t>
            </a:r>
            <a:r>
              <a:rPr lang="de-DE" dirty="0" smtClean="0">
                <a:solidFill>
                  <a:schemeClr val="bg1"/>
                </a:solidFill>
              </a:rPr>
              <a:t>Stores zu verkörpern </a:t>
            </a:r>
            <a:endParaRPr lang="de-DE" dirty="0">
              <a:solidFill>
                <a:schemeClr val="bg1"/>
              </a:solidFill>
            </a:endParaRPr>
          </a:p>
          <a:p>
            <a:pPr lvl="1">
              <a:buFont typeface="Wingdings" panose="05000000000000000000" pitchFamily="2" charset="2"/>
              <a:buChar char="Ø"/>
            </a:pPr>
            <a:r>
              <a:rPr lang="de-DE" dirty="0" smtClean="0">
                <a:solidFill>
                  <a:schemeClr val="bg1"/>
                </a:solidFill>
              </a:rPr>
              <a:t>keine eigene Preisbildung</a:t>
            </a:r>
          </a:p>
          <a:p>
            <a:pPr lvl="1">
              <a:buFont typeface="Wingdings" panose="05000000000000000000" pitchFamily="2" charset="2"/>
              <a:buChar char="Ø"/>
            </a:pPr>
            <a:r>
              <a:rPr lang="de-DE" dirty="0" smtClean="0">
                <a:solidFill>
                  <a:schemeClr val="bg1"/>
                </a:solidFill>
              </a:rPr>
              <a:t>keine Kleidung an Benetton zurückgeben</a:t>
            </a:r>
          </a:p>
          <a:p>
            <a:endParaRPr lang="de-DE" dirty="0">
              <a:solidFill>
                <a:schemeClr val="bg1"/>
              </a:solidFill>
            </a:endParaRPr>
          </a:p>
        </p:txBody>
      </p:sp>
    </p:spTree>
    <p:extLst>
      <p:ext uri="{BB962C8B-B14F-4D97-AF65-F5344CB8AC3E}">
        <p14:creationId xmlns:p14="http://schemas.microsoft.com/office/powerpoint/2010/main" val="2265113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484784"/>
            <a:ext cx="8229600" cy="4525963"/>
          </a:xfrm>
        </p:spPr>
        <p:txBody>
          <a:bodyPr>
            <a:normAutofit lnSpcReduction="10000"/>
          </a:bodyPr>
          <a:lstStyle/>
          <a:p>
            <a:r>
              <a:rPr lang="de-DE" dirty="0" smtClean="0">
                <a:solidFill>
                  <a:schemeClr val="bg1"/>
                </a:solidFill>
              </a:rPr>
              <a:t>Auswahl der Lizenznehmer </a:t>
            </a:r>
            <a:r>
              <a:rPr lang="de-DE" dirty="0" smtClean="0">
                <a:solidFill>
                  <a:schemeClr val="bg1"/>
                </a:solidFill>
                <a:sym typeface="Wingdings" panose="05000000000000000000" pitchFamily="2" charset="2"/>
              </a:rPr>
              <a:t> Markterweiterung, Erhöhung der Leistungsbereitschaft</a:t>
            </a:r>
            <a:endParaRPr lang="de-DE" dirty="0" smtClean="0">
              <a:solidFill>
                <a:schemeClr val="bg1"/>
              </a:solidFill>
            </a:endParaRPr>
          </a:p>
          <a:p>
            <a:r>
              <a:rPr lang="de-DE" dirty="0" smtClean="0">
                <a:solidFill>
                  <a:schemeClr val="bg1"/>
                </a:solidFill>
              </a:rPr>
              <a:t>Meiste Stores waren kleiner als die der Konkurrenz (Benetton 400qm Konkurrenz 1.500qm)</a:t>
            </a:r>
          </a:p>
          <a:p>
            <a:r>
              <a:rPr lang="de-DE" dirty="0" smtClean="0">
                <a:solidFill>
                  <a:schemeClr val="bg1"/>
                </a:solidFill>
              </a:rPr>
              <a:t>80iger Jahre </a:t>
            </a:r>
            <a:r>
              <a:rPr lang="de-DE" dirty="0" smtClean="0">
                <a:solidFill>
                  <a:schemeClr val="bg1"/>
                </a:solidFill>
                <a:sym typeface="Wingdings" panose="05000000000000000000" pitchFamily="2" charset="2"/>
              </a:rPr>
              <a:t> Vergrößerung der Verkaufsfläche: Stores nun doppelt so groß wie die der Konkurrenz</a:t>
            </a:r>
            <a:endParaRPr lang="de-DE" dirty="0">
              <a:solidFill>
                <a:schemeClr val="bg1"/>
              </a:solidFill>
            </a:endParaRPr>
          </a:p>
          <a:p>
            <a:endParaRPr lang="de-DE" dirty="0" smtClean="0">
              <a:solidFill>
                <a:schemeClr val="bg1"/>
              </a:solidFill>
            </a:endParaRPr>
          </a:p>
          <a:p>
            <a:endParaRPr lang="de-DE" dirty="0" smtClean="0">
              <a:solidFill>
                <a:schemeClr val="bg1"/>
              </a:solidFill>
            </a:endParaRPr>
          </a:p>
          <a:p>
            <a:endParaRPr lang="de-DE" dirty="0" smtClean="0">
              <a:solidFill>
                <a:schemeClr val="bg1"/>
              </a:solidFill>
            </a:endParaRPr>
          </a:p>
          <a:p>
            <a:endParaRPr lang="de-DE" dirty="0">
              <a:solidFill>
                <a:schemeClr val="bg1"/>
              </a:solidFill>
            </a:endParaRPr>
          </a:p>
        </p:txBody>
      </p:sp>
    </p:spTree>
    <p:extLst>
      <p:ext uri="{BB962C8B-B14F-4D97-AF65-F5344CB8AC3E}">
        <p14:creationId xmlns:p14="http://schemas.microsoft.com/office/powerpoint/2010/main" val="3669896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556792"/>
            <a:ext cx="8229600" cy="4525963"/>
          </a:xfrm>
        </p:spPr>
        <p:txBody>
          <a:bodyPr>
            <a:normAutofit/>
          </a:bodyPr>
          <a:lstStyle/>
          <a:p>
            <a:r>
              <a:rPr lang="de-DE" dirty="0" smtClean="0">
                <a:solidFill>
                  <a:schemeClr val="bg1"/>
                </a:solidFill>
              </a:rPr>
              <a:t>Üblich: Mehrere Stores in einer Shoppingstraße</a:t>
            </a:r>
          </a:p>
          <a:p>
            <a:r>
              <a:rPr lang="de-DE" dirty="0" smtClean="0">
                <a:solidFill>
                  <a:schemeClr val="bg1"/>
                </a:solidFill>
              </a:rPr>
              <a:t>Ziel: Viele Stores ersetzen Werbekampagnen,</a:t>
            </a:r>
          </a:p>
          <a:p>
            <a:pPr marL="0" indent="0">
              <a:buNone/>
            </a:pPr>
            <a:r>
              <a:rPr lang="de-DE" dirty="0">
                <a:solidFill>
                  <a:schemeClr val="bg1"/>
                </a:solidFill>
              </a:rPr>
              <a:t> </a:t>
            </a:r>
            <a:r>
              <a:rPr lang="de-DE" dirty="0" smtClean="0">
                <a:solidFill>
                  <a:schemeClr val="bg1"/>
                </a:solidFill>
              </a:rPr>
              <a:t>   dadurch Kosteneinsparung</a:t>
            </a:r>
          </a:p>
          <a:p>
            <a:endParaRPr lang="de-DE" dirty="0">
              <a:solidFill>
                <a:schemeClr val="bg1"/>
              </a:solidFill>
            </a:endParaRPr>
          </a:p>
        </p:txBody>
      </p:sp>
    </p:spTree>
    <p:extLst>
      <p:ext uri="{BB962C8B-B14F-4D97-AF65-F5344CB8AC3E}">
        <p14:creationId xmlns:p14="http://schemas.microsoft.com/office/powerpoint/2010/main" val="799875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2" name="Textfeld 1"/>
          <p:cNvSpPr txBox="1"/>
          <p:nvPr/>
        </p:nvSpPr>
        <p:spPr>
          <a:xfrm>
            <a:off x="4206778" y="332656"/>
            <a:ext cx="4486567" cy="830997"/>
          </a:xfrm>
          <a:prstGeom prst="rect">
            <a:avLst/>
          </a:prstGeom>
          <a:noFill/>
        </p:spPr>
        <p:txBody>
          <a:bodyPr wrap="square" rtlCol="0">
            <a:spAutoFit/>
          </a:bodyPr>
          <a:lstStyle/>
          <a:p>
            <a:pPr algn="ctr"/>
            <a:r>
              <a:rPr lang="de-DE" sz="4800" b="1" dirty="0" smtClean="0">
                <a:solidFill>
                  <a:schemeClr val="bg1"/>
                </a:solidFill>
              </a:rPr>
              <a:t>Agenda</a:t>
            </a:r>
            <a:endParaRPr lang="de-DE" sz="4800" b="1" dirty="0">
              <a:solidFill>
                <a:schemeClr val="bg1"/>
              </a:solidFill>
            </a:endParaRPr>
          </a:p>
        </p:txBody>
      </p:sp>
      <p:sp>
        <p:nvSpPr>
          <p:cNvPr id="3" name="Textfeld 2"/>
          <p:cNvSpPr txBox="1"/>
          <p:nvPr/>
        </p:nvSpPr>
        <p:spPr>
          <a:xfrm>
            <a:off x="670654" y="1340769"/>
            <a:ext cx="6853674" cy="4708981"/>
          </a:xfrm>
          <a:prstGeom prst="rect">
            <a:avLst/>
          </a:prstGeom>
          <a:noFill/>
        </p:spPr>
        <p:txBody>
          <a:bodyPr wrap="square" rtlCol="0">
            <a:spAutoFit/>
          </a:bodyPr>
          <a:lstStyle/>
          <a:p>
            <a:pPr marL="457200" indent="-457200">
              <a:buAutoNum type="arabicPeriod"/>
            </a:pPr>
            <a:r>
              <a:rPr lang="de-DE" sz="2000" dirty="0" smtClean="0">
                <a:solidFill>
                  <a:schemeClr val="bg1"/>
                </a:solidFill>
              </a:rPr>
              <a:t>Unternehmensprofil</a:t>
            </a:r>
          </a:p>
          <a:p>
            <a:pPr marL="457200" indent="-457200">
              <a:buAutoNum type="arabicPeriod"/>
            </a:pPr>
            <a:r>
              <a:rPr lang="de-DE" sz="2000" dirty="0" smtClean="0">
                <a:solidFill>
                  <a:schemeClr val="bg1"/>
                </a:solidFill>
              </a:rPr>
              <a:t>Benetton im Wandel der Zeit</a:t>
            </a:r>
          </a:p>
          <a:p>
            <a:pPr marL="457200" indent="-457200">
              <a:buAutoNum type="arabicPeriod"/>
            </a:pPr>
            <a:r>
              <a:rPr lang="de-DE" sz="2000" dirty="0" smtClean="0">
                <a:solidFill>
                  <a:schemeClr val="bg1"/>
                </a:solidFill>
              </a:rPr>
              <a:t>Konkurrenzsituation im Überblick</a:t>
            </a:r>
          </a:p>
          <a:p>
            <a:pPr marL="457200" indent="-457200">
              <a:buAutoNum type="arabicPeriod"/>
            </a:pPr>
            <a:r>
              <a:rPr lang="de-DE" sz="2000" dirty="0" smtClean="0">
                <a:solidFill>
                  <a:schemeClr val="bg1"/>
                </a:solidFill>
              </a:rPr>
              <a:t>Das ursprüngliche Modell</a:t>
            </a:r>
          </a:p>
          <a:p>
            <a:pPr lvl="1"/>
            <a:r>
              <a:rPr lang="de-DE" sz="2000" dirty="0" smtClean="0">
                <a:solidFill>
                  <a:schemeClr val="bg1"/>
                </a:solidFill>
              </a:rPr>
              <a:t>4.1	Franchising und Vertrieb</a:t>
            </a:r>
          </a:p>
          <a:p>
            <a:pPr lvl="1"/>
            <a:r>
              <a:rPr lang="de-DE" sz="2000" dirty="0" smtClean="0">
                <a:solidFill>
                  <a:schemeClr val="bg1"/>
                </a:solidFill>
              </a:rPr>
              <a:t>4.2	Vergleich der Produktionsmodelle</a:t>
            </a:r>
            <a:endParaRPr lang="de-DE" sz="2000" dirty="0">
              <a:solidFill>
                <a:schemeClr val="bg1"/>
              </a:solidFill>
            </a:endParaRPr>
          </a:p>
          <a:p>
            <a:pPr lvl="1" indent="-457200">
              <a:buFont typeface="+mj-lt"/>
              <a:buAutoNum type="arabicPeriod" startAt="5"/>
            </a:pPr>
            <a:r>
              <a:rPr lang="de-DE" sz="2000" dirty="0" smtClean="0">
                <a:solidFill>
                  <a:schemeClr val="bg1"/>
                </a:solidFill>
              </a:rPr>
              <a:t>Probleme des ursprünglichen Modells</a:t>
            </a:r>
          </a:p>
          <a:p>
            <a:pPr lvl="1" indent="-457200">
              <a:buFont typeface="+mj-lt"/>
              <a:buAutoNum type="arabicPeriod" startAt="5"/>
            </a:pPr>
            <a:r>
              <a:rPr lang="de-DE" sz="2000" dirty="0" smtClean="0">
                <a:solidFill>
                  <a:schemeClr val="bg1"/>
                </a:solidFill>
              </a:rPr>
              <a:t>Dual Supply Chain Management</a:t>
            </a:r>
          </a:p>
          <a:p>
            <a:pPr marL="457200" lvl="2"/>
            <a:r>
              <a:rPr lang="de-DE" sz="2000" dirty="0" smtClean="0">
                <a:solidFill>
                  <a:schemeClr val="bg1"/>
                </a:solidFill>
              </a:rPr>
              <a:t>6.1	Veränderungen durch </a:t>
            </a:r>
            <a:r>
              <a:rPr lang="de-DE" sz="2000" dirty="0" err="1" smtClean="0">
                <a:solidFill>
                  <a:schemeClr val="bg1"/>
                </a:solidFill>
              </a:rPr>
              <a:t>Cassano</a:t>
            </a:r>
            <a:endParaRPr lang="de-DE" sz="2000" dirty="0" smtClean="0">
              <a:solidFill>
                <a:schemeClr val="bg1"/>
              </a:solidFill>
            </a:endParaRPr>
          </a:p>
          <a:p>
            <a:pPr marL="457200" lvl="2"/>
            <a:r>
              <a:rPr lang="de-DE" sz="2000" dirty="0" smtClean="0">
                <a:solidFill>
                  <a:schemeClr val="bg1"/>
                </a:solidFill>
              </a:rPr>
              <a:t>6.2	Arten des DSCM</a:t>
            </a:r>
          </a:p>
          <a:p>
            <a:pPr marL="457200" lvl="2"/>
            <a:r>
              <a:rPr lang="de-DE" sz="2000" dirty="0" smtClean="0">
                <a:solidFill>
                  <a:schemeClr val="bg1"/>
                </a:solidFill>
              </a:rPr>
              <a:t>6.3	Ablaufdiagramm des DSCM</a:t>
            </a:r>
          </a:p>
          <a:p>
            <a:pPr lvl="1" indent="-457200">
              <a:buFont typeface="+mj-lt"/>
              <a:buAutoNum type="arabicPeriod" startAt="5"/>
            </a:pPr>
            <a:r>
              <a:rPr lang="de-DE" sz="2000" dirty="0" smtClean="0">
                <a:solidFill>
                  <a:schemeClr val="bg1"/>
                </a:solidFill>
              </a:rPr>
              <a:t>Benettons </a:t>
            </a:r>
            <a:r>
              <a:rPr lang="de-DE" sz="2000" dirty="0">
                <a:solidFill>
                  <a:schemeClr val="bg1"/>
                </a:solidFill>
              </a:rPr>
              <a:t>Skandal- Werbung</a:t>
            </a:r>
          </a:p>
          <a:p>
            <a:pPr lvl="1" indent="-457200">
              <a:buFont typeface="+mj-lt"/>
              <a:buAutoNum type="arabicPeriod" startAt="5"/>
            </a:pPr>
            <a:r>
              <a:rPr lang="de-DE" sz="2000" dirty="0" smtClean="0">
                <a:solidFill>
                  <a:schemeClr val="bg1"/>
                </a:solidFill>
              </a:rPr>
              <a:t>Ergebnisse </a:t>
            </a:r>
            <a:r>
              <a:rPr lang="de-DE" sz="2000" dirty="0">
                <a:solidFill>
                  <a:schemeClr val="bg1"/>
                </a:solidFill>
              </a:rPr>
              <a:t>des </a:t>
            </a:r>
            <a:r>
              <a:rPr lang="de-DE" sz="2000" dirty="0" smtClean="0">
                <a:solidFill>
                  <a:schemeClr val="bg1"/>
                </a:solidFill>
              </a:rPr>
              <a:t>DSCM</a:t>
            </a:r>
          </a:p>
          <a:p>
            <a:pPr lvl="1" indent="-457200">
              <a:buFont typeface="+mj-lt"/>
              <a:buAutoNum type="arabicPeriod" startAt="5"/>
            </a:pPr>
            <a:r>
              <a:rPr lang="de-DE" sz="2000" dirty="0" smtClean="0">
                <a:solidFill>
                  <a:schemeClr val="bg1"/>
                </a:solidFill>
              </a:rPr>
              <a:t>Zusammenfassung </a:t>
            </a:r>
            <a:endParaRPr lang="de-DE" sz="2000" dirty="0">
              <a:solidFill>
                <a:schemeClr val="bg1"/>
              </a:solidFill>
            </a:endParaRPr>
          </a:p>
          <a:p>
            <a:pPr lvl="1" indent="-457200">
              <a:buFont typeface="+mj-lt"/>
              <a:buAutoNum type="arabicPeriod" startAt="5"/>
            </a:pPr>
            <a:endParaRPr lang="de-DE" sz="2000" dirty="0">
              <a:solidFill>
                <a:schemeClr val="bg1"/>
              </a:solidFill>
            </a:endParaRPr>
          </a:p>
        </p:txBody>
      </p:sp>
    </p:spTree>
    <p:extLst>
      <p:ext uri="{BB962C8B-B14F-4D97-AF65-F5344CB8AC3E}">
        <p14:creationId xmlns:p14="http://schemas.microsoft.com/office/powerpoint/2010/main" val="1812303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0" y="1600200"/>
            <a:ext cx="8229600" cy="4525963"/>
          </a:xfrm>
        </p:spPr>
        <p:txBody>
          <a:bodyPr>
            <a:normAutofit/>
          </a:bodyPr>
          <a:lstStyle/>
          <a:p>
            <a:r>
              <a:rPr lang="de-DE" dirty="0" smtClean="0">
                <a:solidFill>
                  <a:schemeClr val="bg1"/>
                </a:solidFill>
              </a:rPr>
              <a:t>Um Konkurrenzdruck standzuhalten:</a:t>
            </a:r>
          </a:p>
          <a:p>
            <a:pPr lvl="1"/>
            <a:r>
              <a:rPr lang="de-DE" dirty="0" smtClean="0">
                <a:solidFill>
                  <a:schemeClr val="bg1"/>
                </a:solidFill>
              </a:rPr>
              <a:t>Teilweise nochmalige Vergrößerung der Stores</a:t>
            </a:r>
          </a:p>
          <a:p>
            <a:pPr lvl="1"/>
            <a:r>
              <a:rPr lang="de-DE" dirty="0" smtClean="0">
                <a:solidFill>
                  <a:schemeClr val="bg1"/>
                </a:solidFill>
              </a:rPr>
              <a:t>Größere Kollektionen </a:t>
            </a:r>
            <a:r>
              <a:rPr lang="de-DE" dirty="0">
                <a:solidFill>
                  <a:schemeClr val="bg1"/>
                </a:solidFill>
              </a:rPr>
              <a:t>und </a:t>
            </a:r>
            <a:r>
              <a:rPr lang="de-DE" dirty="0" smtClean="0">
                <a:solidFill>
                  <a:schemeClr val="bg1"/>
                </a:solidFill>
              </a:rPr>
              <a:t>Accessoires </a:t>
            </a:r>
          </a:p>
          <a:p>
            <a:pPr lvl="1"/>
            <a:r>
              <a:rPr lang="de-DE" dirty="0" smtClean="0">
                <a:solidFill>
                  <a:schemeClr val="bg1"/>
                </a:solidFill>
              </a:rPr>
              <a:t>Andere Stores bewusst kleingehalten</a:t>
            </a:r>
          </a:p>
          <a:p>
            <a:pPr lvl="1"/>
            <a:r>
              <a:rPr lang="de-DE" dirty="0" smtClean="0">
                <a:solidFill>
                  <a:schemeClr val="bg1"/>
                </a:solidFill>
              </a:rPr>
              <a:t> In Mainshopping-Areas </a:t>
            </a:r>
            <a:r>
              <a:rPr lang="de-DE" dirty="0" smtClean="0">
                <a:solidFill>
                  <a:schemeClr val="bg1"/>
                </a:solidFill>
                <a:sym typeface="Wingdings" panose="05000000000000000000" pitchFamily="2" charset="2"/>
              </a:rPr>
              <a:t> eigene Megastores (10.000-20.000 qm)</a:t>
            </a:r>
          </a:p>
          <a:p>
            <a:pPr marL="342900" lvl="1" indent="-342900">
              <a:buFont typeface="Arial" panose="020B0604020202020204" pitchFamily="34" charset="0"/>
              <a:buChar char="•"/>
            </a:pPr>
            <a:r>
              <a:rPr lang="de-DE" sz="3200" dirty="0">
                <a:solidFill>
                  <a:schemeClr val="bg1"/>
                </a:solidFill>
                <a:sym typeface="Wingdings" panose="05000000000000000000" pitchFamily="2" charset="2"/>
              </a:rPr>
              <a:t>Marktinformationen aus 1. Hand</a:t>
            </a:r>
          </a:p>
          <a:p>
            <a:pPr lvl="1"/>
            <a:endParaRPr lang="de-DE" sz="3200" dirty="0">
              <a:solidFill>
                <a:schemeClr val="bg1"/>
              </a:solidFill>
              <a:sym typeface="Wingdings" panose="05000000000000000000" pitchFamily="2" charset="2"/>
            </a:endParaRPr>
          </a:p>
        </p:txBody>
      </p:sp>
    </p:spTree>
    <p:extLst>
      <p:ext uri="{BB962C8B-B14F-4D97-AF65-F5344CB8AC3E}">
        <p14:creationId xmlns:p14="http://schemas.microsoft.com/office/powerpoint/2010/main" val="10201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6286401" cy="1384995"/>
          </a:xfrm>
          <a:prstGeom prst="rect">
            <a:avLst/>
          </a:prstGeom>
          <a:noFill/>
        </p:spPr>
        <p:txBody>
          <a:bodyPr wrap="none" rtlCol="0">
            <a:spAutoFit/>
          </a:bodyPr>
          <a:lstStyle/>
          <a:p>
            <a:pPr marL="514350" indent="-514350">
              <a:buAutoNum type="arabicPeriod" startAt="4"/>
            </a:pPr>
            <a:r>
              <a:rPr lang="de-DE" sz="2800" b="1" i="1" dirty="0" smtClean="0">
                <a:solidFill>
                  <a:schemeClr val="bg1"/>
                </a:solidFill>
              </a:rPr>
              <a:t>Das </a:t>
            </a:r>
            <a:r>
              <a:rPr lang="de-DE" sz="2800" b="1" i="1" dirty="0">
                <a:solidFill>
                  <a:schemeClr val="bg1"/>
                </a:solidFill>
              </a:rPr>
              <a:t>ursprüngliche </a:t>
            </a:r>
            <a:r>
              <a:rPr lang="de-DE" sz="2800" b="1" i="1" dirty="0" smtClean="0">
                <a:solidFill>
                  <a:schemeClr val="bg1"/>
                </a:solidFill>
              </a:rPr>
              <a:t>Modell</a:t>
            </a:r>
          </a:p>
          <a:p>
            <a:endParaRPr lang="de-DE" sz="2800" b="1" i="1" dirty="0">
              <a:solidFill>
                <a:schemeClr val="bg1"/>
              </a:solidFill>
            </a:endParaRPr>
          </a:p>
          <a:p>
            <a:pPr lvl="1"/>
            <a:r>
              <a:rPr lang="de-DE" sz="2800" b="1" i="1" dirty="0" smtClean="0">
                <a:solidFill>
                  <a:schemeClr val="bg1"/>
                </a:solidFill>
              </a:rPr>
              <a:t>4.2 </a:t>
            </a:r>
            <a:r>
              <a:rPr lang="de-DE" sz="2800" b="1" i="1" dirty="0">
                <a:solidFill>
                  <a:schemeClr val="bg1"/>
                </a:solidFill>
              </a:rPr>
              <a:t>Vergleich der Produktionsmodelle</a:t>
            </a:r>
            <a:r>
              <a:rPr lang="de-DE" sz="2800" b="1" i="1" dirty="0" smtClean="0">
                <a:solidFill>
                  <a:schemeClr val="bg1"/>
                </a:solidFill>
              </a:rPr>
              <a:t> </a:t>
            </a:r>
            <a:endParaRPr lang="de-DE" sz="2800" b="1" i="1" dirty="0">
              <a:solidFill>
                <a:schemeClr val="bg1"/>
              </a:solidFill>
            </a:endParaRPr>
          </a:p>
        </p:txBody>
      </p:sp>
    </p:spTree>
    <p:extLst>
      <p:ext uri="{BB962C8B-B14F-4D97-AF65-F5344CB8AC3E}">
        <p14:creationId xmlns:p14="http://schemas.microsoft.com/office/powerpoint/2010/main" val="2898328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1825151582"/>
              </p:ext>
            </p:extLst>
          </p:nvPr>
        </p:nvGraphicFramePr>
        <p:xfrm>
          <a:off x="629220" y="1759476"/>
          <a:ext cx="394278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extLst>
              <p:ext uri="{D42A27DB-BD31-4B8C-83A1-F6EECF244321}">
                <p14:modId xmlns:p14="http://schemas.microsoft.com/office/powerpoint/2010/main" val="510887078"/>
              </p:ext>
            </p:extLst>
          </p:nvPr>
        </p:nvGraphicFramePr>
        <p:xfrm>
          <a:off x="5004048" y="1772816"/>
          <a:ext cx="3960440" cy="40324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feld 6"/>
          <p:cNvSpPr txBox="1"/>
          <p:nvPr/>
        </p:nvSpPr>
        <p:spPr>
          <a:xfrm>
            <a:off x="4932040" y="1308303"/>
            <a:ext cx="3960440" cy="400110"/>
          </a:xfrm>
          <a:prstGeom prst="rect">
            <a:avLst/>
          </a:prstGeom>
          <a:noFill/>
        </p:spPr>
        <p:txBody>
          <a:bodyPr wrap="square" rtlCol="0">
            <a:spAutoFit/>
          </a:bodyPr>
          <a:lstStyle/>
          <a:p>
            <a:pPr algn="ctr"/>
            <a:r>
              <a:rPr lang="de-DE" sz="2000" b="1" dirty="0" err="1" smtClean="0">
                <a:solidFill>
                  <a:schemeClr val="bg1"/>
                </a:solidFill>
              </a:rPr>
              <a:t>Aufschubsstrategie</a:t>
            </a:r>
            <a:r>
              <a:rPr lang="de-DE" sz="2000" b="1" dirty="0" smtClean="0">
                <a:solidFill>
                  <a:schemeClr val="bg1"/>
                </a:solidFill>
              </a:rPr>
              <a:t> durch </a:t>
            </a:r>
            <a:r>
              <a:rPr lang="de-DE" sz="2000" b="1" dirty="0">
                <a:solidFill>
                  <a:schemeClr val="bg1"/>
                </a:solidFill>
              </a:rPr>
              <a:t>Luciano</a:t>
            </a:r>
          </a:p>
        </p:txBody>
      </p:sp>
      <p:sp>
        <p:nvSpPr>
          <p:cNvPr id="8" name="Textfeld 7"/>
          <p:cNvSpPr txBox="1"/>
          <p:nvPr/>
        </p:nvSpPr>
        <p:spPr>
          <a:xfrm>
            <a:off x="431540" y="1308303"/>
            <a:ext cx="3960440" cy="400110"/>
          </a:xfrm>
          <a:prstGeom prst="rect">
            <a:avLst/>
          </a:prstGeom>
          <a:noFill/>
        </p:spPr>
        <p:txBody>
          <a:bodyPr wrap="square" rtlCol="0">
            <a:spAutoFit/>
          </a:bodyPr>
          <a:lstStyle/>
          <a:p>
            <a:pPr algn="ctr"/>
            <a:r>
              <a:rPr lang="de-DE" sz="2000" b="1" dirty="0" smtClean="0">
                <a:solidFill>
                  <a:schemeClr val="bg1"/>
                </a:solidFill>
              </a:rPr>
              <a:t>Ursprüngliches Modell</a:t>
            </a:r>
            <a:endParaRPr lang="de-DE" sz="2000" b="1" dirty="0">
              <a:solidFill>
                <a:schemeClr val="bg1"/>
              </a:solidFill>
            </a:endParaRPr>
          </a:p>
        </p:txBody>
      </p:sp>
    </p:spTree>
    <p:extLst>
      <p:ext uri="{BB962C8B-B14F-4D97-AF65-F5344CB8AC3E}">
        <p14:creationId xmlns:p14="http://schemas.microsoft.com/office/powerpoint/2010/main" val="4118171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4294967295"/>
            <p:extLst>
              <p:ext uri="{D42A27DB-BD31-4B8C-83A1-F6EECF244321}">
                <p14:modId xmlns:p14="http://schemas.microsoft.com/office/powerpoint/2010/main" val="3274145220"/>
              </p:ext>
            </p:extLst>
          </p:nvPr>
        </p:nvGraphicFramePr>
        <p:xfrm>
          <a:off x="457200" y="1991772"/>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625083" y="1556792"/>
            <a:ext cx="8229600" cy="400110"/>
          </a:xfrm>
          <a:prstGeom prst="rect">
            <a:avLst/>
          </a:prstGeom>
          <a:noFill/>
        </p:spPr>
        <p:txBody>
          <a:bodyPr wrap="square" rtlCol="0">
            <a:spAutoFit/>
          </a:bodyPr>
          <a:lstStyle/>
          <a:p>
            <a:pPr marL="285750" indent="-285750">
              <a:buFont typeface="Arial" panose="020B0604020202020204" pitchFamily="34" charset="0"/>
              <a:buChar char="•"/>
            </a:pPr>
            <a:r>
              <a:rPr lang="de-DE" sz="2000" dirty="0">
                <a:solidFill>
                  <a:schemeClr val="bg1"/>
                </a:solidFill>
              </a:rPr>
              <a:t>Jedes Jahr 2 Kollektionen (Frühling/Sommer und Herbst/Winter)</a:t>
            </a:r>
          </a:p>
        </p:txBody>
      </p:sp>
      <p:sp>
        <p:nvSpPr>
          <p:cNvPr id="6" name="Textfeld 5"/>
          <p:cNvSpPr txBox="1"/>
          <p:nvPr/>
        </p:nvSpPr>
        <p:spPr>
          <a:xfrm>
            <a:off x="971600" y="1991772"/>
            <a:ext cx="4464496" cy="369332"/>
          </a:xfrm>
          <a:prstGeom prst="rect">
            <a:avLst/>
          </a:prstGeom>
          <a:noFill/>
        </p:spPr>
        <p:txBody>
          <a:bodyPr wrap="square" rtlCol="0">
            <a:spAutoFit/>
          </a:bodyPr>
          <a:lstStyle/>
          <a:p>
            <a:r>
              <a:rPr lang="de-DE" dirty="0" smtClean="0">
                <a:solidFill>
                  <a:schemeClr val="bg1"/>
                </a:solidFill>
              </a:rPr>
              <a:t>Bespiel: Frühling/ Sommer </a:t>
            </a:r>
            <a:r>
              <a:rPr lang="de-DE" dirty="0">
                <a:solidFill>
                  <a:schemeClr val="bg1"/>
                </a:solidFill>
              </a:rPr>
              <a:t>K</a:t>
            </a:r>
            <a:r>
              <a:rPr lang="de-DE" dirty="0" smtClean="0">
                <a:solidFill>
                  <a:schemeClr val="bg1"/>
                </a:solidFill>
              </a:rPr>
              <a:t>ollektion</a:t>
            </a:r>
            <a:endParaRPr lang="de-DE" dirty="0">
              <a:solidFill>
                <a:schemeClr val="bg1"/>
              </a:solidFill>
            </a:endParaRPr>
          </a:p>
        </p:txBody>
      </p:sp>
    </p:spTree>
    <p:extLst>
      <p:ext uri="{BB962C8B-B14F-4D97-AF65-F5344CB8AC3E}">
        <p14:creationId xmlns:p14="http://schemas.microsoft.com/office/powerpoint/2010/main" val="2620236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6126998" cy="954107"/>
          </a:xfrm>
          <a:prstGeom prst="rect">
            <a:avLst/>
          </a:prstGeom>
          <a:noFill/>
        </p:spPr>
        <p:txBody>
          <a:bodyPr wrap="none" rtlCol="0">
            <a:spAutoFit/>
          </a:bodyPr>
          <a:lstStyle/>
          <a:p>
            <a:pPr marL="0" lvl="1"/>
            <a:r>
              <a:rPr lang="de-DE" sz="2800" b="1" i="1" dirty="0" smtClean="0">
                <a:solidFill>
                  <a:schemeClr val="bg1"/>
                </a:solidFill>
              </a:rPr>
              <a:t>5. </a:t>
            </a:r>
            <a:r>
              <a:rPr lang="de-DE" sz="2800" b="1" i="1" dirty="0">
                <a:solidFill>
                  <a:schemeClr val="bg1"/>
                </a:solidFill>
              </a:rPr>
              <a:t>Probleme des ursprünglichen Modells</a:t>
            </a:r>
          </a:p>
          <a:p>
            <a:endParaRPr lang="de-DE" sz="2800" b="1" i="1" dirty="0">
              <a:solidFill>
                <a:schemeClr val="bg1"/>
              </a:solidFill>
            </a:endParaRPr>
          </a:p>
        </p:txBody>
      </p:sp>
    </p:spTree>
    <p:extLst>
      <p:ext uri="{BB962C8B-B14F-4D97-AF65-F5344CB8AC3E}">
        <p14:creationId xmlns:p14="http://schemas.microsoft.com/office/powerpoint/2010/main" val="3705339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a:graphicFrameLocks/>
          </p:cNvGraphicFramePr>
          <p:nvPr>
            <p:extLst>
              <p:ext uri="{D42A27DB-BD31-4B8C-83A1-F6EECF244321}">
                <p14:modId xmlns:p14="http://schemas.microsoft.com/office/powerpoint/2010/main" val="3369959096"/>
              </p:ext>
            </p:extLst>
          </p:nvPr>
        </p:nvGraphicFramePr>
        <p:xfrm>
          <a:off x="755576" y="1556792"/>
          <a:ext cx="7200000" cy="19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p:cNvGraphicFramePr>
            <a:graphicFrameLocks/>
          </p:cNvGraphicFramePr>
          <p:nvPr>
            <p:extLst>
              <p:ext uri="{D42A27DB-BD31-4B8C-83A1-F6EECF244321}">
                <p14:modId xmlns:p14="http://schemas.microsoft.com/office/powerpoint/2010/main" val="2613419424"/>
              </p:ext>
            </p:extLst>
          </p:nvPr>
        </p:nvGraphicFramePr>
        <p:xfrm>
          <a:off x="755576" y="3645024"/>
          <a:ext cx="7200000" cy="19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537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4294967295"/>
            <p:extLst>
              <p:ext uri="{D42A27DB-BD31-4B8C-83A1-F6EECF244321}">
                <p14:modId xmlns:p14="http://schemas.microsoft.com/office/powerpoint/2010/main" val="3377505926"/>
              </p:ext>
            </p:extLst>
          </p:nvPr>
        </p:nvGraphicFramePr>
        <p:xfrm>
          <a:off x="498376" y="1456202"/>
          <a:ext cx="8147248" cy="4303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2531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628801"/>
            <a:ext cx="8229600" cy="3888432"/>
          </a:xfrm>
        </p:spPr>
        <p:txBody>
          <a:bodyPr>
            <a:normAutofit lnSpcReduction="10000"/>
          </a:bodyPr>
          <a:lstStyle/>
          <a:p>
            <a:r>
              <a:rPr lang="de-DE" sz="2400" dirty="0" smtClean="0">
                <a:solidFill>
                  <a:schemeClr val="bg1"/>
                </a:solidFill>
              </a:rPr>
              <a:t>Zeit der „Fast Fashion“</a:t>
            </a:r>
          </a:p>
          <a:p>
            <a:r>
              <a:rPr lang="de-DE" sz="2400" dirty="0" smtClean="0">
                <a:solidFill>
                  <a:schemeClr val="bg1"/>
                </a:solidFill>
              </a:rPr>
              <a:t>Lange Reaktionszeiten</a:t>
            </a:r>
          </a:p>
          <a:p>
            <a:pPr lvl="1"/>
            <a:r>
              <a:rPr lang="de-DE" sz="2000" dirty="0" smtClean="0">
                <a:solidFill>
                  <a:schemeClr val="bg1"/>
                </a:solidFill>
              </a:rPr>
              <a:t>Zeitraum zwischen Bestellung und Lieferung </a:t>
            </a:r>
          </a:p>
          <a:p>
            <a:r>
              <a:rPr lang="de-DE" sz="2400" dirty="0" smtClean="0">
                <a:solidFill>
                  <a:schemeClr val="bg1"/>
                </a:solidFill>
              </a:rPr>
              <a:t>Zu wenige Kollektionen</a:t>
            </a:r>
          </a:p>
          <a:p>
            <a:r>
              <a:rPr lang="de-DE" sz="2400" dirty="0">
                <a:solidFill>
                  <a:schemeClr val="bg1"/>
                </a:solidFill>
              </a:rPr>
              <a:t>Zu wenig Informationen von der „Basis“ (93% Franchise</a:t>
            </a:r>
            <a:r>
              <a:rPr lang="de-DE" sz="2400" dirty="0" smtClean="0">
                <a:solidFill>
                  <a:schemeClr val="bg1"/>
                </a:solidFill>
              </a:rPr>
              <a:t>)</a:t>
            </a:r>
          </a:p>
          <a:p>
            <a:r>
              <a:rPr lang="de-DE" sz="2400" dirty="0">
                <a:solidFill>
                  <a:schemeClr val="bg1"/>
                </a:solidFill>
              </a:rPr>
              <a:t>Konkurrenten besser </a:t>
            </a:r>
            <a:r>
              <a:rPr lang="de-DE" sz="2400" dirty="0" smtClean="0">
                <a:solidFill>
                  <a:schemeClr val="bg1"/>
                </a:solidFill>
              </a:rPr>
              <a:t>positioniert  (operativ &amp; strategisch)</a:t>
            </a:r>
            <a:endParaRPr lang="de-DE" sz="2400" dirty="0">
              <a:solidFill>
                <a:schemeClr val="bg1"/>
              </a:solidFill>
            </a:endParaRPr>
          </a:p>
          <a:p>
            <a:r>
              <a:rPr lang="de-DE" sz="2400" dirty="0" smtClean="0">
                <a:solidFill>
                  <a:schemeClr val="bg1"/>
                </a:solidFill>
              </a:rPr>
              <a:t>Kein Alleinstellungsmerkmal </a:t>
            </a:r>
          </a:p>
          <a:p>
            <a:pPr lvl="1"/>
            <a:r>
              <a:rPr lang="de-DE" sz="2000" dirty="0" smtClean="0">
                <a:solidFill>
                  <a:schemeClr val="bg1"/>
                </a:solidFill>
              </a:rPr>
              <a:t>Mode</a:t>
            </a:r>
          </a:p>
          <a:p>
            <a:pPr lvl="1"/>
            <a:r>
              <a:rPr lang="de-DE" sz="2000" dirty="0" smtClean="0">
                <a:solidFill>
                  <a:schemeClr val="bg1"/>
                </a:solidFill>
              </a:rPr>
              <a:t>Stores</a:t>
            </a:r>
          </a:p>
          <a:p>
            <a:pPr marL="342900" lvl="1" indent="-342900">
              <a:buFont typeface="Arial" panose="020B0604020202020204" pitchFamily="34" charset="0"/>
              <a:buChar char="•"/>
            </a:pPr>
            <a:r>
              <a:rPr lang="de-DE" sz="2400" dirty="0">
                <a:solidFill>
                  <a:schemeClr val="bg1"/>
                </a:solidFill>
              </a:rPr>
              <a:t>Fokussierung des Absatzmarktes auf Italien</a:t>
            </a:r>
          </a:p>
          <a:p>
            <a:endParaRPr lang="de-DE" sz="2400" dirty="0">
              <a:solidFill>
                <a:schemeClr val="bg1"/>
              </a:solidFill>
            </a:endParaRPr>
          </a:p>
        </p:txBody>
      </p:sp>
    </p:spTree>
    <p:extLst>
      <p:ext uri="{BB962C8B-B14F-4D97-AF65-F5344CB8AC3E}">
        <p14:creationId xmlns:p14="http://schemas.microsoft.com/office/powerpoint/2010/main" val="673362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5964325" cy="1384995"/>
          </a:xfrm>
          <a:prstGeom prst="rect">
            <a:avLst/>
          </a:prstGeom>
          <a:noFill/>
        </p:spPr>
        <p:txBody>
          <a:bodyPr wrap="none" rtlCol="0">
            <a:spAutoFit/>
          </a:bodyPr>
          <a:lstStyle/>
          <a:p>
            <a:pPr marL="0" lvl="1"/>
            <a:r>
              <a:rPr lang="de-DE" sz="2800" b="1" i="1" dirty="0" smtClean="0">
                <a:solidFill>
                  <a:schemeClr val="bg1"/>
                </a:solidFill>
              </a:rPr>
              <a:t>6. </a:t>
            </a:r>
            <a:r>
              <a:rPr lang="de-DE" sz="2800" b="1" i="1" dirty="0">
                <a:solidFill>
                  <a:schemeClr val="bg1"/>
                </a:solidFill>
              </a:rPr>
              <a:t>Dual Supply Chain Management</a:t>
            </a:r>
          </a:p>
          <a:p>
            <a:pPr marL="457200" lvl="2"/>
            <a:r>
              <a:rPr lang="de-DE" sz="2800" b="1" i="1" dirty="0" smtClean="0">
                <a:solidFill>
                  <a:schemeClr val="bg1"/>
                </a:solidFill>
              </a:rPr>
              <a:t>6.1    Veränderungen </a:t>
            </a:r>
            <a:r>
              <a:rPr lang="de-DE" sz="2800" b="1" i="1" dirty="0">
                <a:solidFill>
                  <a:schemeClr val="bg1"/>
                </a:solidFill>
              </a:rPr>
              <a:t>durch </a:t>
            </a:r>
            <a:r>
              <a:rPr lang="de-DE" sz="2800" b="1" i="1" dirty="0" err="1">
                <a:solidFill>
                  <a:schemeClr val="bg1"/>
                </a:solidFill>
              </a:rPr>
              <a:t>Cassano</a:t>
            </a:r>
            <a:endParaRPr lang="de-DE" sz="2800" b="1" i="1" dirty="0">
              <a:solidFill>
                <a:schemeClr val="bg1"/>
              </a:solidFill>
            </a:endParaRPr>
          </a:p>
          <a:p>
            <a:endParaRPr lang="de-DE" sz="2800" b="1" i="1" dirty="0">
              <a:solidFill>
                <a:schemeClr val="bg1"/>
              </a:solidFill>
            </a:endParaRPr>
          </a:p>
        </p:txBody>
      </p:sp>
    </p:spTree>
    <p:extLst>
      <p:ext uri="{BB962C8B-B14F-4D97-AF65-F5344CB8AC3E}">
        <p14:creationId xmlns:p14="http://schemas.microsoft.com/office/powerpoint/2010/main" val="460483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1439628"/>
            <a:ext cx="7704856" cy="4708981"/>
          </a:xfrm>
          <a:prstGeom prst="rect">
            <a:avLst/>
          </a:prstGeom>
          <a:noFill/>
        </p:spPr>
        <p:txBody>
          <a:bodyPr wrap="square" rtlCol="0">
            <a:spAutoFit/>
          </a:bodyPr>
          <a:lstStyle/>
          <a:p>
            <a:pPr marL="285750" indent="-285750">
              <a:buFont typeface="Arial" panose="020B0604020202020204" pitchFamily="34" charset="0"/>
              <a:buChar char="•"/>
            </a:pPr>
            <a:r>
              <a:rPr lang="de-DE" sz="2400" dirty="0" smtClean="0">
                <a:solidFill>
                  <a:schemeClr val="bg1"/>
                </a:solidFill>
              </a:rPr>
              <a:t>Mai 2003 Silvan </a:t>
            </a:r>
            <a:r>
              <a:rPr lang="de-DE" sz="2400" dirty="0" err="1" smtClean="0">
                <a:solidFill>
                  <a:schemeClr val="bg1"/>
                </a:solidFill>
              </a:rPr>
              <a:t>Cassano</a:t>
            </a:r>
            <a:r>
              <a:rPr lang="de-DE" sz="2400" dirty="0" smtClean="0">
                <a:solidFill>
                  <a:schemeClr val="bg1"/>
                </a:solidFill>
              </a:rPr>
              <a:t> wird neuer CEO</a:t>
            </a:r>
          </a:p>
          <a:p>
            <a:pPr marL="285750" indent="-285750">
              <a:buFont typeface="Arial" panose="020B0604020202020204" pitchFamily="34" charset="0"/>
              <a:buChar char="•"/>
            </a:pPr>
            <a:r>
              <a:rPr lang="de-DE" sz="2400" dirty="0" smtClean="0">
                <a:solidFill>
                  <a:schemeClr val="bg1"/>
                </a:solidFill>
              </a:rPr>
              <a:t>Dezember 2003 Business Plan</a:t>
            </a:r>
          </a:p>
          <a:p>
            <a:pPr marL="285750" indent="-285750">
              <a:buFont typeface="Arial" panose="020B0604020202020204" pitchFamily="34" charset="0"/>
              <a:buChar char="•"/>
            </a:pPr>
            <a:r>
              <a:rPr lang="de-DE" sz="2400" dirty="0" smtClean="0">
                <a:solidFill>
                  <a:schemeClr val="bg1"/>
                </a:solidFill>
              </a:rPr>
              <a:t>Keine Preissenkung durchführen</a:t>
            </a:r>
          </a:p>
          <a:p>
            <a:pPr marL="285750" indent="-285750">
              <a:buFont typeface="Arial" panose="020B0604020202020204" pitchFamily="34" charset="0"/>
              <a:buChar char="•"/>
            </a:pPr>
            <a:r>
              <a:rPr lang="de-DE" sz="2400" dirty="0" smtClean="0">
                <a:solidFill>
                  <a:schemeClr val="bg1"/>
                </a:solidFill>
              </a:rPr>
              <a:t>Fokussierung auf das Kerngeschäft</a:t>
            </a:r>
          </a:p>
          <a:p>
            <a:pPr marL="285750" indent="-285750">
              <a:buFont typeface="Arial" panose="020B0604020202020204" pitchFamily="34" charset="0"/>
              <a:buChar char="•"/>
            </a:pPr>
            <a:r>
              <a:rPr lang="de-DE" sz="2400" dirty="0" smtClean="0">
                <a:solidFill>
                  <a:schemeClr val="bg1"/>
                </a:solidFill>
              </a:rPr>
              <a:t>640 Mio. EUR für Facelift der eigenen Stores</a:t>
            </a:r>
          </a:p>
          <a:p>
            <a:pPr marL="285750" indent="-285750">
              <a:buFont typeface="Arial" panose="020B0604020202020204" pitchFamily="34" charset="0"/>
              <a:buChar char="•"/>
            </a:pPr>
            <a:r>
              <a:rPr lang="de-DE" sz="2400" dirty="0">
                <a:solidFill>
                  <a:schemeClr val="bg1"/>
                </a:solidFill>
              </a:rPr>
              <a:t>Franchisenehmer modernisierten ebenfalls ihre </a:t>
            </a:r>
            <a:r>
              <a:rPr lang="de-DE" sz="2400" dirty="0" smtClean="0">
                <a:solidFill>
                  <a:schemeClr val="bg1"/>
                </a:solidFill>
              </a:rPr>
              <a:t>Stores</a:t>
            </a:r>
          </a:p>
          <a:p>
            <a:pPr marL="285750" indent="-285750">
              <a:buFont typeface="Arial" panose="020B0604020202020204" pitchFamily="34" charset="0"/>
              <a:buChar char="•"/>
            </a:pPr>
            <a:r>
              <a:rPr lang="de-DE" sz="2400" dirty="0" err="1" smtClean="0">
                <a:solidFill>
                  <a:schemeClr val="bg1"/>
                </a:solidFill>
              </a:rPr>
              <a:t>Delokalisierung</a:t>
            </a:r>
            <a:r>
              <a:rPr lang="de-DE" sz="2400" dirty="0" smtClean="0">
                <a:solidFill>
                  <a:schemeClr val="bg1"/>
                </a:solidFill>
              </a:rPr>
              <a:t> der Produktion in kostengünstigere Länder (Asien, Fern Ost)</a:t>
            </a:r>
          </a:p>
          <a:p>
            <a:pPr marL="285750" indent="-285750">
              <a:buFont typeface="Arial" panose="020B0604020202020204" pitchFamily="34" charset="0"/>
              <a:buChar char="•"/>
            </a:pPr>
            <a:r>
              <a:rPr lang="de-DE" sz="2400" dirty="0" smtClean="0">
                <a:solidFill>
                  <a:schemeClr val="bg1"/>
                </a:solidFill>
              </a:rPr>
              <a:t>Neue Kollektionen (Flash-Kollektion, Männer-Kollektion, Accessoires) und Strategien</a:t>
            </a:r>
          </a:p>
          <a:p>
            <a:pPr marL="285750" indent="-285750">
              <a:buFont typeface="Arial" panose="020B0604020202020204" pitchFamily="34" charset="0"/>
              <a:buChar char="•"/>
            </a:pPr>
            <a:r>
              <a:rPr lang="de-DE" sz="2400" dirty="0" smtClean="0">
                <a:solidFill>
                  <a:schemeClr val="bg1"/>
                </a:solidFill>
              </a:rPr>
              <a:t>Neues Logistik-System</a:t>
            </a:r>
          </a:p>
          <a:p>
            <a:pPr marL="285750" indent="-285750">
              <a:buFont typeface="Arial" panose="020B0604020202020204" pitchFamily="34" charset="0"/>
              <a:buChar char="•"/>
            </a:pPr>
            <a:endParaRPr lang="de-DE" dirty="0" smtClean="0">
              <a:solidFill>
                <a:schemeClr val="bg1"/>
              </a:solidFill>
            </a:endParaRPr>
          </a:p>
          <a:p>
            <a:pPr marL="285750" indent="-285750">
              <a:buFont typeface="Arial" panose="020B0604020202020204" pitchFamily="34" charset="0"/>
              <a:buChar char="•"/>
            </a:pPr>
            <a:endParaRPr lang="de-DE" dirty="0">
              <a:solidFill>
                <a:schemeClr val="bg1"/>
              </a:solidFill>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908720"/>
            <a:ext cx="1756912" cy="2240063"/>
          </a:xfrm>
          <a:prstGeom prst="rect">
            <a:avLst/>
          </a:prstGeom>
        </p:spPr>
      </p:pic>
      <p:pic>
        <p:nvPicPr>
          <p:cNvPr id="2" name="Grafik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3040872"/>
            <a:ext cx="539552" cy="215821"/>
          </a:xfrm>
          <a:prstGeom prst="rect">
            <a:avLst/>
          </a:prstGeom>
        </p:spPr>
      </p:pic>
    </p:spTree>
    <p:extLst>
      <p:ext uri="{BB962C8B-B14F-4D97-AF65-F5344CB8AC3E}">
        <p14:creationId xmlns:p14="http://schemas.microsoft.com/office/powerpoint/2010/main" val="1594130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5"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3999813" cy="523220"/>
          </a:xfrm>
          <a:prstGeom prst="rect">
            <a:avLst/>
          </a:prstGeom>
          <a:noFill/>
        </p:spPr>
        <p:txBody>
          <a:bodyPr wrap="none" rtlCol="0">
            <a:spAutoFit/>
          </a:bodyPr>
          <a:lstStyle/>
          <a:p>
            <a:r>
              <a:rPr lang="de-DE" sz="2800" b="1" i="1" dirty="0" smtClean="0">
                <a:solidFill>
                  <a:schemeClr val="bg1"/>
                </a:solidFill>
                <a:latin typeface="Arial" panose="020B0604020202020204" pitchFamily="34" charset="0"/>
                <a:cs typeface="Arial" panose="020B0604020202020204" pitchFamily="34" charset="0"/>
              </a:rPr>
              <a:t>1. Unternehmensprofil</a:t>
            </a:r>
            <a:endParaRPr lang="de-DE"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925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7" y="1340768"/>
            <a:ext cx="4572000" cy="304800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392" y="3717032"/>
            <a:ext cx="4597127" cy="2495196"/>
          </a:xfrm>
          <a:prstGeom prst="rect">
            <a:avLst/>
          </a:prstGeom>
        </p:spPr>
      </p:pic>
      <p:pic>
        <p:nvPicPr>
          <p:cNvPr id="5" name="Grafik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2060848"/>
            <a:ext cx="1260139" cy="504056"/>
          </a:xfrm>
          <a:prstGeom prst="rect">
            <a:avLst/>
          </a:prstGeom>
        </p:spPr>
      </p:pic>
    </p:spTree>
    <p:extLst>
      <p:ext uri="{BB962C8B-B14F-4D97-AF65-F5344CB8AC3E}">
        <p14:creationId xmlns:p14="http://schemas.microsoft.com/office/powerpoint/2010/main" val="2555572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139952" y="274638"/>
            <a:ext cx="4089648" cy="1143000"/>
          </a:xfrm>
        </p:spPr>
        <p:txBody>
          <a:bodyPr>
            <a:normAutofit fontScale="90000"/>
          </a:bodyPr>
          <a:lstStyle/>
          <a:p>
            <a:r>
              <a:rPr lang="de-DE" dirty="0" smtClean="0">
                <a:solidFill>
                  <a:schemeClr val="bg1"/>
                </a:solidFill>
              </a:rPr>
              <a:t>THE DUAL SUPPLY CHAIN</a:t>
            </a:r>
            <a:endParaRPr lang="de-DE" dirty="0">
              <a:solidFill>
                <a:schemeClr val="bg1"/>
              </a:solidFill>
            </a:endParaRPr>
          </a:p>
        </p:txBody>
      </p:sp>
      <p:sp>
        <p:nvSpPr>
          <p:cNvPr id="3" name="Inhaltsplatzhalter 2"/>
          <p:cNvSpPr>
            <a:spLocks noGrp="1"/>
          </p:cNvSpPr>
          <p:nvPr>
            <p:ph idx="4294967295"/>
          </p:nvPr>
        </p:nvSpPr>
        <p:spPr>
          <a:xfrm>
            <a:off x="457200" y="1556792"/>
            <a:ext cx="8229600" cy="4525963"/>
          </a:xfrm>
        </p:spPr>
        <p:txBody>
          <a:bodyPr>
            <a:normAutofit/>
          </a:bodyPr>
          <a:lstStyle/>
          <a:p>
            <a:pPr marL="0" indent="0">
              <a:buNone/>
            </a:pPr>
            <a:r>
              <a:rPr lang="de-DE" u="sng" dirty="0" smtClean="0">
                <a:solidFill>
                  <a:schemeClr val="bg1"/>
                </a:solidFill>
              </a:rPr>
              <a:t>Definition</a:t>
            </a:r>
            <a:r>
              <a:rPr lang="de-DE" dirty="0" smtClean="0">
                <a:solidFill>
                  <a:schemeClr val="bg1"/>
                </a:solidFill>
              </a:rPr>
              <a:t>: „</a:t>
            </a:r>
            <a:r>
              <a:rPr lang="de-DE" dirty="0">
                <a:solidFill>
                  <a:schemeClr val="bg1"/>
                </a:solidFill>
              </a:rPr>
              <a:t>Supply Chain Management bezeichnet den Aufbau und die Verwaltung integrierter Logistikketten (Material- und Informationsflüsse) über den gesamten Wertschöpfungsprozess, ausgehend von der Rohstoffgewinnung über die Veredelungsstufen bis hin zum Endverbraucher</a:t>
            </a:r>
            <a:r>
              <a:rPr lang="de-DE" dirty="0" smtClean="0">
                <a:solidFill>
                  <a:schemeClr val="bg1"/>
                </a:solidFill>
              </a:rPr>
              <a:t>.“</a:t>
            </a:r>
          </a:p>
          <a:p>
            <a:pPr marL="0" indent="0">
              <a:buNone/>
            </a:pPr>
            <a:endParaRPr lang="de-DE" dirty="0">
              <a:solidFill>
                <a:schemeClr val="bg1"/>
              </a:solidFill>
            </a:endParaRPr>
          </a:p>
          <a:p>
            <a:pPr marL="0" indent="0" algn="ctr">
              <a:buNone/>
            </a:pPr>
            <a:r>
              <a:rPr lang="de-DE" sz="2000" dirty="0" smtClean="0">
                <a:solidFill>
                  <a:schemeClr val="bg1"/>
                </a:solidFill>
              </a:rPr>
              <a:t>(Nach Gabler)</a:t>
            </a:r>
            <a:endParaRPr lang="de-DE" sz="2000" dirty="0">
              <a:solidFill>
                <a:schemeClr val="bg1"/>
              </a:solidFill>
            </a:endParaRPr>
          </a:p>
        </p:txBody>
      </p:sp>
    </p:spTree>
    <p:extLst>
      <p:ext uri="{BB962C8B-B14F-4D97-AF65-F5344CB8AC3E}">
        <p14:creationId xmlns:p14="http://schemas.microsoft.com/office/powerpoint/2010/main" val="1340533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5338193" cy="1815882"/>
          </a:xfrm>
          <a:prstGeom prst="rect">
            <a:avLst/>
          </a:prstGeom>
          <a:noFill/>
        </p:spPr>
        <p:txBody>
          <a:bodyPr wrap="none" rtlCol="0">
            <a:spAutoFit/>
          </a:bodyPr>
          <a:lstStyle/>
          <a:p>
            <a:pPr marL="0" lvl="1"/>
            <a:r>
              <a:rPr lang="de-DE" sz="2800" b="1" i="1" dirty="0" smtClean="0">
                <a:solidFill>
                  <a:schemeClr val="bg1"/>
                </a:solidFill>
              </a:rPr>
              <a:t>6. </a:t>
            </a:r>
            <a:r>
              <a:rPr lang="de-DE" sz="2800" b="1" i="1" dirty="0">
                <a:solidFill>
                  <a:schemeClr val="bg1"/>
                </a:solidFill>
              </a:rPr>
              <a:t>Dual Supply Chain Management</a:t>
            </a:r>
          </a:p>
          <a:p>
            <a:pPr marL="457200" lvl="2"/>
            <a:r>
              <a:rPr lang="de-DE" sz="2800" b="1" i="1" dirty="0" smtClean="0">
                <a:solidFill>
                  <a:schemeClr val="bg1"/>
                </a:solidFill>
              </a:rPr>
              <a:t>6.2    </a:t>
            </a:r>
            <a:r>
              <a:rPr lang="de-DE" sz="2800" b="1" i="1" dirty="0">
                <a:solidFill>
                  <a:schemeClr val="bg1"/>
                </a:solidFill>
              </a:rPr>
              <a:t>Arten des DSCM</a:t>
            </a:r>
          </a:p>
          <a:p>
            <a:pPr marL="457200" lvl="2"/>
            <a:endParaRPr lang="de-DE" sz="2800" b="1" i="1" dirty="0">
              <a:solidFill>
                <a:schemeClr val="bg1"/>
              </a:solidFill>
            </a:endParaRPr>
          </a:p>
          <a:p>
            <a:endParaRPr lang="de-DE" sz="2800" b="1" i="1" dirty="0">
              <a:solidFill>
                <a:schemeClr val="bg1"/>
              </a:solidFill>
            </a:endParaRPr>
          </a:p>
        </p:txBody>
      </p:sp>
    </p:spTree>
    <p:extLst>
      <p:ext uri="{BB962C8B-B14F-4D97-AF65-F5344CB8AC3E}">
        <p14:creationId xmlns:p14="http://schemas.microsoft.com/office/powerpoint/2010/main" val="4226611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331640" y="876650"/>
            <a:ext cx="8229600" cy="1476164"/>
          </a:xfrm>
        </p:spPr>
        <p:txBody>
          <a:bodyPr>
            <a:normAutofit fontScale="92500" lnSpcReduction="20000"/>
          </a:bodyPr>
          <a:lstStyle/>
          <a:p>
            <a:pPr marL="0" indent="0">
              <a:buNone/>
            </a:pPr>
            <a:r>
              <a:rPr lang="de-DE" dirty="0" smtClean="0">
                <a:solidFill>
                  <a:schemeClr val="bg1"/>
                </a:solidFill>
              </a:rPr>
              <a:t>		</a:t>
            </a:r>
          </a:p>
          <a:p>
            <a:pPr marL="0" indent="0">
              <a:buNone/>
            </a:pPr>
            <a:r>
              <a:rPr lang="de-DE" dirty="0" smtClean="0">
                <a:solidFill>
                  <a:schemeClr val="bg1"/>
                </a:solidFill>
              </a:rPr>
              <a:t>	- Integriertes (Push-Strategie)</a:t>
            </a:r>
          </a:p>
          <a:p>
            <a:pPr marL="0" indent="0">
              <a:buNone/>
            </a:pPr>
            <a:r>
              <a:rPr lang="de-DE" dirty="0" smtClean="0">
                <a:solidFill>
                  <a:schemeClr val="bg1"/>
                </a:solidFill>
              </a:rPr>
              <a:t>          -  Sequentielles </a:t>
            </a:r>
            <a:r>
              <a:rPr lang="de-DE" dirty="0">
                <a:solidFill>
                  <a:schemeClr val="bg1"/>
                </a:solidFill>
              </a:rPr>
              <a:t>(Pull-Strategie)</a:t>
            </a:r>
          </a:p>
          <a:p>
            <a:pPr marL="0" indent="0">
              <a:buNone/>
            </a:pPr>
            <a:endParaRPr lang="de-DE" dirty="0" smtClean="0">
              <a:solidFill>
                <a:schemeClr val="bg1"/>
              </a:solidFill>
            </a:endParaRPr>
          </a:p>
          <a:p>
            <a:pPr marL="0" indent="0">
              <a:buNone/>
            </a:pPr>
            <a:endParaRPr lang="de-DE" dirty="0">
              <a:solidFill>
                <a:schemeClr val="bg1"/>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76153"/>
            <a:ext cx="6912768" cy="3584715"/>
          </a:xfrm>
          <a:prstGeom prst="rect">
            <a:avLst/>
          </a:prstGeom>
        </p:spPr>
      </p:pic>
      <p:pic>
        <p:nvPicPr>
          <p:cNvPr id="7" name="Grafik 6">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t="16099" b="3046"/>
          <a:stretch/>
        </p:blipFill>
        <p:spPr>
          <a:xfrm>
            <a:off x="7144993" y="1185987"/>
            <a:ext cx="503227" cy="536113"/>
          </a:xfrm>
          <a:prstGeom prst="heart">
            <a:avLst/>
          </a:prstGeom>
        </p:spPr>
      </p:pic>
      <p:pic>
        <p:nvPicPr>
          <p:cNvPr id="8" name="Grafik 7">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t="11341" b="6754"/>
          <a:stretch/>
        </p:blipFill>
        <p:spPr>
          <a:xfrm>
            <a:off x="7144994" y="1704160"/>
            <a:ext cx="503227" cy="594105"/>
          </a:xfrm>
          <a:prstGeom prst="heart">
            <a:avLst/>
          </a:prstGeom>
        </p:spPr>
      </p:pic>
    </p:spTree>
    <p:extLst>
      <p:ext uri="{BB962C8B-B14F-4D97-AF65-F5344CB8AC3E}">
        <p14:creationId xmlns:p14="http://schemas.microsoft.com/office/powerpoint/2010/main" val="744170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898910" y="1166018"/>
            <a:ext cx="8229600" cy="4525963"/>
          </a:xfrm>
        </p:spPr>
        <p:txBody>
          <a:bodyPr/>
          <a:lstStyle/>
          <a:p>
            <a:r>
              <a:rPr lang="de-DE" dirty="0" smtClean="0">
                <a:solidFill>
                  <a:schemeClr val="bg1"/>
                </a:solidFill>
              </a:rPr>
              <a:t>Angebot durch „Screening“ ausrichten</a:t>
            </a:r>
          </a:p>
          <a:p>
            <a:r>
              <a:rPr lang="de-DE" dirty="0" smtClean="0">
                <a:solidFill>
                  <a:schemeClr val="bg1"/>
                </a:solidFill>
              </a:rPr>
              <a:t>Starkes Branding nötig</a:t>
            </a:r>
          </a:p>
          <a:p>
            <a:r>
              <a:rPr lang="de-DE" dirty="0" smtClean="0">
                <a:solidFill>
                  <a:schemeClr val="bg1"/>
                </a:solidFill>
              </a:rPr>
              <a:t>Druck auf Handel durch Kundennachfrage</a:t>
            </a:r>
          </a:p>
          <a:p>
            <a:r>
              <a:rPr lang="de-DE" dirty="0" smtClean="0">
                <a:solidFill>
                  <a:schemeClr val="bg1"/>
                </a:solidFill>
              </a:rPr>
              <a:t>Marketingmaßnahmen nur nachrangig oder gar nicht</a:t>
            </a:r>
          </a:p>
          <a:p>
            <a:r>
              <a:rPr lang="de-DE" dirty="0" smtClean="0">
                <a:solidFill>
                  <a:schemeClr val="bg1"/>
                </a:solidFill>
              </a:rPr>
              <a:t>Werbung über Massenmedien</a:t>
            </a:r>
          </a:p>
          <a:p>
            <a:r>
              <a:rPr lang="de-DE" dirty="0" smtClean="0">
                <a:solidFill>
                  <a:schemeClr val="bg1"/>
                </a:solidFill>
              </a:rPr>
              <a:t>Meist nur größere Unternehmen wegen Branding</a:t>
            </a:r>
          </a:p>
          <a:p>
            <a:endParaRPr lang="de-DE" dirty="0" smtClean="0">
              <a:solidFill>
                <a:schemeClr val="bg1"/>
              </a:solidFill>
            </a:endParaRPr>
          </a:p>
          <a:p>
            <a:pPr marL="0" indent="0">
              <a:buNone/>
            </a:pPr>
            <a:endParaRPr lang="de-DE" dirty="0">
              <a:solidFill>
                <a:schemeClr val="bg1"/>
              </a:solidFill>
            </a:endParaRPr>
          </a:p>
        </p:txBody>
      </p:sp>
      <p:pic>
        <p:nvPicPr>
          <p:cNvPr id="4" name="Grafik 3">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t="11341" b="6754"/>
          <a:stretch/>
        </p:blipFill>
        <p:spPr>
          <a:xfrm>
            <a:off x="7899494" y="5013176"/>
            <a:ext cx="1079291" cy="1274201"/>
          </a:xfrm>
          <a:prstGeom prst="heart">
            <a:avLst/>
          </a:prstGeom>
        </p:spPr>
      </p:pic>
    </p:spTree>
    <p:extLst>
      <p:ext uri="{BB962C8B-B14F-4D97-AF65-F5344CB8AC3E}">
        <p14:creationId xmlns:p14="http://schemas.microsoft.com/office/powerpoint/2010/main" val="118727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827584" y="1268760"/>
            <a:ext cx="8229600" cy="4779293"/>
          </a:xfrm>
        </p:spPr>
        <p:txBody>
          <a:bodyPr>
            <a:normAutofit lnSpcReduction="10000"/>
          </a:bodyPr>
          <a:lstStyle/>
          <a:p>
            <a:r>
              <a:rPr lang="de-DE" dirty="0" smtClean="0">
                <a:solidFill>
                  <a:schemeClr val="bg1"/>
                </a:solidFill>
              </a:rPr>
              <a:t>Produkt und Nutzen unbekannt</a:t>
            </a:r>
          </a:p>
          <a:p>
            <a:r>
              <a:rPr lang="de-DE" dirty="0" smtClean="0">
                <a:solidFill>
                  <a:schemeClr val="bg1"/>
                </a:solidFill>
              </a:rPr>
              <a:t>Entscheidung vor Ort bei Beschau</a:t>
            </a:r>
          </a:p>
          <a:p>
            <a:r>
              <a:rPr lang="de-DE" dirty="0" smtClean="0">
                <a:solidFill>
                  <a:schemeClr val="bg1"/>
                </a:solidFill>
              </a:rPr>
              <a:t>Latentes Bedürfnis bei Kunden</a:t>
            </a:r>
          </a:p>
          <a:p>
            <a:r>
              <a:rPr lang="de-DE" dirty="0" smtClean="0">
                <a:solidFill>
                  <a:schemeClr val="bg1"/>
                </a:solidFill>
              </a:rPr>
              <a:t>Durch Preispolitik oder Personal </a:t>
            </a:r>
            <a:r>
              <a:rPr lang="de-DE" dirty="0" err="1" smtClean="0">
                <a:solidFill>
                  <a:schemeClr val="bg1"/>
                </a:solidFill>
              </a:rPr>
              <a:t>Selling</a:t>
            </a:r>
            <a:r>
              <a:rPr lang="de-DE" dirty="0" smtClean="0">
                <a:solidFill>
                  <a:schemeClr val="bg1"/>
                </a:solidFill>
              </a:rPr>
              <a:t> in Bedarf umgewandelt werden</a:t>
            </a:r>
          </a:p>
          <a:p>
            <a:r>
              <a:rPr lang="de-DE" dirty="0" smtClean="0">
                <a:solidFill>
                  <a:schemeClr val="bg1"/>
                </a:solidFill>
              </a:rPr>
              <a:t>Postwurfsendungen</a:t>
            </a:r>
          </a:p>
          <a:p>
            <a:r>
              <a:rPr lang="de-DE" dirty="0" smtClean="0">
                <a:solidFill>
                  <a:schemeClr val="bg1"/>
                </a:solidFill>
              </a:rPr>
              <a:t>Neue erklärungsbedürftige Produkte in bestehenden Markt</a:t>
            </a:r>
          </a:p>
          <a:p>
            <a:r>
              <a:rPr lang="de-DE" dirty="0" smtClean="0">
                <a:solidFill>
                  <a:schemeClr val="bg1"/>
                </a:solidFill>
              </a:rPr>
              <a:t>Bei fehlender Marktbekanntheit</a:t>
            </a:r>
            <a:endParaRPr lang="de-DE" dirty="0">
              <a:solidFill>
                <a:schemeClr val="bg1"/>
              </a:solidFill>
            </a:endParaRPr>
          </a:p>
        </p:txBody>
      </p:sp>
      <p:pic>
        <p:nvPicPr>
          <p:cNvPr id="5" name="Grafik 4">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16099" b="3046"/>
          <a:stretch/>
        </p:blipFill>
        <p:spPr>
          <a:xfrm>
            <a:off x="7452320" y="5041057"/>
            <a:ext cx="1088953" cy="1160116"/>
          </a:xfrm>
          <a:prstGeom prst="heart">
            <a:avLst/>
          </a:prstGeom>
        </p:spPr>
      </p:pic>
    </p:spTree>
    <p:extLst>
      <p:ext uri="{BB962C8B-B14F-4D97-AF65-F5344CB8AC3E}">
        <p14:creationId xmlns:p14="http://schemas.microsoft.com/office/powerpoint/2010/main" val="321050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5531258" cy="1815882"/>
          </a:xfrm>
          <a:prstGeom prst="rect">
            <a:avLst/>
          </a:prstGeom>
          <a:noFill/>
        </p:spPr>
        <p:txBody>
          <a:bodyPr wrap="none" rtlCol="0">
            <a:spAutoFit/>
          </a:bodyPr>
          <a:lstStyle/>
          <a:p>
            <a:pPr marL="0" lvl="1"/>
            <a:r>
              <a:rPr lang="de-DE" sz="2800" b="1" i="1" dirty="0" smtClean="0">
                <a:solidFill>
                  <a:schemeClr val="bg1"/>
                </a:solidFill>
              </a:rPr>
              <a:t>6. </a:t>
            </a:r>
            <a:r>
              <a:rPr lang="de-DE" sz="2800" b="1" i="1" dirty="0">
                <a:solidFill>
                  <a:schemeClr val="bg1"/>
                </a:solidFill>
              </a:rPr>
              <a:t>Dual Supply Chain Management</a:t>
            </a:r>
          </a:p>
          <a:p>
            <a:pPr marL="457200" lvl="2"/>
            <a:r>
              <a:rPr lang="de-DE" sz="2800" b="1" i="1" dirty="0" smtClean="0">
                <a:solidFill>
                  <a:schemeClr val="bg1"/>
                </a:solidFill>
              </a:rPr>
              <a:t>6.3    Ablaufdiagramm des DSCM</a:t>
            </a:r>
            <a:endParaRPr lang="de-DE" sz="2800" b="1" i="1" dirty="0">
              <a:solidFill>
                <a:schemeClr val="bg1"/>
              </a:solidFill>
            </a:endParaRPr>
          </a:p>
          <a:p>
            <a:pPr marL="457200" lvl="2"/>
            <a:endParaRPr lang="de-DE" sz="2800" b="1" i="1" dirty="0">
              <a:solidFill>
                <a:schemeClr val="bg1"/>
              </a:solidFill>
            </a:endParaRPr>
          </a:p>
          <a:p>
            <a:endParaRPr lang="de-DE" sz="2800" b="1" i="1" dirty="0">
              <a:solidFill>
                <a:schemeClr val="bg1"/>
              </a:solidFill>
            </a:endParaRPr>
          </a:p>
        </p:txBody>
      </p:sp>
    </p:spTree>
    <p:extLst>
      <p:ext uri="{BB962C8B-B14F-4D97-AF65-F5344CB8AC3E}">
        <p14:creationId xmlns:p14="http://schemas.microsoft.com/office/powerpoint/2010/main" val="3679699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755576" y="1412777"/>
            <a:ext cx="8208912" cy="4392488"/>
            <a:chOff x="323527" y="479020"/>
            <a:chExt cx="8568953" cy="6044181"/>
          </a:xfrm>
          <a:solidFill>
            <a:schemeClr val="accent3">
              <a:lumMod val="75000"/>
            </a:schemeClr>
          </a:solidFill>
        </p:grpSpPr>
        <p:sp>
          <p:nvSpPr>
            <p:cNvPr id="4" name="Rechteck 3"/>
            <p:cNvSpPr/>
            <p:nvPr/>
          </p:nvSpPr>
          <p:spPr>
            <a:xfrm>
              <a:off x="532682" y="479020"/>
              <a:ext cx="3096344" cy="6480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Subunternehmer/Zulieferer</a:t>
              </a:r>
              <a:endParaRPr lang="de-DE" dirty="0"/>
            </a:p>
          </p:txBody>
        </p:sp>
        <p:sp>
          <p:nvSpPr>
            <p:cNvPr id="5" name="Rechteck 4"/>
            <p:cNvSpPr/>
            <p:nvPr/>
          </p:nvSpPr>
          <p:spPr>
            <a:xfrm>
              <a:off x="532682" y="1699199"/>
              <a:ext cx="3096344" cy="6480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Produktionsstätten Italien</a:t>
              </a:r>
              <a:endParaRPr lang="de-DE" dirty="0"/>
            </a:p>
          </p:txBody>
        </p:sp>
        <p:sp>
          <p:nvSpPr>
            <p:cNvPr id="6" name="Rechteck 5"/>
            <p:cNvSpPr/>
            <p:nvPr/>
          </p:nvSpPr>
          <p:spPr>
            <a:xfrm>
              <a:off x="5448971" y="1699199"/>
              <a:ext cx="3096344" cy="6480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Produktionsstätten </a:t>
              </a:r>
              <a:r>
                <a:rPr lang="de-DE" dirty="0" smtClean="0"/>
                <a:t>International</a:t>
              </a:r>
              <a:endParaRPr lang="de-DE" dirty="0"/>
            </a:p>
          </p:txBody>
        </p:sp>
        <p:sp>
          <p:nvSpPr>
            <p:cNvPr id="7" name="Rechteck 6"/>
            <p:cNvSpPr/>
            <p:nvPr/>
          </p:nvSpPr>
          <p:spPr>
            <a:xfrm>
              <a:off x="5472100" y="479020"/>
              <a:ext cx="3096344" cy="6480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Subunternehmer/Zulieferer</a:t>
              </a:r>
              <a:endParaRPr lang="de-DE" dirty="0"/>
            </a:p>
          </p:txBody>
        </p:sp>
        <p:sp>
          <p:nvSpPr>
            <p:cNvPr id="8" name="Rechteck 7"/>
            <p:cNvSpPr/>
            <p:nvPr/>
          </p:nvSpPr>
          <p:spPr>
            <a:xfrm>
              <a:off x="323527" y="4113642"/>
              <a:ext cx="2595647" cy="6480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Direktlieferung an Stores Italien</a:t>
              </a:r>
              <a:endParaRPr lang="de-DE" dirty="0"/>
            </a:p>
          </p:txBody>
        </p:sp>
        <p:sp>
          <p:nvSpPr>
            <p:cNvPr id="9" name="Rechteck 8"/>
            <p:cNvSpPr/>
            <p:nvPr/>
          </p:nvSpPr>
          <p:spPr>
            <a:xfrm>
              <a:off x="3629026" y="4113642"/>
              <a:ext cx="2520000" cy="6480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Logistikdrehkreuz (Europa)</a:t>
              </a:r>
              <a:endParaRPr lang="de-DE" dirty="0"/>
            </a:p>
          </p:txBody>
        </p:sp>
        <p:sp>
          <p:nvSpPr>
            <p:cNvPr id="10" name="Rechteck 9"/>
            <p:cNvSpPr/>
            <p:nvPr/>
          </p:nvSpPr>
          <p:spPr>
            <a:xfrm>
              <a:off x="6372200" y="4113642"/>
              <a:ext cx="2520280" cy="6480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Logistikdrehkreuz (Asien)</a:t>
              </a:r>
              <a:endParaRPr lang="de-DE" dirty="0"/>
            </a:p>
          </p:txBody>
        </p:sp>
        <p:sp>
          <p:nvSpPr>
            <p:cNvPr id="11" name="Rechteck 10"/>
            <p:cNvSpPr/>
            <p:nvPr/>
          </p:nvSpPr>
          <p:spPr>
            <a:xfrm>
              <a:off x="323527" y="5875129"/>
              <a:ext cx="8568953" cy="6480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Verkäufer/Outlets/Franchisenehmer</a:t>
              </a:r>
              <a:endParaRPr lang="de-DE" dirty="0"/>
            </a:p>
          </p:txBody>
        </p:sp>
        <p:cxnSp>
          <p:nvCxnSpPr>
            <p:cNvPr id="13" name="Gerade Verbindung mit Pfeil 12"/>
            <p:cNvCxnSpPr>
              <a:stCxn id="4" idx="2"/>
              <a:endCxn id="5" idx="0"/>
            </p:cNvCxnSpPr>
            <p:nvPr/>
          </p:nvCxnSpPr>
          <p:spPr>
            <a:xfrm>
              <a:off x="2080854" y="1127092"/>
              <a:ext cx="0" cy="572107"/>
            </a:xfrm>
            <a:prstGeom prst="straightConnector1">
              <a:avLst/>
            </a:prstGeom>
            <a:grpFill/>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7" idx="2"/>
              <a:endCxn id="6" idx="0"/>
            </p:cNvCxnSpPr>
            <p:nvPr/>
          </p:nvCxnSpPr>
          <p:spPr>
            <a:xfrm flipH="1">
              <a:off x="6997143" y="1127092"/>
              <a:ext cx="23129" cy="572107"/>
            </a:xfrm>
            <a:prstGeom prst="straightConnector1">
              <a:avLst/>
            </a:prstGeom>
            <a:grpFill/>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8" idx="2"/>
            </p:cNvCxnSpPr>
            <p:nvPr/>
          </p:nvCxnSpPr>
          <p:spPr>
            <a:xfrm flipH="1">
              <a:off x="1621350" y="4761714"/>
              <a:ext cx="1" cy="1113415"/>
            </a:xfrm>
            <a:prstGeom prst="straightConnector1">
              <a:avLst/>
            </a:prstGeom>
            <a:grpFill/>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H="1">
              <a:off x="7646563" y="4761714"/>
              <a:ext cx="1" cy="1113415"/>
            </a:xfrm>
            <a:prstGeom prst="straightConnector1">
              <a:avLst/>
            </a:prstGeom>
            <a:grpFill/>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5004048" y="4761712"/>
              <a:ext cx="1" cy="1113415"/>
            </a:xfrm>
            <a:prstGeom prst="straightConnector1">
              <a:avLst/>
            </a:prstGeom>
            <a:grpFill/>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Gewinkelte Verbindung 22"/>
            <p:cNvCxnSpPr>
              <a:stCxn id="9" idx="0"/>
            </p:cNvCxnSpPr>
            <p:nvPr/>
          </p:nvCxnSpPr>
          <p:spPr>
            <a:xfrm rot="5400000" flipH="1" flipV="1">
              <a:off x="6033486" y="2500564"/>
              <a:ext cx="468618" cy="2757538"/>
            </a:xfrm>
            <a:prstGeom prst="bentConnector2">
              <a:avLst/>
            </a:prstGeom>
            <a:grpFill/>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a:stCxn id="10" idx="0"/>
            </p:cNvCxnSpPr>
            <p:nvPr/>
          </p:nvCxnSpPr>
          <p:spPr>
            <a:xfrm flipV="1">
              <a:off x="7632340" y="3645024"/>
              <a:ext cx="0" cy="468618"/>
            </a:xfrm>
            <a:prstGeom prst="line">
              <a:avLst/>
            </a:prstGeom>
            <a:grpFill/>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a:stCxn id="8" idx="0"/>
            </p:cNvCxnSpPr>
            <p:nvPr/>
          </p:nvCxnSpPr>
          <p:spPr>
            <a:xfrm rot="5400000" flipH="1" flipV="1">
              <a:off x="3618450" y="1359893"/>
              <a:ext cx="756650" cy="4750849"/>
            </a:xfrm>
            <a:prstGeom prst="bentConnector2">
              <a:avLst/>
            </a:prstGeom>
            <a:grpFill/>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6372200" y="3356992"/>
              <a:ext cx="0" cy="288032"/>
            </a:xfrm>
            <a:prstGeom prst="line">
              <a:avLst/>
            </a:prstGeom>
            <a:grpFill/>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a:stCxn id="5" idx="2"/>
            </p:cNvCxnSpPr>
            <p:nvPr/>
          </p:nvCxnSpPr>
          <p:spPr>
            <a:xfrm>
              <a:off x="2080854" y="2347271"/>
              <a:ext cx="0" cy="1009721"/>
            </a:xfrm>
            <a:prstGeom prst="straightConnector1">
              <a:avLst/>
            </a:prstGeom>
            <a:grpFill/>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6012160" y="2347271"/>
              <a:ext cx="0" cy="1009721"/>
            </a:xfrm>
            <a:prstGeom prst="straightConnector1">
              <a:avLst/>
            </a:prstGeom>
            <a:grpFill/>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1787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851920" y="78688"/>
            <a:ext cx="4521696" cy="1143000"/>
          </a:xfrm>
        </p:spPr>
        <p:txBody>
          <a:bodyPr>
            <a:normAutofit fontScale="90000"/>
          </a:bodyPr>
          <a:lstStyle/>
          <a:p>
            <a:r>
              <a:rPr lang="de-DE" sz="3600" dirty="0" smtClean="0">
                <a:solidFill>
                  <a:schemeClr val="bg1"/>
                </a:solidFill>
              </a:rPr>
              <a:t>Veränderungen nach Implementierung der DSC</a:t>
            </a:r>
            <a:endParaRPr lang="de-DE" sz="3600" dirty="0">
              <a:solidFill>
                <a:schemeClr val="bg1"/>
              </a:solidFill>
            </a:endParaRPr>
          </a:p>
        </p:txBody>
      </p:sp>
      <p:graphicFrame>
        <p:nvGraphicFramePr>
          <p:cNvPr id="9" name="Inhaltsplatzhalter 8"/>
          <p:cNvGraphicFramePr>
            <a:graphicFrameLocks noGrp="1"/>
          </p:cNvGraphicFramePr>
          <p:nvPr>
            <p:ph idx="4294967295"/>
            <p:extLst>
              <p:ext uri="{D42A27DB-BD31-4B8C-83A1-F6EECF244321}">
                <p14:modId xmlns:p14="http://schemas.microsoft.com/office/powerpoint/2010/main" val="2610074046"/>
              </p:ext>
            </p:extLst>
          </p:nvPr>
        </p:nvGraphicFramePr>
        <p:xfrm>
          <a:off x="534380" y="1489862"/>
          <a:ext cx="8075240" cy="4135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977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556793"/>
            <a:ext cx="8229600" cy="2304256"/>
          </a:xfrm>
        </p:spPr>
        <p:txBody>
          <a:bodyPr/>
          <a:lstStyle/>
          <a:p>
            <a:r>
              <a:rPr lang="de-DE" dirty="0" smtClean="0">
                <a:solidFill>
                  <a:schemeClr val="bg1"/>
                </a:solidFill>
              </a:rPr>
              <a:t>6-8 Monate vor Saisonbeginn gefertigt</a:t>
            </a:r>
          </a:p>
          <a:p>
            <a:r>
              <a:rPr lang="de-DE" dirty="0" smtClean="0">
                <a:solidFill>
                  <a:schemeClr val="bg1"/>
                </a:solidFill>
              </a:rPr>
              <a:t>Basiert auf Mainstreamtrends</a:t>
            </a:r>
          </a:p>
          <a:p>
            <a:r>
              <a:rPr lang="de-DE" dirty="0" smtClean="0">
                <a:solidFill>
                  <a:schemeClr val="bg1"/>
                </a:solidFill>
              </a:rPr>
              <a:t>Zu Beginn der Saison in den Stores</a:t>
            </a:r>
            <a:endParaRPr lang="de-DE" dirty="0">
              <a:solidFill>
                <a:schemeClr val="bg1"/>
              </a:solidFill>
            </a:endParaRPr>
          </a:p>
        </p:txBody>
      </p:sp>
    </p:spTree>
    <p:extLst>
      <p:ext uri="{BB962C8B-B14F-4D97-AF65-F5344CB8AC3E}">
        <p14:creationId xmlns:p14="http://schemas.microsoft.com/office/powerpoint/2010/main" val="55479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628800"/>
            <a:ext cx="8229600" cy="4525963"/>
          </a:xfrm>
        </p:spPr>
        <p:txBody>
          <a:bodyPr>
            <a:normAutofit fontScale="85000" lnSpcReduction="20000"/>
          </a:bodyPr>
          <a:lstStyle/>
          <a:p>
            <a:pPr marL="0" indent="0">
              <a:buNone/>
            </a:pPr>
            <a:r>
              <a:rPr lang="de-DE" dirty="0">
                <a:solidFill>
                  <a:schemeClr val="bg1"/>
                </a:solidFill>
              </a:rPr>
              <a:t>Name: Benetton Group </a:t>
            </a:r>
            <a:r>
              <a:rPr lang="de-DE" dirty="0" err="1">
                <a:solidFill>
                  <a:schemeClr val="bg1"/>
                </a:solidFill>
              </a:rPr>
              <a:t>S.p.A</a:t>
            </a:r>
            <a:r>
              <a:rPr lang="de-DE" dirty="0" smtClean="0">
                <a:solidFill>
                  <a:schemeClr val="bg1"/>
                </a:solidFill>
              </a:rPr>
              <a:t>.</a:t>
            </a:r>
          </a:p>
          <a:p>
            <a:pPr marL="0" indent="0">
              <a:buNone/>
            </a:pPr>
            <a:r>
              <a:rPr lang="de-DE" dirty="0" smtClean="0">
                <a:solidFill>
                  <a:schemeClr val="bg1"/>
                </a:solidFill>
              </a:rPr>
              <a:t>Rechtsform: </a:t>
            </a:r>
            <a:r>
              <a:rPr lang="de-DE" dirty="0" err="1" smtClean="0">
                <a:solidFill>
                  <a:schemeClr val="bg1"/>
                </a:solidFill>
              </a:rPr>
              <a:t>Societá</a:t>
            </a:r>
            <a:r>
              <a:rPr lang="de-DE" dirty="0" smtClean="0">
                <a:solidFill>
                  <a:schemeClr val="bg1"/>
                </a:solidFill>
              </a:rPr>
              <a:t> per </a:t>
            </a:r>
            <a:r>
              <a:rPr lang="de-DE" dirty="0" err="1" smtClean="0">
                <a:solidFill>
                  <a:schemeClr val="bg1"/>
                </a:solidFill>
              </a:rPr>
              <a:t>Azioni</a:t>
            </a:r>
            <a:r>
              <a:rPr lang="de-DE" dirty="0" smtClean="0">
                <a:solidFill>
                  <a:schemeClr val="bg1"/>
                </a:solidFill>
              </a:rPr>
              <a:t> (AG)</a:t>
            </a:r>
          </a:p>
          <a:p>
            <a:pPr marL="0" indent="0">
              <a:buNone/>
            </a:pPr>
            <a:r>
              <a:rPr lang="de-DE" dirty="0" smtClean="0">
                <a:solidFill>
                  <a:schemeClr val="bg1"/>
                </a:solidFill>
              </a:rPr>
              <a:t>Zugehörigkeit: </a:t>
            </a:r>
            <a:r>
              <a:rPr lang="de-DE" dirty="0">
                <a:solidFill>
                  <a:schemeClr val="bg1"/>
                </a:solidFill>
              </a:rPr>
              <a:t>Finanzholding </a:t>
            </a:r>
            <a:r>
              <a:rPr lang="de-DE" dirty="0" err="1">
                <a:solidFill>
                  <a:schemeClr val="bg1"/>
                </a:solidFill>
              </a:rPr>
              <a:t>Edizione</a:t>
            </a:r>
            <a:r>
              <a:rPr lang="de-DE" dirty="0">
                <a:solidFill>
                  <a:schemeClr val="bg1"/>
                </a:solidFill>
              </a:rPr>
              <a:t> </a:t>
            </a:r>
            <a:r>
              <a:rPr lang="de-DE" dirty="0" err="1" smtClean="0">
                <a:solidFill>
                  <a:schemeClr val="bg1"/>
                </a:solidFill>
              </a:rPr>
              <a:t>srl</a:t>
            </a:r>
            <a:endParaRPr lang="de-DE" dirty="0" smtClean="0">
              <a:solidFill>
                <a:schemeClr val="bg1"/>
              </a:solidFill>
            </a:endParaRPr>
          </a:p>
          <a:p>
            <a:pPr marL="0" indent="0">
              <a:buNone/>
            </a:pPr>
            <a:r>
              <a:rPr lang="de-DE" dirty="0" smtClean="0">
                <a:solidFill>
                  <a:schemeClr val="bg1"/>
                </a:solidFill>
              </a:rPr>
              <a:t>Sitz: </a:t>
            </a:r>
            <a:r>
              <a:rPr lang="de-DE" dirty="0" err="1" smtClean="0">
                <a:solidFill>
                  <a:schemeClr val="bg1"/>
                </a:solidFill>
              </a:rPr>
              <a:t>Ponzano</a:t>
            </a:r>
            <a:r>
              <a:rPr lang="de-DE" dirty="0" smtClean="0">
                <a:solidFill>
                  <a:schemeClr val="bg1"/>
                </a:solidFill>
              </a:rPr>
              <a:t> Veneto, Italien</a:t>
            </a:r>
          </a:p>
          <a:p>
            <a:pPr marL="0" indent="0">
              <a:buNone/>
            </a:pPr>
            <a:r>
              <a:rPr lang="de-DE" dirty="0" smtClean="0">
                <a:solidFill>
                  <a:schemeClr val="bg1"/>
                </a:solidFill>
              </a:rPr>
              <a:t>Gründung: 1965</a:t>
            </a:r>
          </a:p>
          <a:p>
            <a:pPr marL="0" indent="0">
              <a:buNone/>
            </a:pPr>
            <a:r>
              <a:rPr lang="de-DE" dirty="0" smtClean="0">
                <a:solidFill>
                  <a:schemeClr val="bg1"/>
                </a:solidFill>
              </a:rPr>
              <a:t>CEO: </a:t>
            </a:r>
            <a:r>
              <a:rPr lang="de-DE" dirty="0">
                <a:solidFill>
                  <a:schemeClr val="bg1"/>
                </a:solidFill>
              </a:rPr>
              <a:t>Biagio </a:t>
            </a:r>
            <a:r>
              <a:rPr lang="de-DE" dirty="0" err="1" smtClean="0">
                <a:solidFill>
                  <a:schemeClr val="bg1"/>
                </a:solidFill>
              </a:rPr>
              <a:t>Chiarolanza</a:t>
            </a:r>
            <a:endParaRPr lang="de-DE" dirty="0" smtClean="0">
              <a:solidFill>
                <a:schemeClr val="bg1"/>
              </a:solidFill>
            </a:endParaRPr>
          </a:p>
          <a:p>
            <a:pPr marL="0" indent="0">
              <a:buNone/>
            </a:pPr>
            <a:r>
              <a:rPr lang="de-DE" dirty="0" smtClean="0">
                <a:solidFill>
                  <a:schemeClr val="bg1"/>
                </a:solidFill>
              </a:rPr>
              <a:t>Vorstand: Luciano Benetton </a:t>
            </a:r>
          </a:p>
          <a:p>
            <a:pPr marL="0" indent="0">
              <a:buNone/>
            </a:pPr>
            <a:r>
              <a:rPr lang="de-DE" dirty="0" smtClean="0">
                <a:solidFill>
                  <a:schemeClr val="bg1"/>
                </a:solidFill>
              </a:rPr>
              <a:t>Umsatz 2013:  ca. 1.6 Mrd. €</a:t>
            </a:r>
          </a:p>
          <a:p>
            <a:pPr marL="0" indent="0">
              <a:buNone/>
            </a:pPr>
            <a:r>
              <a:rPr lang="de-DE" dirty="0" smtClean="0">
                <a:solidFill>
                  <a:schemeClr val="bg1"/>
                </a:solidFill>
              </a:rPr>
              <a:t>EBIT: -64 Mio. €</a:t>
            </a:r>
          </a:p>
          <a:p>
            <a:pPr marL="0" indent="0">
              <a:buNone/>
            </a:pPr>
            <a:r>
              <a:rPr lang="de-DE" dirty="0" smtClean="0">
                <a:solidFill>
                  <a:schemeClr val="bg1"/>
                </a:solidFill>
              </a:rPr>
              <a:t>Präsenz: 6500 Stores in 120 Ländern</a:t>
            </a:r>
          </a:p>
          <a:p>
            <a:pPr marL="0" indent="0">
              <a:buNone/>
            </a:pPr>
            <a:endParaRPr lang="de-DE" dirty="0" smtClean="0">
              <a:solidFill>
                <a:schemeClr val="bg1"/>
              </a:solidFill>
            </a:endParaRPr>
          </a:p>
          <a:p>
            <a:pPr marL="0" indent="0">
              <a:buNone/>
            </a:pPr>
            <a:endParaRPr lang="de-DE" dirty="0">
              <a:solidFill>
                <a:schemeClr val="bg1"/>
              </a:solidFill>
            </a:endParaRPr>
          </a:p>
        </p:txBody>
      </p:sp>
      <p:sp>
        <p:nvSpPr>
          <p:cNvPr id="4" name="Textfeld 3"/>
          <p:cNvSpPr txBox="1"/>
          <p:nvPr/>
        </p:nvSpPr>
        <p:spPr>
          <a:xfrm>
            <a:off x="4572000" y="548680"/>
            <a:ext cx="3600400" cy="523220"/>
          </a:xfrm>
          <a:prstGeom prst="rect">
            <a:avLst/>
          </a:prstGeom>
          <a:noFill/>
        </p:spPr>
        <p:txBody>
          <a:bodyPr wrap="square" rtlCol="0">
            <a:spAutoFit/>
          </a:bodyPr>
          <a:lstStyle/>
          <a:p>
            <a:pPr algn="ctr"/>
            <a:r>
              <a:rPr lang="de-DE" sz="2800" b="1" u="sng" dirty="0" smtClean="0">
                <a:solidFill>
                  <a:schemeClr val="bg1"/>
                </a:solidFill>
              </a:rPr>
              <a:t>Steckbrief</a:t>
            </a:r>
            <a:endParaRPr lang="de-DE" sz="2400" b="1" u="sng" dirty="0">
              <a:solidFill>
                <a:schemeClr val="bg1"/>
              </a:solidFill>
            </a:endParaRPr>
          </a:p>
        </p:txBody>
      </p:sp>
    </p:spTree>
    <p:extLst>
      <p:ext uri="{BB962C8B-B14F-4D97-AF65-F5344CB8AC3E}">
        <p14:creationId xmlns:p14="http://schemas.microsoft.com/office/powerpoint/2010/main" val="598497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628800"/>
            <a:ext cx="8229600" cy="2664296"/>
          </a:xfrm>
        </p:spPr>
        <p:txBody>
          <a:bodyPr/>
          <a:lstStyle/>
          <a:p>
            <a:r>
              <a:rPr lang="de-DE" dirty="0" smtClean="0">
                <a:solidFill>
                  <a:schemeClr val="bg1"/>
                </a:solidFill>
              </a:rPr>
              <a:t>4-6 Monate vor Saisonbeginn gefertigt</a:t>
            </a:r>
          </a:p>
          <a:p>
            <a:r>
              <a:rPr lang="de-DE" dirty="0" smtClean="0">
                <a:solidFill>
                  <a:schemeClr val="bg1"/>
                </a:solidFill>
              </a:rPr>
              <a:t>Leicht veränderte Kleidung</a:t>
            </a:r>
          </a:p>
          <a:p>
            <a:r>
              <a:rPr lang="de-DE" dirty="0" smtClean="0">
                <a:solidFill>
                  <a:schemeClr val="bg1"/>
                </a:solidFill>
              </a:rPr>
              <a:t>Hauptsächlich zur Kundenbefriedigung</a:t>
            </a:r>
          </a:p>
          <a:p>
            <a:endParaRPr lang="de-DE" dirty="0">
              <a:solidFill>
                <a:schemeClr val="bg1"/>
              </a:solidFill>
            </a:endParaRPr>
          </a:p>
        </p:txBody>
      </p:sp>
    </p:spTree>
    <p:extLst>
      <p:ext uri="{BB962C8B-B14F-4D97-AF65-F5344CB8AC3E}">
        <p14:creationId xmlns:p14="http://schemas.microsoft.com/office/powerpoint/2010/main" val="388836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0808"/>
            <a:ext cx="8229600" cy="2159521"/>
          </a:xfrm>
        </p:spPr>
        <p:txBody>
          <a:bodyPr/>
          <a:lstStyle/>
          <a:p>
            <a:r>
              <a:rPr lang="de-DE" dirty="0" smtClean="0">
                <a:solidFill>
                  <a:schemeClr val="bg1"/>
                </a:solidFill>
              </a:rPr>
              <a:t>2-4 Monate vor Saisonbeginn gefertigt</a:t>
            </a:r>
          </a:p>
          <a:p>
            <a:r>
              <a:rPr lang="de-DE" dirty="0" smtClean="0">
                <a:solidFill>
                  <a:schemeClr val="bg1"/>
                </a:solidFill>
              </a:rPr>
              <a:t>Neue Trends in der Modewelt wurden berücksichtigt</a:t>
            </a:r>
          </a:p>
          <a:p>
            <a:endParaRPr lang="de-DE" dirty="0" smtClean="0">
              <a:solidFill>
                <a:schemeClr val="bg1"/>
              </a:solidFill>
            </a:endParaRPr>
          </a:p>
          <a:p>
            <a:endParaRPr lang="de-DE" dirty="0">
              <a:solidFill>
                <a:schemeClr val="bg1"/>
              </a:solidFill>
            </a:endParaRPr>
          </a:p>
        </p:txBody>
      </p:sp>
    </p:spTree>
    <p:extLst>
      <p:ext uri="{BB962C8B-B14F-4D97-AF65-F5344CB8AC3E}">
        <p14:creationId xmlns:p14="http://schemas.microsoft.com/office/powerpoint/2010/main" val="308320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72816"/>
            <a:ext cx="8229600" cy="2303537"/>
          </a:xfrm>
        </p:spPr>
        <p:txBody>
          <a:bodyPr/>
          <a:lstStyle/>
          <a:p>
            <a:r>
              <a:rPr lang="de-DE" dirty="0" smtClean="0">
                <a:solidFill>
                  <a:schemeClr val="bg1"/>
                </a:solidFill>
              </a:rPr>
              <a:t>Wurde 2 Monate bis 2 Wochen vor Saisonschluss herausgebracht</a:t>
            </a:r>
          </a:p>
          <a:p>
            <a:r>
              <a:rPr lang="de-DE" dirty="0" smtClean="0">
                <a:solidFill>
                  <a:schemeClr val="bg1"/>
                </a:solidFill>
              </a:rPr>
              <a:t>Neuesten Trends wurden aufgefasst</a:t>
            </a:r>
            <a:endParaRPr lang="de-DE" dirty="0">
              <a:solidFill>
                <a:schemeClr val="bg1"/>
              </a:solidFill>
            </a:endParaRPr>
          </a:p>
        </p:txBody>
      </p:sp>
    </p:spTree>
    <p:extLst>
      <p:ext uri="{BB962C8B-B14F-4D97-AF65-F5344CB8AC3E}">
        <p14:creationId xmlns:p14="http://schemas.microsoft.com/office/powerpoint/2010/main" val="18600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916832"/>
            <a:ext cx="8229600" cy="2592015"/>
          </a:xfrm>
        </p:spPr>
        <p:txBody>
          <a:bodyPr/>
          <a:lstStyle/>
          <a:p>
            <a:r>
              <a:rPr lang="de-DE" dirty="0" smtClean="0">
                <a:solidFill>
                  <a:schemeClr val="bg1"/>
                </a:solidFill>
              </a:rPr>
              <a:t>Wurde 1-2 Wochen vor Saisonbeginn in die Läden gebracht</a:t>
            </a:r>
          </a:p>
          <a:p>
            <a:r>
              <a:rPr lang="de-DE" dirty="0" smtClean="0">
                <a:solidFill>
                  <a:schemeClr val="bg1"/>
                </a:solidFill>
              </a:rPr>
              <a:t>Basis-Items mit wiederkehrenden Saisonelementen</a:t>
            </a:r>
            <a:endParaRPr lang="de-DE" dirty="0">
              <a:solidFill>
                <a:schemeClr val="bg1"/>
              </a:solidFill>
            </a:endParaRPr>
          </a:p>
        </p:txBody>
      </p:sp>
    </p:spTree>
    <p:extLst>
      <p:ext uri="{BB962C8B-B14F-4D97-AF65-F5344CB8AC3E}">
        <p14:creationId xmlns:p14="http://schemas.microsoft.com/office/powerpoint/2010/main" val="116120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4952894" cy="523220"/>
          </a:xfrm>
          <a:prstGeom prst="rect">
            <a:avLst/>
          </a:prstGeom>
          <a:noFill/>
        </p:spPr>
        <p:txBody>
          <a:bodyPr wrap="none" rtlCol="0">
            <a:spAutoFit/>
          </a:bodyPr>
          <a:lstStyle/>
          <a:p>
            <a:pPr marL="0" lvl="1"/>
            <a:r>
              <a:rPr lang="de-DE" sz="2800" b="1" i="1" dirty="0" smtClean="0">
                <a:solidFill>
                  <a:schemeClr val="bg1"/>
                </a:solidFill>
              </a:rPr>
              <a:t>7. </a:t>
            </a:r>
            <a:r>
              <a:rPr lang="de-DE" sz="2800" b="1" i="1" dirty="0">
                <a:solidFill>
                  <a:schemeClr val="bg1"/>
                </a:solidFill>
              </a:rPr>
              <a:t>Benettons </a:t>
            </a:r>
            <a:r>
              <a:rPr lang="de-DE" sz="2800" b="1" i="1" dirty="0" smtClean="0">
                <a:solidFill>
                  <a:schemeClr val="bg1"/>
                </a:solidFill>
              </a:rPr>
              <a:t>Skandal-Werbung</a:t>
            </a:r>
            <a:endParaRPr lang="de-DE" sz="2800" b="1" i="1" dirty="0">
              <a:solidFill>
                <a:schemeClr val="bg1"/>
              </a:solidFill>
            </a:endParaRPr>
          </a:p>
        </p:txBody>
      </p:sp>
    </p:spTree>
    <p:extLst>
      <p:ext uri="{BB962C8B-B14F-4D97-AF65-F5344CB8AC3E}">
        <p14:creationId xmlns:p14="http://schemas.microsoft.com/office/powerpoint/2010/main" val="4293394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916833"/>
            <a:ext cx="8229600" cy="2808312"/>
          </a:xfrm>
        </p:spPr>
        <p:txBody>
          <a:bodyPr/>
          <a:lstStyle/>
          <a:p>
            <a:r>
              <a:rPr lang="de-DE" dirty="0">
                <a:solidFill>
                  <a:schemeClr val="bg1"/>
                </a:solidFill>
              </a:rPr>
              <a:t>Oliviero </a:t>
            </a:r>
            <a:r>
              <a:rPr lang="de-DE" dirty="0" err="1" smtClean="0">
                <a:solidFill>
                  <a:schemeClr val="bg1"/>
                </a:solidFill>
              </a:rPr>
              <a:t>Toscani</a:t>
            </a:r>
            <a:r>
              <a:rPr lang="de-DE" dirty="0">
                <a:solidFill>
                  <a:schemeClr val="bg1"/>
                </a:solidFill>
              </a:rPr>
              <a:t> </a:t>
            </a:r>
          </a:p>
          <a:p>
            <a:r>
              <a:rPr lang="de-DE" dirty="0" smtClean="0">
                <a:solidFill>
                  <a:schemeClr val="bg1"/>
                </a:solidFill>
              </a:rPr>
              <a:t>Wollte auf Probleme aufmerksam machen</a:t>
            </a:r>
          </a:p>
          <a:p>
            <a:r>
              <a:rPr lang="de-DE" dirty="0" smtClean="0">
                <a:solidFill>
                  <a:schemeClr val="bg1"/>
                </a:solidFill>
              </a:rPr>
              <a:t>„Gegenteil von Werbung“</a:t>
            </a:r>
          </a:p>
          <a:p>
            <a:r>
              <a:rPr lang="de-DE" dirty="0" smtClean="0">
                <a:solidFill>
                  <a:schemeClr val="bg1"/>
                </a:solidFill>
              </a:rPr>
              <a:t>Durchschlagender Erfolg</a:t>
            </a:r>
            <a:endParaRPr lang="de-DE" dirty="0">
              <a:solidFill>
                <a:schemeClr val="bg1"/>
              </a:solidFill>
            </a:endParaRPr>
          </a:p>
        </p:txBody>
      </p:sp>
    </p:spTree>
    <p:extLst>
      <p:ext uri="{BB962C8B-B14F-4D97-AF65-F5344CB8AC3E}">
        <p14:creationId xmlns:p14="http://schemas.microsoft.com/office/powerpoint/2010/main" val="4044188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628" y="1412776"/>
            <a:ext cx="6696744" cy="45086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7899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985" y="1556792"/>
            <a:ext cx="6616030" cy="43696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0427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94" y="1412776"/>
            <a:ext cx="7155611" cy="454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80856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927" y="1484784"/>
            <a:ext cx="6198146" cy="4380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6994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899113" y="1613223"/>
            <a:ext cx="1373187" cy="900112"/>
          </a:xfr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1" y="3972628"/>
            <a:ext cx="3400257" cy="752516"/>
          </a:xfrm>
          <a:prstGeom prst="rect">
            <a:avLst/>
          </a:prstGeom>
        </p:spPr>
      </p:pic>
      <p:pic>
        <p:nvPicPr>
          <p:cNvPr id="1026" name="Picture 2" descr="Killer Loop Online St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674924"/>
            <a:ext cx="1224136" cy="1671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Colors of Bene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1" y="1613593"/>
            <a:ext cx="2520000" cy="861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899591" y="2474595"/>
            <a:ext cx="3600401" cy="1200329"/>
          </a:xfrm>
          <a:prstGeom prst="rect">
            <a:avLst/>
          </a:prstGeom>
          <a:noFill/>
        </p:spPr>
        <p:txBody>
          <a:bodyPr wrap="square" rtlCol="0">
            <a:spAutoFit/>
          </a:bodyPr>
          <a:lstStyle/>
          <a:p>
            <a:r>
              <a:rPr lang="de-DE" b="1" dirty="0" smtClean="0">
                <a:solidFill>
                  <a:schemeClr val="bg1"/>
                </a:solidFill>
              </a:rPr>
              <a:t>United Colors </a:t>
            </a:r>
            <a:r>
              <a:rPr lang="de-DE" b="1" dirty="0" err="1" smtClean="0">
                <a:solidFill>
                  <a:schemeClr val="bg1"/>
                </a:solidFill>
              </a:rPr>
              <a:t>of</a:t>
            </a:r>
            <a:r>
              <a:rPr lang="de-DE" b="1" dirty="0" smtClean="0">
                <a:solidFill>
                  <a:schemeClr val="bg1"/>
                </a:solidFill>
              </a:rPr>
              <a:t> Benetton</a:t>
            </a:r>
          </a:p>
          <a:p>
            <a:pPr marL="285750" indent="-285750">
              <a:buFontTx/>
              <a:buChar char="-"/>
            </a:pPr>
            <a:r>
              <a:rPr lang="de-DE" dirty="0" err="1" smtClean="0">
                <a:solidFill>
                  <a:schemeClr val="bg1"/>
                </a:solidFill>
              </a:rPr>
              <a:t>Casual</a:t>
            </a:r>
            <a:r>
              <a:rPr lang="de-DE" dirty="0" smtClean="0">
                <a:solidFill>
                  <a:schemeClr val="bg1"/>
                </a:solidFill>
              </a:rPr>
              <a:t> Kleidung für Männer, Frauen und Kinder</a:t>
            </a:r>
          </a:p>
          <a:p>
            <a:pPr marL="285750" indent="-285750">
              <a:buFontTx/>
              <a:buChar char="-"/>
            </a:pPr>
            <a:r>
              <a:rPr lang="de-DE" dirty="0" smtClean="0">
                <a:solidFill>
                  <a:schemeClr val="bg1"/>
                </a:solidFill>
              </a:rPr>
              <a:t>Umsatzstärkste Marke	</a:t>
            </a:r>
            <a:endParaRPr lang="de-DE" dirty="0">
              <a:solidFill>
                <a:schemeClr val="bg1"/>
              </a:solidFill>
            </a:endParaRPr>
          </a:p>
        </p:txBody>
      </p:sp>
      <p:sp>
        <p:nvSpPr>
          <p:cNvPr id="12" name="Textfeld 11"/>
          <p:cNvSpPr txBox="1"/>
          <p:nvPr/>
        </p:nvSpPr>
        <p:spPr>
          <a:xfrm>
            <a:off x="882212" y="4778568"/>
            <a:ext cx="3329748" cy="1200329"/>
          </a:xfrm>
          <a:prstGeom prst="rect">
            <a:avLst/>
          </a:prstGeom>
          <a:noFill/>
        </p:spPr>
        <p:txBody>
          <a:bodyPr wrap="square" rtlCol="0">
            <a:spAutoFit/>
          </a:bodyPr>
          <a:lstStyle/>
          <a:p>
            <a:r>
              <a:rPr lang="de-DE" b="1" dirty="0" smtClean="0">
                <a:solidFill>
                  <a:schemeClr val="bg1"/>
                </a:solidFill>
              </a:rPr>
              <a:t>Sisley</a:t>
            </a:r>
          </a:p>
          <a:p>
            <a:pPr marL="285750" indent="-285750">
              <a:buFontTx/>
              <a:buChar char="-"/>
            </a:pPr>
            <a:r>
              <a:rPr lang="de-DE" dirty="0" smtClean="0">
                <a:solidFill>
                  <a:schemeClr val="bg1"/>
                </a:solidFill>
              </a:rPr>
              <a:t>Premiumprodukte (Preis und Qualität) </a:t>
            </a:r>
          </a:p>
          <a:p>
            <a:pPr marL="285750" indent="-285750">
              <a:buFontTx/>
              <a:buChar char="-"/>
            </a:pPr>
            <a:r>
              <a:rPr lang="de-DE" dirty="0" err="1" smtClean="0">
                <a:solidFill>
                  <a:schemeClr val="bg1"/>
                </a:solidFill>
              </a:rPr>
              <a:t>Ca</a:t>
            </a:r>
            <a:r>
              <a:rPr lang="de-DE" dirty="0" smtClean="0">
                <a:solidFill>
                  <a:schemeClr val="bg1"/>
                </a:solidFill>
              </a:rPr>
              <a:t> 20% des Gesamtumsatzes</a:t>
            </a:r>
            <a:endParaRPr lang="de-DE" dirty="0">
              <a:solidFill>
                <a:schemeClr val="bg1"/>
              </a:solidFill>
            </a:endParaRPr>
          </a:p>
        </p:txBody>
      </p:sp>
      <p:sp>
        <p:nvSpPr>
          <p:cNvPr id="14" name="Textfeld 13"/>
          <p:cNvSpPr txBox="1"/>
          <p:nvPr/>
        </p:nvSpPr>
        <p:spPr>
          <a:xfrm>
            <a:off x="5580112" y="2708920"/>
            <a:ext cx="2808312" cy="923330"/>
          </a:xfrm>
          <a:prstGeom prst="rect">
            <a:avLst/>
          </a:prstGeom>
          <a:noFill/>
        </p:spPr>
        <p:txBody>
          <a:bodyPr wrap="square" rtlCol="0">
            <a:spAutoFit/>
          </a:bodyPr>
          <a:lstStyle/>
          <a:p>
            <a:r>
              <a:rPr lang="de-DE" b="1" dirty="0" err="1" smtClean="0">
                <a:solidFill>
                  <a:schemeClr val="bg1"/>
                </a:solidFill>
              </a:rPr>
              <a:t>Playlife</a:t>
            </a:r>
            <a:endParaRPr lang="de-DE" b="1" dirty="0" smtClean="0">
              <a:solidFill>
                <a:schemeClr val="bg1"/>
              </a:solidFill>
            </a:endParaRPr>
          </a:p>
          <a:p>
            <a:pPr marL="285750" indent="-285750">
              <a:buFontTx/>
              <a:buChar char="-"/>
            </a:pPr>
            <a:r>
              <a:rPr lang="de-DE" dirty="0" err="1" smtClean="0">
                <a:solidFill>
                  <a:schemeClr val="bg1"/>
                </a:solidFill>
              </a:rPr>
              <a:t>Legère</a:t>
            </a:r>
            <a:r>
              <a:rPr lang="de-DE" dirty="0" smtClean="0">
                <a:solidFill>
                  <a:schemeClr val="bg1"/>
                </a:solidFill>
              </a:rPr>
              <a:t> Lifestyle Kleidung</a:t>
            </a:r>
          </a:p>
          <a:p>
            <a:pPr marL="285750" indent="-285750">
              <a:buFontTx/>
              <a:buChar char="-"/>
            </a:pPr>
            <a:r>
              <a:rPr lang="de-DE" dirty="0" smtClean="0">
                <a:solidFill>
                  <a:schemeClr val="bg1"/>
                </a:solidFill>
              </a:rPr>
              <a:t>Umsatzanteil &lt; 3%</a:t>
            </a:r>
            <a:endParaRPr lang="de-DE" dirty="0">
              <a:solidFill>
                <a:schemeClr val="bg1"/>
              </a:solidFill>
            </a:endParaRPr>
          </a:p>
        </p:txBody>
      </p:sp>
      <p:sp>
        <p:nvSpPr>
          <p:cNvPr id="15" name="Textfeld 14"/>
          <p:cNvSpPr txBox="1"/>
          <p:nvPr/>
        </p:nvSpPr>
        <p:spPr>
          <a:xfrm>
            <a:off x="5580112" y="5363000"/>
            <a:ext cx="3384376" cy="923330"/>
          </a:xfrm>
          <a:prstGeom prst="rect">
            <a:avLst/>
          </a:prstGeom>
          <a:noFill/>
        </p:spPr>
        <p:txBody>
          <a:bodyPr wrap="square" rtlCol="0">
            <a:spAutoFit/>
          </a:bodyPr>
          <a:lstStyle/>
          <a:p>
            <a:r>
              <a:rPr lang="de-DE" b="1" dirty="0" smtClean="0">
                <a:solidFill>
                  <a:schemeClr val="bg1"/>
                </a:solidFill>
              </a:rPr>
              <a:t>Killer Loop</a:t>
            </a:r>
          </a:p>
          <a:p>
            <a:pPr marL="285750" indent="-285750">
              <a:buFontTx/>
              <a:buChar char="-"/>
            </a:pPr>
            <a:r>
              <a:rPr lang="de-DE" dirty="0" smtClean="0">
                <a:solidFill>
                  <a:schemeClr val="bg1"/>
                </a:solidFill>
              </a:rPr>
              <a:t>Outdoor und Sportbekleidung</a:t>
            </a:r>
          </a:p>
          <a:p>
            <a:pPr marL="285750" indent="-285750">
              <a:buFontTx/>
              <a:buChar char="-"/>
            </a:pPr>
            <a:r>
              <a:rPr lang="de-DE" dirty="0" smtClean="0">
                <a:solidFill>
                  <a:schemeClr val="bg1"/>
                </a:solidFill>
              </a:rPr>
              <a:t>Zielgruppe 14-27 Jahre</a:t>
            </a:r>
            <a:endParaRPr lang="de-DE" dirty="0">
              <a:solidFill>
                <a:schemeClr val="bg1"/>
              </a:solidFill>
            </a:endParaRPr>
          </a:p>
        </p:txBody>
      </p:sp>
      <p:sp>
        <p:nvSpPr>
          <p:cNvPr id="13" name="Textfeld 12"/>
          <p:cNvSpPr txBox="1"/>
          <p:nvPr/>
        </p:nvSpPr>
        <p:spPr>
          <a:xfrm>
            <a:off x="4572000" y="548680"/>
            <a:ext cx="3600400" cy="523220"/>
          </a:xfrm>
          <a:prstGeom prst="rect">
            <a:avLst/>
          </a:prstGeom>
          <a:noFill/>
        </p:spPr>
        <p:txBody>
          <a:bodyPr wrap="square" rtlCol="0">
            <a:spAutoFit/>
          </a:bodyPr>
          <a:lstStyle/>
          <a:p>
            <a:pPr algn="ctr"/>
            <a:r>
              <a:rPr lang="de-DE" sz="2800" b="1" u="sng" dirty="0" smtClean="0">
                <a:solidFill>
                  <a:schemeClr val="bg1"/>
                </a:solidFill>
              </a:rPr>
              <a:t>Die Marken  </a:t>
            </a:r>
            <a:endParaRPr lang="de-DE" sz="2400" b="1" u="sng" dirty="0">
              <a:solidFill>
                <a:schemeClr val="bg1"/>
              </a:solidFill>
            </a:endParaRPr>
          </a:p>
        </p:txBody>
      </p:sp>
    </p:spTree>
    <p:extLst>
      <p:ext uri="{BB962C8B-B14F-4D97-AF65-F5344CB8AC3E}">
        <p14:creationId xmlns:p14="http://schemas.microsoft.com/office/powerpoint/2010/main" val="3511638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3698320" cy="523220"/>
          </a:xfrm>
          <a:prstGeom prst="rect">
            <a:avLst/>
          </a:prstGeom>
          <a:noFill/>
        </p:spPr>
        <p:txBody>
          <a:bodyPr wrap="none" rtlCol="0">
            <a:spAutoFit/>
          </a:bodyPr>
          <a:lstStyle/>
          <a:p>
            <a:pPr marL="0" lvl="1"/>
            <a:r>
              <a:rPr lang="de-DE" sz="2800" b="1" i="1" dirty="0">
                <a:solidFill>
                  <a:schemeClr val="bg1"/>
                </a:solidFill>
              </a:rPr>
              <a:t>8</a:t>
            </a:r>
            <a:r>
              <a:rPr lang="de-DE" sz="2800" b="1" i="1" dirty="0" smtClean="0">
                <a:solidFill>
                  <a:schemeClr val="bg1"/>
                </a:solidFill>
              </a:rPr>
              <a:t>. Ergebnisse des DSCM</a:t>
            </a:r>
            <a:endParaRPr lang="de-DE" sz="2800" b="1" i="1" dirty="0">
              <a:solidFill>
                <a:schemeClr val="bg1"/>
              </a:solidFill>
            </a:endParaRPr>
          </a:p>
        </p:txBody>
      </p:sp>
    </p:spTree>
    <p:extLst>
      <p:ext uri="{BB962C8B-B14F-4D97-AF65-F5344CB8AC3E}">
        <p14:creationId xmlns:p14="http://schemas.microsoft.com/office/powerpoint/2010/main" val="1795730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628800"/>
            <a:ext cx="8229600" cy="4525963"/>
          </a:xfrm>
        </p:spPr>
        <p:txBody>
          <a:bodyPr/>
          <a:lstStyle/>
          <a:p>
            <a:r>
              <a:rPr lang="de-DE" dirty="0" smtClean="0">
                <a:solidFill>
                  <a:schemeClr val="bg1"/>
                </a:solidFill>
              </a:rPr>
              <a:t>Schnellere Reaktionszeiten</a:t>
            </a:r>
          </a:p>
          <a:p>
            <a:pPr lvl="1"/>
            <a:r>
              <a:rPr lang="de-DE" dirty="0" err="1" smtClean="0">
                <a:solidFill>
                  <a:schemeClr val="bg1"/>
                </a:solidFill>
              </a:rPr>
              <a:t>Aufsplittung</a:t>
            </a:r>
            <a:r>
              <a:rPr lang="de-DE" dirty="0" smtClean="0">
                <a:solidFill>
                  <a:schemeClr val="bg1"/>
                </a:solidFill>
              </a:rPr>
              <a:t> der Bestellungen in mehrere kleine Positionen </a:t>
            </a:r>
          </a:p>
          <a:p>
            <a:r>
              <a:rPr lang="de-DE" dirty="0" smtClean="0">
                <a:solidFill>
                  <a:schemeClr val="bg1"/>
                </a:solidFill>
              </a:rPr>
              <a:t>Steigerung der Anzahl an Kollektionen</a:t>
            </a:r>
          </a:p>
          <a:p>
            <a:pPr lvl="1"/>
            <a:r>
              <a:rPr lang="de-DE" dirty="0" smtClean="0">
                <a:solidFill>
                  <a:schemeClr val="bg1"/>
                </a:solidFill>
              </a:rPr>
              <a:t>Höhere Umsätze</a:t>
            </a:r>
          </a:p>
          <a:p>
            <a:pPr lvl="1"/>
            <a:r>
              <a:rPr lang="de-DE" dirty="0" smtClean="0">
                <a:solidFill>
                  <a:schemeClr val="bg1"/>
                </a:solidFill>
              </a:rPr>
              <a:t>Gewinnsteigerung</a:t>
            </a:r>
          </a:p>
          <a:p>
            <a:endParaRPr lang="de-DE" dirty="0" smtClean="0">
              <a:solidFill>
                <a:schemeClr val="bg1"/>
              </a:solidFill>
            </a:endParaRPr>
          </a:p>
        </p:txBody>
      </p:sp>
    </p:spTree>
    <p:extLst>
      <p:ext uri="{BB962C8B-B14F-4D97-AF65-F5344CB8AC3E}">
        <p14:creationId xmlns:p14="http://schemas.microsoft.com/office/powerpoint/2010/main" val="4016379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428507"/>
            <a:ext cx="8229600" cy="4525963"/>
          </a:xfrm>
        </p:spPr>
        <p:txBody>
          <a:bodyPr>
            <a:normAutofit/>
          </a:bodyPr>
          <a:lstStyle/>
          <a:p>
            <a:pPr>
              <a:buNone/>
            </a:pPr>
            <a:r>
              <a:rPr lang="de-DE" dirty="0" smtClean="0">
                <a:solidFill>
                  <a:schemeClr val="bg1"/>
                </a:solidFill>
              </a:rPr>
              <a:t>Ab 2003:</a:t>
            </a:r>
          </a:p>
          <a:p>
            <a:r>
              <a:rPr lang="de-DE" dirty="0" smtClean="0">
                <a:solidFill>
                  <a:schemeClr val="bg1"/>
                </a:solidFill>
              </a:rPr>
              <a:t>tägliche Reports an </a:t>
            </a:r>
            <a:r>
              <a:rPr lang="de-DE" dirty="0" err="1" smtClean="0">
                <a:solidFill>
                  <a:schemeClr val="bg1"/>
                </a:solidFill>
              </a:rPr>
              <a:t>Headquarter</a:t>
            </a:r>
            <a:endParaRPr lang="de-DE" dirty="0" smtClean="0">
              <a:solidFill>
                <a:schemeClr val="bg1"/>
              </a:solidFill>
            </a:endParaRPr>
          </a:p>
          <a:p>
            <a:pPr>
              <a:buNone/>
            </a:pPr>
            <a:r>
              <a:rPr lang="de-DE" dirty="0" smtClean="0">
                <a:solidFill>
                  <a:schemeClr val="bg1"/>
                </a:solidFill>
              </a:rPr>
              <a:t>Ab 2004:</a:t>
            </a:r>
          </a:p>
          <a:p>
            <a:r>
              <a:rPr lang="de-DE" dirty="0" smtClean="0">
                <a:solidFill>
                  <a:schemeClr val="bg1"/>
                </a:solidFill>
              </a:rPr>
              <a:t>Reports von allen Stores &amp; Tochtergesellschaften </a:t>
            </a:r>
          </a:p>
          <a:p>
            <a:r>
              <a:rPr lang="de-DE" dirty="0" smtClean="0">
                <a:solidFill>
                  <a:schemeClr val="bg1"/>
                </a:solidFill>
              </a:rPr>
              <a:t>Information über Top- Seller werden sofort an die Handelsprognoseabteilung gesendet </a:t>
            </a:r>
          </a:p>
          <a:p>
            <a:r>
              <a:rPr lang="de-DE" dirty="0" smtClean="0">
                <a:solidFill>
                  <a:schemeClr val="bg1"/>
                </a:solidFill>
              </a:rPr>
              <a:t>Entwurf von „Nice- Price“ Artikeln </a:t>
            </a:r>
            <a:endParaRPr lang="de-DE" dirty="0">
              <a:solidFill>
                <a:schemeClr val="bg1"/>
              </a:solidFill>
            </a:endParaRPr>
          </a:p>
        </p:txBody>
      </p:sp>
    </p:spTree>
    <p:extLst>
      <p:ext uri="{BB962C8B-B14F-4D97-AF65-F5344CB8AC3E}">
        <p14:creationId xmlns:p14="http://schemas.microsoft.com/office/powerpoint/2010/main" val="1373343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628800"/>
            <a:ext cx="8229600" cy="4525963"/>
          </a:xfrm>
        </p:spPr>
        <p:txBody>
          <a:bodyPr/>
          <a:lstStyle/>
          <a:p>
            <a:pPr>
              <a:buNone/>
            </a:pPr>
            <a:r>
              <a:rPr lang="de-DE" dirty="0" smtClean="0">
                <a:solidFill>
                  <a:schemeClr val="bg1"/>
                </a:solidFill>
              </a:rPr>
              <a:t>Ab 2006:</a:t>
            </a:r>
          </a:p>
          <a:p>
            <a:r>
              <a:rPr lang="de-DE" dirty="0" smtClean="0">
                <a:solidFill>
                  <a:schemeClr val="bg1"/>
                </a:solidFill>
              </a:rPr>
              <a:t>Neue Logistikdrehkreuze in China und in </a:t>
            </a:r>
            <a:r>
              <a:rPr lang="de-DE" dirty="0" err="1" smtClean="0">
                <a:solidFill>
                  <a:schemeClr val="bg1"/>
                </a:solidFill>
              </a:rPr>
              <a:t>Shenzhen</a:t>
            </a:r>
            <a:r>
              <a:rPr lang="de-DE" dirty="0" smtClean="0">
                <a:solidFill>
                  <a:schemeClr val="bg1"/>
                </a:solidFill>
              </a:rPr>
              <a:t> </a:t>
            </a:r>
          </a:p>
          <a:p>
            <a:r>
              <a:rPr lang="de-DE" dirty="0" smtClean="0">
                <a:solidFill>
                  <a:schemeClr val="bg1"/>
                </a:solidFill>
              </a:rPr>
              <a:t>Übergang vom zentralem Logistiksystem </a:t>
            </a:r>
            <a:r>
              <a:rPr lang="de-DE" dirty="0" smtClean="0">
                <a:solidFill>
                  <a:schemeClr val="bg1"/>
                </a:solidFill>
                <a:sym typeface="Wingdings" panose="05000000000000000000" pitchFamily="2" charset="2"/>
              </a:rPr>
              <a:t></a:t>
            </a:r>
            <a:r>
              <a:rPr lang="de-DE" dirty="0" smtClean="0">
                <a:solidFill>
                  <a:schemeClr val="bg1"/>
                </a:solidFill>
              </a:rPr>
              <a:t> Satelliten-Logistik-System </a:t>
            </a:r>
          </a:p>
          <a:p>
            <a:r>
              <a:rPr lang="de-DE" dirty="0" smtClean="0">
                <a:solidFill>
                  <a:schemeClr val="bg1"/>
                </a:solidFill>
              </a:rPr>
              <a:t>EBIT von 100 Mio. EUR</a:t>
            </a:r>
          </a:p>
          <a:p>
            <a:r>
              <a:rPr lang="de-DE" dirty="0" smtClean="0">
                <a:solidFill>
                  <a:schemeClr val="bg1"/>
                </a:solidFill>
              </a:rPr>
              <a:t>Gesamteinnahmen von 1,53 Mrd. EUR  (+8,27%) </a:t>
            </a:r>
          </a:p>
          <a:p>
            <a:pPr>
              <a:buNone/>
            </a:pPr>
            <a:endParaRPr lang="de-DE" dirty="0" smtClean="0">
              <a:solidFill>
                <a:schemeClr val="bg1"/>
              </a:solidFill>
            </a:endParaRPr>
          </a:p>
        </p:txBody>
      </p:sp>
    </p:spTree>
    <p:extLst>
      <p:ext uri="{BB962C8B-B14F-4D97-AF65-F5344CB8AC3E}">
        <p14:creationId xmlns:p14="http://schemas.microsoft.com/office/powerpoint/2010/main" val="12019113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3328732" cy="523220"/>
          </a:xfrm>
          <a:prstGeom prst="rect">
            <a:avLst/>
          </a:prstGeom>
          <a:noFill/>
        </p:spPr>
        <p:txBody>
          <a:bodyPr wrap="none" rtlCol="0">
            <a:spAutoFit/>
          </a:bodyPr>
          <a:lstStyle/>
          <a:p>
            <a:pPr marL="0" lvl="1"/>
            <a:r>
              <a:rPr lang="de-DE" sz="2800" b="1" i="1" dirty="0" smtClean="0">
                <a:solidFill>
                  <a:schemeClr val="bg1"/>
                </a:solidFill>
              </a:rPr>
              <a:t>9. Zusammenfassung</a:t>
            </a:r>
            <a:endParaRPr lang="de-DE" sz="2800" b="1" i="1" dirty="0">
              <a:solidFill>
                <a:schemeClr val="bg1"/>
              </a:solidFill>
            </a:endParaRPr>
          </a:p>
        </p:txBody>
      </p:sp>
    </p:spTree>
    <p:extLst>
      <p:ext uri="{BB962C8B-B14F-4D97-AF65-F5344CB8AC3E}">
        <p14:creationId xmlns:p14="http://schemas.microsoft.com/office/powerpoint/2010/main" val="3023728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484784"/>
            <a:ext cx="8208912" cy="4339650"/>
          </a:xfrm>
          <a:prstGeom prst="rect">
            <a:avLst/>
          </a:prstGeom>
          <a:noFill/>
        </p:spPr>
        <p:txBody>
          <a:bodyPr wrap="square" rtlCol="0">
            <a:spAutoFit/>
          </a:bodyPr>
          <a:lstStyle/>
          <a:p>
            <a:pPr marL="285750" indent="-285750">
              <a:buFont typeface="Arial" panose="020B0604020202020204" pitchFamily="34" charset="0"/>
              <a:buChar char="•"/>
            </a:pPr>
            <a:r>
              <a:rPr lang="de-DE" sz="4000" dirty="0" smtClean="0">
                <a:solidFill>
                  <a:schemeClr val="bg1"/>
                </a:solidFill>
              </a:rPr>
              <a:t>Wandel von Fashion zu „Fast Fashion“ verschlafen </a:t>
            </a:r>
          </a:p>
          <a:p>
            <a:pPr marL="285750" indent="-285750">
              <a:buFont typeface="Arial" panose="020B0604020202020204" pitchFamily="34" charset="0"/>
              <a:buChar char="•"/>
            </a:pPr>
            <a:r>
              <a:rPr lang="de-DE" sz="4000" dirty="0" smtClean="0">
                <a:solidFill>
                  <a:schemeClr val="bg1"/>
                </a:solidFill>
              </a:rPr>
              <a:t>Mehr Produzent als Händler </a:t>
            </a:r>
          </a:p>
          <a:p>
            <a:pPr marL="285750" indent="-285750">
              <a:buFont typeface="Arial" panose="020B0604020202020204" pitchFamily="34" charset="0"/>
              <a:buChar char="•"/>
            </a:pPr>
            <a:r>
              <a:rPr lang="de-DE" sz="4000" dirty="0" smtClean="0">
                <a:solidFill>
                  <a:schemeClr val="bg1"/>
                </a:solidFill>
              </a:rPr>
              <a:t>Fehlende Asienstrategie </a:t>
            </a:r>
          </a:p>
          <a:p>
            <a:pPr marL="285750" indent="-285750">
              <a:buFont typeface="Arial" panose="020B0604020202020204" pitchFamily="34" charset="0"/>
              <a:buChar char="•"/>
            </a:pPr>
            <a:r>
              <a:rPr lang="de-DE" sz="4000" dirty="0" smtClean="0">
                <a:solidFill>
                  <a:schemeClr val="bg1"/>
                </a:solidFill>
              </a:rPr>
              <a:t>Mangelhaftes Franchisesystem </a:t>
            </a:r>
          </a:p>
          <a:p>
            <a:pPr marL="285750" indent="-285750">
              <a:buFont typeface="Arial" panose="020B0604020202020204" pitchFamily="34" charset="0"/>
              <a:buChar char="•"/>
            </a:pPr>
            <a:r>
              <a:rPr lang="de-DE" sz="4000" dirty="0" smtClean="0">
                <a:solidFill>
                  <a:schemeClr val="bg1"/>
                </a:solidFill>
              </a:rPr>
              <a:t>Starke Konkurrenz </a:t>
            </a:r>
          </a:p>
          <a:p>
            <a:pPr marL="285750" indent="-285750">
              <a:buFont typeface="Arial" panose="020B0604020202020204" pitchFamily="34" charset="0"/>
              <a:buChar char="•"/>
            </a:pPr>
            <a:endParaRPr lang="de-DE" dirty="0" smtClean="0">
              <a:solidFill>
                <a:schemeClr val="bg1"/>
              </a:solidFill>
            </a:endParaRPr>
          </a:p>
          <a:p>
            <a:pPr marL="285750" indent="-285750">
              <a:buFont typeface="Arial" panose="020B0604020202020204" pitchFamily="34" charset="0"/>
              <a:buChar char="•"/>
            </a:pPr>
            <a:endParaRPr lang="de-DE" dirty="0" smtClean="0">
              <a:solidFill>
                <a:schemeClr val="bg1"/>
              </a:solidFill>
            </a:endParaRPr>
          </a:p>
        </p:txBody>
      </p:sp>
    </p:spTree>
    <p:extLst>
      <p:ext uri="{BB962C8B-B14F-4D97-AF65-F5344CB8AC3E}">
        <p14:creationId xmlns:p14="http://schemas.microsoft.com/office/powerpoint/2010/main" val="11438283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07904" y="980728"/>
            <a:ext cx="4608512" cy="584775"/>
          </a:xfrm>
          <a:prstGeom prst="rect">
            <a:avLst/>
          </a:prstGeom>
          <a:noFill/>
        </p:spPr>
        <p:txBody>
          <a:bodyPr wrap="square" rtlCol="0">
            <a:spAutoFit/>
          </a:bodyPr>
          <a:lstStyle/>
          <a:p>
            <a:r>
              <a:rPr lang="de-DE" sz="3200" b="1" u="sng" dirty="0" err="1" smtClean="0">
                <a:solidFill>
                  <a:schemeClr val="bg1"/>
                </a:solidFill>
              </a:rPr>
              <a:t>Quellenverzeichniss</a:t>
            </a:r>
            <a:endParaRPr lang="de-DE" sz="3200" b="1" u="sng" dirty="0">
              <a:solidFill>
                <a:schemeClr val="bg1"/>
              </a:solidFill>
            </a:endParaRPr>
          </a:p>
        </p:txBody>
      </p:sp>
      <p:sp>
        <p:nvSpPr>
          <p:cNvPr id="3" name="Textfeld 2"/>
          <p:cNvSpPr txBox="1"/>
          <p:nvPr/>
        </p:nvSpPr>
        <p:spPr>
          <a:xfrm>
            <a:off x="1115616" y="1916832"/>
            <a:ext cx="6624736" cy="4770537"/>
          </a:xfrm>
          <a:prstGeom prst="rect">
            <a:avLst/>
          </a:prstGeom>
          <a:noFill/>
        </p:spPr>
        <p:txBody>
          <a:bodyPr wrap="square" rtlCol="0">
            <a:spAutoFit/>
          </a:bodyPr>
          <a:lstStyle/>
          <a:p>
            <a:pPr marL="285750" indent="-285750">
              <a:buFont typeface="Arial" panose="020B0604020202020204" pitchFamily="34" charset="0"/>
              <a:buChar char="•"/>
            </a:pPr>
            <a:r>
              <a:rPr lang="de-DE" sz="1600" dirty="0">
                <a:solidFill>
                  <a:schemeClr val="bg1"/>
                </a:solidFill>
              </a:rPr>
              <a:t>Quellen:</a:t>
            </a:r>
          </a:p>
          <a:p>
            <a:pPr marL="285750" indent="-285750">
              <a:buFont typeface="Arial" panose="020B0604020202020204" pitchFamily="34" charset="0"/>
              <a:buChar char="•"/>
            </a:pPr>
            <a:endParaRPr lang="de-DE" sz="1600" dirty="0" smtClean="0">
              <a:solidFill>
                <a:schemeClr val="bg1"/>
              </a:solidFill>
            </a:endParaRPr>
          </a:p>
          <a:p>
            <a:pPr marL="285750" indent="-285750">
              <a:buFont typeface="Arial" panose="020B0604020202020204" pitchFamily="34" charset="0"/>
              <a:buChar char="•"/>
            </a:pPr>
            <a:r>
              <a:rPr lang="de-DE" sz="1600" dirty="0" smtClean="0">
                <a:solidFill>
                  <a:schemeClr val="bg1"/>
                </a:solidFill>
              </a:rPr>
              <a:t>http</a:t>
            </a:r>
            <a:r>
              <a:rPr lang="de-DE" sz="1600" dirty="0">
                <a:solidFill>
                  <a:schemeClr val="bg1"/>
                </a:solidFill>
              </a:rPr>
              <a:t>://de.wikipedia.org/wiki/Push-Pull-Strategie, 24.06.2014 (12:34 Uhr)</a:t>
            </a:r>
          </a:p>
          <a:p>
            <a:pPr marL="285750" indent="-285750">
              <a:buFont typeface="Arial" panose="020B0604020202020204" pitchFamily="34" charset="0"/>
              <a:buChar char="•"/>
            </a:pPr>
            <a:r>
              <a:rPr lang="de-DE" sz="1600" dirty="0">
                <a:solidFill>
                  <a:schemeClr val="bg1"/>
                </a:solidFill>
              </a:rPr>
              <a:t>http://www.welt.de/lifestyle/article4496628/Oliviero-Toscanis-Geschmacklosigkeiten.html, 02.07.2014 (19:30)</a:t>
            </a:r>
          </a:p>
          <a:p>
            <a:pPr marL="285750" indent="-285750">
              <a:buFont typeface="Arial" panose="020B0604020202020204" pitchFamily="34" charset="0"/>
              <a:buChar char="•"/>
            </a:pPr>
            <a:r>
              <a:rPr lang="de-DE" sz="1600" dirty="0">
                <a:solidFill>
                  <a:schemeClr val="bg1"/>
                </a:solidFill>
              </a:rPr>
              <a:t>: http://www.finanzen.net/bilanz_guv/Benetton_Group </a:t>
            </a:r>
            <a:r>
              <a:rPr lang="de-DE" sz="1600">
                <a:solidFill>
                  <a:schemeClr val="bg1"/>
                </a:solidFill>
              </a:rPr>
              <a:t>vom </a:t>
            </a:r>
            <a:r>
              <a:rPr lang="de-DE" sz="1600" smtClean="0">
                <a:solidFill>
                  <a:schemeClr val="bg1"/>
                </a:solidFill>
              </a:rPr>
              <a:t>20.06.2014, </a:t>
            </a:r>
            <a:r>
              <a:rPr lang="de-DE" sz="1600" dirty="0">
                <a:solidFill>
                  <a:schemeClr val="bg1"/>
                </a:solidFill>
              </a:rPr>
              <a:t>19:45 Uhr</a:t>
            </a:r>
          </a:p>
          <a:p>
            <a:pPr marL="285750" indent="-285750">
              <a:buFont typeface="Arial" panose="020B0604020202020204" pitchFamily="34" charset="0"/>
              <a:buChar char="•"/>
            </a:pPr>
            <a:r>
              <a:rPr lang="de-DE" sz="1600" dirty="0">
                <a:solidFill>
                  <a:schemeClr val="bg1"/>
                </a:solidFill>
              </a:rPr>
              <a:t>http://www.finanzen.net/bilanz_guv/HennesMauritz_AB_%28HM,_H&amp;M%29 vom 20.06.2014, 19:48 Uhr</a:t>
            </a:r>
          </a:p>
          <a:p>
            <a:pPr marL="285750" indent="-285750">
              <a:buFont typeface="Arial" panose="020B0604020202020204" pitchFamily="34" charset="0"/>
              <a:buChar char="•"/>
            </a:pPr>
            <a:r>
              <a:rPr lang="de-DE" sz="1600" dirty="0">
                <a:solidFill>
                  <a:schemeClr val="bg1"/>
                </a:solidFill>
              </a:rPr>
              <a:t>http://www.inditex.com/en/investors/investors_relations/financial_annual_report vom 20.06.2014, 19:59  Uhr</a:t>
            </a:r>
          </a:p>
          <a:p>
            <a:pPr marL="285750" indent="-285750">
              <a:buFont typeface="Arial" panose="020B0604020202020204" pitchFamily="34" charset="0"/>
              <a:buChar char="•"/>
            </a:pPr>
            <a:r>
              <a:rPr lang="de-DE" sz="1600" dirty="0">
                <a:solidFill>
                  <a:schemeClr val="bg1"/>
                </a:solidFill>
              </a:rPr>
              <a:t>http://www.textilwirtschaft.de/business/Benetton-Restrukturierung-kostet-Umsatz_91347.html vom 20.06.2014, 10:33 Uhr</a:t>
            </a:r>
          </a:p>
          <a:p>
            <a:pPr marL="285750" indent="-285750">
              <a:buFont typeface="Arial" panose="020B0604020202020204" pitchFamily="34" charset="0"/>
              <a:buChar char="•"/>
            </a:pPr>
            <a:r>
              <a:rPr lang="de-DE" sz="1600" dirty="0">
                <a:solidFill>
                  <a:schemeClr val="bg1"/>
                </a:solidFill>
              </a:rPr>
              <a:t>http://de.fashionmag.com/news/Benetton-mit-roten-Zahlen-in-2013,398763.html#.U6rSeY_wDDc vom 27.06.2014, 10:45 Uhr</a:t>
            </a:r>
          </a:p>
          <a:p>
            <a:r>
              <a:rPr lang="de-DE" sz="1600" dirty="0">
                <a:solidFill>
                  <a:schemeClr val="bg1"/>
                </a:solidFill>
              </a:rPr>
              <a:t> </a:t>
            </a:r>
          </a:p>
          <a:p>
            <a:pPr marL="285750" indent="-285750">
              <a:buClr>
                <a:schemeClr val="bg1"/>
              </a:buClr>
              <a:buFont typeface="Arial" panose="020B0604020202020204" pitchFamily="34" charset="0"/>
              <a:buChar char="•"/>
            </a:pPr>
            <a:endParaRPr lang="de-DE" sz="1600" dirty="0" smtClean="0">
              <a:solidFill>
                <a:schemeClr val="bg1"/>
              </a:solidFill>
            </a:endParaRPr>
          </a:p>
          <a:p>
            <a:pPr marL="285750" indent="-285750">
              <a:buClr>
                <a:schemeClr val="bg1"/>
              </a:buClr>
              <a:buFont typeface="Arial" panose="020B0604020202020204" pitchFamily="34" charset="0"/>
              <a:buChar char="•"/>
            </a:pPr>
            <a:endParaRPr lang="de-DE" sz="1600" dirty="0" smtClean="0">
              <a:solidFill>
                <a:schemeClr val="bg1"/>
              </a:solidFill>
            </a:endParaRPr>
          </a:p>
          <a:p>
            <a:pPr marL="285750" indent="-285750">
              <a:buClr>
                <a:schemeClr val="bg1"/>
              </a:buClr>
              <a:buFont typeface="Arial" panose="020B0604020202020204" pitchFamily="34" charset="0"/>
              <a:buChar char="•"/>
            </a:pPr>
            <a:endParaRPr lang="de-DE" sz="1600" dirty="0">
              <a:solidFill>
                <a:schemeClr val="bg1"/>
              </a:solidFill>
            </a:endParaRPr>
          </a:p>
        </p:txBody>
      </p:sp>
    </p:spTree>
    <p:extLst>
      <p:ext uri="{BB962C8B-B14F-4D97-AF65-F5344CB8AC3E}">
        <p14:creationId xmlns:p14="http://schemas.microsoft.com/office/powerpoint/2010/main" val="3441507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143958" y="1844824"/>
            <a:ext cx="5807680" cy="523220"/>
          </a:xfrm>
          <a:prstGeom prst="rect">
            <a:avLst/>
          </a:prstGeom>
          <a:noFill/>
        </p:spPr>
        <p:txBody>
          <a:bodyPr wrap="none" rtlCol="0">
            <a:spAutoFit/>
          </a:bodyPr>
          <a:lstStyle/>
          <a:p>
            <a:pPr marL="0" lvl="1"/>
            <a:r>
              <a:rPr lang="de-DE" sz="2800" b="1" i="1" dirty="0" smtClean="0">
                <a:solidFill>
                  <a:schemeClr val="bg1"/>
                </a:solidFill>
              </a:rPr>
              <a:t>Vielen Dank für Ihre Aufmerksamkeit!</a:t>
            </a:r>
          </a:p>
        </p:txBody>
      </p:sp>
    </p:spTree>
    <p:extLst>
      <p:ext uri="{BB962C8B-B14F-4D97-AF65-F5344CB8AC3E}">
        <p14:creationId xmlns:p14="http://schemas.microsoft.com/office/powerpoint/2010/main" val="2337378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5" y="476672"/>
            <a:ext cx="9061790" cy="638132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74887" b="10427"/>
          <a:stretch/>
        </p:blipFill>
        <p:spPr>
          <a:xfrm>
            <a:off x="30314" y="6336982"/>
            <a:ext cx="4176464" cy="521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82086"/>
          <a:stretch/>
        </p:blipFill>
        <p:spPr>
          <a:xfrm>
            <a:off x="4307058" y="6336982"/>
            <a:ext cx="4298778" cy="521018"/>
          </a:xfrm>
          <a:prstGeom prst="corner">
            <a:avLst>
              <a:gd name="adj1" fmla="val 100000"/>
              <a:gd name="adj2" fmla="val 222137"/>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r="90724" b="82086"/>
          <a:stretch/>
        </p:blipFill>
        <p:spPr>
          <a:xfrm>
            <a:off x="8693345" y="6336982"/>
            <a:ext cx="398759" cy="521018"/>
          </a:xfrm>
          <a:prstGeom prst="rect">
            <a:avLst/>
          </a:prstGeom>
        </p:spPr>
      </p:pic>
      <p:sp>
        <p:nvSpPr>
          <p:cNvPr id="11" name="Textfeld 10"/>
          <p:cNvSpPr txBox="1"/>
          <p:nvPr/>
        </p:nvSpPr>
        <p:spPr>
          <a:xfrm>
            <a:off x="0" y="5967650"/>
            <a:ext cx="2964019" cy="369332"/>
          </a:xfrm>
          <a:prstGeom prst="rect">
            <a:avLst/>
          </a:prstGeom>
          <a:noFill/>
        </p:spPr>
        <p:txBody>
          <a:bodyPr wrap="square" rtlCol="0">
            <a:spAutoFit/>
          </a:bodyPr>
          <a:lstStyle/>
          <a:p>
            <a:r>
              <a:rPr lang="de-DE" b="1" dirty="0" smtClean="0">
                <a:solidFill>
                  <a:srgbClr val="00FF00"/>
                </a:solidFill>
                <a:latin typeface="Arial" panose="020B0604020202020204" pitchFamily="34" charset="0"/>
                <a:cs typeface="Arial" panose="020B0604020202020204" pitchFamily="34" charset="0"/>
              </a:rPr>
              <a:t>UNCOVER THE COLOR</a:t>
            </a:r>
            <a:r>
              <a:rPr lang="de-DE" dirty="0" smtClean="0">
                <a:solidFill>
                  <a:srgbClr val="00FF00"/>
                </a:solidFill>
              </a:rPr>
              <a:t>.</a:t>
            </a:r>
            <a:endParaRPr lang="de-DE" dirty="0">
              <a:solidFill>
                <a:srgbClr val="00FF00"/>
              </a:solidFill>
            </a:endParaRPr>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640"/>
            <a:ext cx="3333750" cy="1114425"/>
          </a:xfrm>
          <a:prstGeom prst="rect">
            <a:avLst/>
          </a:prstGeom>
        </p:spPr>
      </p:pic>
      <p:sp>
        <p:nvSpPr>
          <p:cNvPr id="13" name="Textfeld 12"/>
          <p:cNvSpPr txBox="1"/>
          <p:nvPr/>
        </p:nvSpPr>
        <p:spPr>
          <a:xfrm>
            <a:off x="414282" y="1712971"/>
            <a:ext cx="5429628" cy="523220"/>
          </a:xfrm>
          <a:prstGeom prst="rect">
            <a:avLst/>
          </a:prstGeom>
          <a:noFill/>
        </p:spPr>
        <p:txBody>
          <a:bodyPr wrap="none" rtlCol="0">
            <a:spAutoFit/>
          </a:bodyPr>
          <a:lstStyle/>
          <a:p>
            <a:r>
              <a:rPr lang="de-DE" sz="2800" b="1" i="1" dirty="0" smtClean="0">
                <a:solidFill>
                  <a:schemeClr val="bg1"/>
                </a:solidFill>
                <a:latin typeface="Arial" panose="020B0604020202020204" pitchFamily="34" charset="0"/>
                <a:cs typeface="Arial" panose="020B0604020202020204" pitchFamily="34" charset="0"/>
              </a:rPr>
              <a:t>2. Benetton im Wandel der Zeit</a:t>
            </a:r>
            <a:endParaRPr lang="de-DE"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562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feil nach unten 12"/>
          <p:cNvSpPr/>
          <p:nvPr/>
        </p:nvSpPr>
        <p:spPr>
          <a:xfrm>
            <a:off x="25968" y="1340768"/>
            <a:ext cx="1305671" cy="4680520"/>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 name="Inhaltsplatzhalter 2"/>
          <p:cNvSpPr>
            <a:spLocks noGrp="1"/>
          </p:cNvSpPr>
          <p:nvPr>
            <p:ph idx="4294967295"/>
          </p:nvPr>
        </p:nvSpPr>
        <p:spPr>
          <a:xfrm>
            <a:off x="1511300" y="1557338"/>
            <a:ext cx="7632700" cy="4525962"/>
          </a:xfrm>
        </p:spPr>
        <p:txBody>
          <a:bodyPr>
            <a:normAutofit/>
          </a:bodyPr>
          <a:lstStyle/>
          <a:p>
            <a:pPr marL="0" indent="0">
              <a:buNone/>
            </a:pPr>
            <a:r>
              <a:rPr lang="de-DE" sz="2400" dirty="0" smtClean="0">
                <a:solidFill>
                  <a:schemeClr val="bg1"/>
                </a:solidFill>
              </a:rPr>
              <a:t>Luciano Benetton arbeitete im Kleidungsgeschäft seines Vaters</a:t>
            </a:r>
          </a:p>
          <a:p>
            <a:pPr marL="0" indent="0">
              <a:lnSpc>
                <a:spcPct val="150000"/>
              </a:lnSpc>
              <a:buNone/>
            </a:pPr>
            <a:r>
              <a:rPr lang="de-DE" sz="2400" dirty="0" smtClean="0">
                <a:solidFill>
                  <a:schemeClr val="bg1"/>
                </a:solidFill>
              </a:rPr>
              <a:t>erste Linie von Sweatshirts unter dem Label </a:t>
            </a:r>
            <a:r>
              <a:rPr lang="de-DE" sz="2400" b="1" i="1" dirty="0" smtClean="0">
                <a:solidFill>
                  <a:schemeClr val="bg1"/>
                </a:solidFill>
              </a:rPr>
              <a:t>„</a:t>
            </a:r>
            <a:r>
              <a:rPr lang="de-DE" sz="2400" b="1" i="1" dirty="0" err="1" smtClean="0">
                <a:solidFill>
                  <a:schemeClr val="bg1"/>
                </a:solidFill>
              </a:rPr>
              <a:t>Trés</a:t>
            </a:r>
            <a:r>
              <a:rPr lang="de-DE" sz="2400" b="1" i="1" dirty="0" smtClean="0">
                <a:solidFill>
                  <a:schemeClr val="bg1"/>
                </a:solidFill>
              </a:rPr>
              <a:t> Jolie“</a:t>
            </a:r>
          </a:p>
          <a:p>
            <a:pPr marL="0" indent="0">
              <a:lnSpc>
                <a:spcPct val="150000"/>
              </a:lnSpc>
              <a:buNone/>
            </a:pPr>
            <a:r>
              <a:rPr lang="de-DE" sz="2400" dirty="0" smtClean="0">
                <a:solidFill>
                  <a:schemeClr val="bg1"/>
                </a:solidFill>
              </a:rPr>
              <a:t>Gründung der Benetton Gruppe und Eröffnung des              1. eigenen Ladens </a:t>
            </a:r>
            <a:r>
              <a:rPr lang="de-DE" sz="2400" b="1" i="1" dirty="0" smtClean="0">
                <a:solidFill>
                  <a:schemeClr val="bg1"/>
                </a:solidFill>
              </a:rPr>
              <a:t>„</a:t>
            </a:r>
            <a:r>
              <a:rPr lang="de-DE" sz="2400" b="1" i="1" dirty="0" err="1" smtClean="0">
                <a:solidFill>
                  <a:schemeClr val="bg1"/>
                </a:solidFill>
              </a:rPr>
              <a:t>My</a:t>
            </a:r>
            <a:r>
              <a:rPr lang="de-DE" sz="2400" b="1" i="1" dirty="0" smtClean="0">
                <a:solidFill>
                  <a:schemeClr val="bg1"/>
                </a:solidFill>
              </a:rPr>
              <a:t> Market“ </a:t>
            </a:r>
            <a:endParaRPr lang="de-DE" sz="2400" dirty="0" smtClean="0">
              <a:solidFill>
                <a:schemeClr val="bg1"/>
              </a:solidFill>
            </a:endParaRPr>
          </a:p>
          <a:p>
            <a:pPr marL="0" indent="0">
              <a:lnSpc>
                <a:spcPct val="150000"/>
              </a:lnSpc>
              <a:buNone/>
            </a:pPr>
            <a:r>
              <a:rPr lang="de-DE" sz="2400" dirty="0" err="1" smtClean="0">
                <a:solidFill>
                  <a:schemeClr val="bg1"/>
                </a:solidFill>
              </a:rPr>
              <a:t>Lison</a:t>
            </a:r>
            <a:r>
              <a:rPr lang="de-DE" sz="2400" dirty="0" smtClean="0">
                <a:solidFill>
                  <a:schemeClr val="bg1"/>
                </a:solidFill>
              </a:rPr>
              <a:t> </a:t>
            </a:r>
            <a:r>
              <a:rPr lang="de-DE" sz="2400" dirty="0" err="1" smtClean="0">
                <a:solidFill>
                  <a:schemeClr val="bg1"/>
                </a:solidFill>
              </a:rPr>
              <a:t>Bonfils</a:t>
            </a:r>
            <a:r>
              <a:rPr lang="de-DE" sz="2400" dirty="0" smtClean="0">
                <a:solidFill>
                  <a:schemeClr val="bg1"/>
                </a:solidFill>
              </a:rPr>
              <a:t> wurde eingestellt </a:t>
            </a:r>
          </a:p>
          <a:p>
            <a:pPr marL="0" indent="0">
              <a:lnSpc>
                <a:spcPct val="150000"/>
              </a:lnSpc>
              <a:buNone/>
            </a:pPr>
            <a:r>
              <a:rPr lang="de-DE" sz="2400" dirty="0" smtClean="0">
                <a:solidFill>
                  <a:schemeClr val="bg1"/>
                </a:solidFill>
              </a:rPr>
              <a:t>Eröffnung des 1. Benetton Stores in Italien</a:t>
            </a:r>
          </a:p>
          <a:p>
            <a:pPr marL="0" indent="0">
              <a:lnSpc>
                <a:spcPct val="150000"/>
              </a:lnSpc>
              <a:buNone/>
            </a:pPr>
            <a:r>
              <a:rPr lang="de-DE" sz="2400" dirty="0" smtClean="0">
                <a:solidFill>
                  <a:schemeClr val="bg1"/>
                </a:solidFill>
              </a:rPr>
              <a:t>1. Benetton Store außerhalb Italiens (Paris)</a:t>
            </a:r>
          </a:p>
          <a:p>
            <a:endParaRPr lang="de-DE" sz="2400" b="1" i="1" dirty="0" smtClean="0">
              <a:solidFill>
                <a:schemeClr val="bg1"/>
              </a:solidFill>
            </a:endParaRPr>
          </a:p>
          <a:p>
            <a:pPr marL="0" indent="0">
              <a:buNone/>
            </a:pPr>
            <a:endParaRPr lang="de-DE" sz="2400" b="1" i="1" dirty="0" smtClean="0">
              <a:solidFill>
                <a:schemeClr val="bg1"/>
              </a:solidFill>
            </a:endParaRPr>
          </a:p>
          <a:p>
            <a:endParaRPr lang="de-DE" sz="2400" dirty="0">
              <a:solidFill>
                <a:schemeClr val="bg1"/>
              </a:solidFill>
            </a:endParaRPr>
          </a:p>
        </p:txBody>
      </p:sp>
      <p:grpSp>
        <p:nvGrpSpPr>
          <p:cNvPr id="12" name="Gruppieren 11"/>
          <p:cNvGrpSpPr/>
          <p:nvPr/>
        </p:nvGrpSpPr>
        <p:grpSpPr>
          <a:xfrm>
            <a:off x="325964" y="1772816"/>
            <a:ext cx="757357" cy="4022657"/>
            <a:chOff x="-2656738" y="1685563"/>
            <a:chExt cx="763288" cy="4894851"/>
          </a:xfrm>
        </p:grpSpPr>
        <p:sp>
          <p:nvSpPr>
            <p:cNvPr id="6" name="Textfeld 5"/>
            <p:cNvSpPr txBox="1"/>
            <p:nvPr/>
          </p:nvSpPr>
          <p:spPr>
            <a:xfrm>
              <a:off x="-2656738" y="2580619"/>
              <a:ext cx="687393" cy="449411"/>
            </a:xfrm>
            <a:prstGeom prst="rect">
              <a:avLst/>
            </a:prstGeom>
            <a:noFill/>
          </p:spPr>
          <p:txBody>
            <a:bodyPr wrap="square" rtlCol="0">
              <a:spAutoFit/>
            </a:bodyPr>
            <a:lstStyle/>
            <a:p>
              <a:pPr algn="ctr"/>
              <a:r>
                <a:rPr lang="de-DE" b="1" dirty="0" smtClean="0">
                  <a:solidFill>
                    <a:schemeClr val="bg1"/>
                  </a:solidFill>
                </a:rPr>
                <a:t>1956</a:t>
              </a:r>
              <a:endParaRPr lang="de-DE" b="1" dirty="0">
                <a:solidFill>
                  <a:schemeClr val="bg1"/>
                </a:solidFill>
              </a:endParaRPr>
            </a:p>
          </p:txBody>
        </p:sp>
        <p:sp>
          <p:nvSpPr>
            <p:cNvPr id="7" name="Textfeld 6"/>
            <p:cNvSpPr txBox="1"/>
            <p:nvPr/>
          </p:nvSpPr>
          <p:spPr>
            <a:xfrm>
              <a:off x="-2656737" y="1685563"/>
              <a:ext cx="720080" cy="369332"/>
            </a:xfrm>
            <a:prstGeom prst="rect">
              <a:avLst/>
            </a:prstGeom>
            <a:noFill/>
          </p:spPr>
          <p:txBody>
            <a:bodyPr wrap="square" rtlCol="0">
              <a:spAutoFit/>
            </a:bodyPr>
            <a:lstStyle/>
            <a:p>
              <a:r>
                <a:rPr lang="de-DE" b="1" dirty="0" smtClean="0">
                  <a:solidFill>
                    <a:schemeClr val="bg1"/>
                  </a:solidFill>
                </a:rPr>
                <a:t>1946</a:t>
              </a:r>
              <a:endParaRPr lang="de-DE" b="1" dirty="0">
                <a:solidFill>
                  <a:schemeClr val="bg1"/>
                </a:solidFill>
              </a:endParaRPr>
            </a:p>
          </p:txBody>
        </p:sp>
        <p:sp>
          <p:nvSpPr>
            <p:cNvPr id="8" name="Textfeld 7"/>
            <p:cNvSpPr txBox="1"/>
            <p:nvPr/>
          </p:nvSpPr>
          <p:spPr>
            <a:xfrm>
              <a:off x="-2632773" y="3371089"/>
              <a:ext cx="720080" cy="369332"/>
            </a:xfrm>
            <a:prstGeom prst="rect">
              <a:avLst/>
            </a:prstGeom>
            <a:noFill/>
          </p:spPr>
          <p:txBody>
            <a:bodyPr wrap="square" rtlCol="0">
              <a:spAutoFit/>
            </a:bodyPr>
            <a:lstStyle/>
            <a:p>
              <a:r>
                <a:rPr lang="de-DE" b="1" dirty="0" smtClean="0">
                  <a:solidFill>
                    <a:schemeClr val="bg1"/>
                  </a:solidFill>
                </a:rPr>
                <a:t>1965</a:t>
              </a:r>
              <a:endParaRPr lang="de-DE" b="1" dirty="0">
                <a:solidFill>
                  <a:schemeClr val="bg1"/>
                </a:solidFill>
              </a:endParaRPr>
            </a:p>
          </p:txBody>
        </p:sp>
        <p:sp>
          <p:nvSpPr>
            <p:cNvPr id="9" name="Textfeld 8"/>
            <p:cNvSpPr txBox="1"/>
            <p:nvPr/>
          </p:nvSpPr>
          <p:spPr>
            <a:xfrm>
              <a:off x="-2632773" y="4871949"/>
              <a:ext cx="720080" cy="369332"/>
            </a:xfrm>
            <a:prstGeom prst="rect">
              <a:avLst/>
            </a:prstGeom>
            <a:noFill/>
          </p:spPr>
          <p:txBody>
            <a:bodyPr wrap="square" rtlCol="0">
              <a:spAutoFit/>
            </a:bodyPr>
            <a:lstStyle/>
            <a:p>
              <a:r>
                <a:rPr lang="de-DE" b="1" dirty="0" smtClean="0">
                  <a:solidFill>
                    <a:schemeClr val="bg1"/>
                  </a:solidFill>
                </a:rPr>
                <a:t>1966</a:t>
              </a:r>
              <a:endParaRPr lang="de-DE" b="1" dirty="0">
                <a:solidFill>
                  <a:schemeClr val="bg1"/>
                </a:solidFill>
              </a:endParaRPr>
            </a:p>
          </p:txBody>
        </p:sp>
        <p:sp>
          <p:nvSpPr>
            <p:cNvPr id="10" name="Textfeld 9"/>
            <p:cNvSpPr txBox="1"/>
            <p:nvPr/>
          </p:nvSpPr>
          <p:spPr>
            <a:xfrm>
              <a:off x="-2625060" y="5527054"/>
              <a:ext cx="720080" cy="369332"/>
            </a:xfrm>
            <a:prstGeom prst="rect">
              <a:avLst/>
            </a:prstGeom>
            <a:noFill/>
          </p:spPr>
          <p:txBody>
            <a:bodyPr wrap="square" rtlCol="0">
              <a:spAutoFit/>
            </a:bodyPr>
            <a:lstStyle/>
            <a:p>
              <a:r>
                <a:rPr lang="de-DE" b="1" dirty="0" smtClean="0">
                  <a:solidFill>
                    <a:schemeClr val="bg1"/>
                  </a:solidFill>
                </a:rPr>
                <a:t>1968</a:t>
              </a:r>
              <a:endParaRPr lang="de-DE" b="1" dirty="0">
                <a:solidFill>
                  <a:schemeClr val="bg1"/>
                </a:solidFill>
              </a:endParaRPr>
            </a:p>
          </p:txBody>
        </p:sp>
        <p:sp>
          <p:nvSpPr>
            <p:cNvPr id="11" name="Textfeld 10"/>
            <p:cNvSpPr txBox="1"/>
            <p:nvPr/>
          </p:nvSpPr>
          <p:spPr>
            <a:xfrm>
              <a:off x="-2613530" y="6211082"/>
              <a:ext cx="720080" cy="369332"/>
            </a:xfrm>
            <a:prstGeom prst="rect">
              <a:avLst/>
            </a:prstGeom>
            <a:noFill/>
          </p:spPr>
          <p:txBody>
            <a:bodyPr wrap="square" rtlCol="0">
              <a:spAutoFit/>
            </a:bodyPr>
            <a:lstStyle/>
            <a:p>
              <a:r>
                <a:rPr lang="de-DE" b="1" dirty="0" smtClean="0">
                  <a:solidFill>
                    <a:schemeClr val="bg1"/>
                  </a:solidFill>
                </a:rPr>
                <a:t>1969</a:t>
              </a:r>
              <a:endParaRPr lang="de-DE" b="1" dirty="0">
                <a:solidFill>
                  <a:schemeClr val="bg1"/>
                </a:solidFill>
              </a:endParaRPr>
            </a:p>
          </p:txBody>
        </p:sp>
      </p:grpSp>
    </p:spTree>
    <p:extLst>
      <p:ext uri="{BB962C8B-B14F-4D97-AF65-F5344CB8AC3E}">
        <p14:creationId xmlns:p14="http://schemas.microsoft.com/office/powerpoint/2010/main" val="3280065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365247" y="1523900"/>
            <a:ext cx="7570787" cy="4497388"/>
          </a:xfrm>
        </p:spPr>
        <p:txBody>
          <a:bodyPr>
            <a:normAutofit/>
          </a:bodyPr>
          <a:lstStyle/>
          <a:p>
            <a:pPr marL="0" indent="0">
              <a:buNone/>
            </a:pPr>
            <a:r>
              <a:rPr lang="de-DE" sz="2400" dirty="0" smtClean="0">
                <a:solidFill>
                  <a:schemeClr val="bg1"/>
                </a:solidFill>
              </a:rPr>
              <a:t>Produktion und Vertrieb von Jeans, Samthosen, Hemden und T-Shirts</a:t>
            </a:r>
          </a:p>
          <a:p>
            <a:pPr marL="0" indent="0">
              <a:lnSpc>
                <a:spcPct val="150000"/>
              </a:lnSpc>
              <a:buNone/>
            </a:pPr>
            <a:r>
              <a:rPr lang="de-DE" sz="2400" dirty="0" smtClean="0">
                <a:solidFill>
                  <a:schemeClr val="bg1"/>
                </a:solidFill>
              </a:rPr>
              <a:t>Kauf der Rechte an </a:t>
            </a:r>
            <a:r>
              <a:rPr lang="de-DE" sz="2400" b="1" i="1" dirty="0" smtClean="0">
                <a:solidFill>
                  <a:schemeClr val="bg1"/>
                </a:solidFill>
              </a:rPr>
              <a:t>„SISLEY“</a:t>
            </a:r>
          </a:p>
          <a:p>
            <a:pPr marL="0" indent="0">
              <a:lnSpc>
                <a:spcPct val="150000"/>
              </a:lnSpc>
              <a:buNone/>
            </a:pPr>
            <a:r>
              <a:rPr lang="de-DE" sz="2400" dirty="0" smtClean="0">
                <a:solidFill>
                  <a:schemeClr val="bg1"/>
                </a:solidFill>
              </a:rPr>
              <a:t>Über 200 Shops in Europa</a:t>
            </a:r>
          </a:p>
          <a:p>
            <a:pPr marL="0" indent="0">
              <a:lnSpc>
                <a:spcPct val="150000"/>
              </a:lnSpc>
              <a:buNone/>
            </a:pPr>
            <a:r>
              <a:rPr lang="de-DE" sz="2400" dirty="0" smtClean="0">
                <a:solidFill>
                  <a:schemeClr val="bg1"/>
                </a:solidFill>
              </a:rPr>
              <a:t>Eröffnung von ⌀ 1 Shop pro Tag </a:t>
            </a:r>
          </a:p>
          <a:p>
            <a:pPr marL="0" indent="0">
              <a:buNone/>
            </a:pPr>
            <a:r>
              <a:rPr lang="de-DE" sz="2400" dirty="0" smtClean="0">
                <a:solidFill>
                  <a:schemeClr val="bg1"/>
                </a:solidFill>
              </a:rPr>
              <a:t>Gründung der International Holding mit Hauptsitz in Luxemburg</a:t>
            </a:r>
          </a:p>
          <a:p>
            <a:pPr marL="0" indent="0">
              <a:buNone/>
            </a:pPr>
            <a:r>
              <a:rPr lang="de-DE" sz="2400" dirty="0" smtClean="0">
                <a:solidFill>
                  <a:schemeClr val="bg1"/>
                </a:solidFill>
              </a:rPr>
              <a:t>Börsengang zunächst in Mailand, später Frankfurt und New York</a:t>
            </a:r>
            <a:endParaRPr lang="de-DE" sz="2400" dirty="0">
              <a:solidFill>
                <a:schemeClr val="bg1"/>
              </a:solidFill>
            </a:endParaRPr>
          </a:p>
        </p:txBody>
      </p:sp>
      <p:sp>
        <p:nvSpPr>
          <p:cNvPr id="4" name="Pfeil nach unten 3"/>
          <p:cNvSpPr/>
          <p:nvPr/>
        </p:nvSpPr>
        <p:spPr>
          <a:xfrm>
            <a:off x="25968" y="1340768"/>
            <a:ext cx="1305671" cy="4680520"/>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 name="Textfeld 4"/>
          <p:cNvSpPr txBox="1"/>
          <p:nvPr/>
        </p:nvSpPr>
        <p:spPr>
          <a:xfrm>
            <a:off x="323528" y="1772816"/>
            <a:ext cx="648072" cy="523220"/>
          </a:xfrm>
          <a:prstGeom prst="rect">
            <a:avLst/>
          </a:prstGeom>
          <a:noFill/>
        </p:spPr>
        <p:txBody>
          <a:bodyPr wrap="square" rtlCol="0">
            <a:spAutoFit/>
          </a:bodyPr>
          <a:lstStyle/>
          <a:p>
            <a:r>
              <a:rPr lang="de-DE" sz="1400" b="1" dirty="0" smtClean="0">
                <a:solidFill>
                  <a:schemeClr val="bg1"/>
                </a:solidFill>
              </a:rPr>
              <a:t>70iger</a:t>
            </a:r>
          </a:p>
          <a:p>
            <a:pPr algn="ctr"/>
            <a:r>
              <a:rPr lang="de-DE" sz="1400" b="1" dirty="0" smtClean="0">
                <a:solidFill>
                  <a:schemeClr val="bg1"/>
                </a:solidFill>
              </a:rPr>
              <a:t>Jahre</a:t>
            </a:r>
            <a:endParaRPr lang="de-DE" sz="1400" b="1" dirty="0">
              <a:solidFill>
                <a:schemeClr val="bg1"/>
              </a:solidFill>
            </a:endParaRPr>
          </a:p>
        </p:txBody>
      </p:sp>
      <p:sp>
        <p:nvSpPr>
          <p:cNvPr id="6" name="Textfeld 5"/>
          <p:cNvSpPr txBox="1"/>
          <p:nvPr/>
        </p:nvSpPr>
        <p:spPr>
          <a:xfrm>
            <a:off x="323528" y="2636912"/>
            <a:ext cx="648072" cy="369332"/>
          </a:xfrm>
          <a:prstGeom prst="rect">
            <a:avLst/>
          </a:prstGeom>
          <a:noFill/>
        </p:spPr>
        <p:txBody>
          <a:bodyPr wrap="square" rtlCol="0">
            <a:spAutoFit/>
          </a:bodyPr>
          <a:lstStyle/>
          <a:p>
            <a:pPr algn="ctr"/>
            <a:r>
              <a:rPr lang="de-DE" b="1" dirty="0" smtClean="0">
                <a:solidFill>
                  <a:schemeClr val="bg1"/>
                </a:solidFill>
              </a:rPr>
              <a:t>1974</a:t>
            </a:r>
            <a:endParaRPr lang="de-DE" b="1" dirty="0">
              <a:solidFill>
                <a:schemeClr val="bg1"/>
              </a:solidFill>
            </a:endParaRPr>
          </a:p>
        </p:txBody>
      </p:sp>
      <p:sp>
        <p:nvSpPr>
          <p:cNvPr id="7" name="Textfeld 6"/>
          <p:cNvSpPr txBox="1"/>
          <p:nvPr/>
        </p:nvSpPr>
        <p:spPr>
          <a:xfrm>
            <a:off x="323528" y="3275692"/>
            <a:ext cx="648072" cy="369332"/>
          </a:xfrm>
          <a:prstGeom prst="rect">
            <a:avLst/>
          </a:prstGeom>
          <a:noFill/>
        </p:spPr>
        <p:txBody>
          <a:bodyPr wrap="square" rtlCol="0">
            <a:spAutoFit/>
          </a:bodyPr>
          <a:lstStyle/>
          <a:p>
            <a:pPr algn="ctr"/>
            <a:r>
              <a:rPr lang="de-DE" b="1" dirty="0" smtClean="0">
                <a:solidFill>
                  <a:schemeClr val="bg1"/>
                </a:solidFill>
              </a:rPr>
              <a:t>1978</a:t>
            </a:r>
            <a:endParaRPr lang="de-DE" b="1" dirty="0">
              <a:solidFill>
                <a:schemeClr val="bg1"/>
              </a:solidFill>
            </a:endParaRPr>
          </a:p>
        </p:txBody>
      </p:sp>
      <p:sp>
        <p:nvSpPr>
          <p:cNvPr id="8" name="Textfeld 7"/>
          <p:cNvSpPr txBox="1"/>
          <p:nvPr/>
        </p:nvSpPr>
        <p:spPr>
          <a:xfrm>
            <a:off x="354767" y="4365104"/>
            <a:ext cx="648072" cy="369332"/>
          </a:xfrm>
          <a:prstGeom prst="rect">
            <a:avLst/>
          </a:prstGeom>
          <a:noFill/>
        </p:spPr>
        <p:txBody>
          <a:bodyPr wrap="square" rtlCol="0">
            <a:spAutoFit/>
          </a:bodyPr>
          <a:lstStyle/>
          <a:p>
            <a:pPr algn="ctr"/>
            <a:r>
              <a:rPr lang="de-DE" b="1" dirty="0" smtClean="0">
                <a:solidFill>
                  <a:schemeClr val="bg1"/>
                </a:solidFill>
              </a:rPr>
              <a:t>1985</a:t>
            </a:r>
            <a:endParaRPr lang="de-DE" b="1" dirty="0">
              <a:solidFill>
                <a:schemeClr val="bg1"/>
              </a:solidFill>
            </a:endParaRPr>
          </a:p>
        </p:txBody>
      </p:sp>
      <p:sp>
        <p:nvSpPr>
          <p:cNvPr id="9" name="Textfeld 8"/>
          <p:cNvSpPr txBox="1"/>
          <p:nvPr/>
        </p:nvSpPr>
        <p:spPr>
          <a:xfrm>
            <a:off x="354767" y="3803890"/>
            <a:ext cx="648072" cy="523220"/>
          </a:xfrm>
          <a:prstGeom prst="rect">
            <a:avLst/>
          </a:prstGeom>
          <a:noFill/>
        </p:spPr>
        <p:txBody>
          <a:bodyPr wrap="square" rtlCol="0">
            <a:spAutoFit/>
          </a:bodyPr>
          <a:lstStyle/>
          <a:p>
            <a:pPr algn="ctr"/>
            <a:r>
              <a:rPr lang="de-DE" sz="1400" b="1" dirty="0" smtClean="0">
                <a:solidFill>
                  <a:schemeClr val="bg1"/>
                </a:solidFill>
              </a:rPr>
              <a:t>Frühe 80iger</a:t>
            </a:r>
            <a:endParaRPr lang="de-DE" sz="1400" b="1" dirty="0">
              <a:solidFill>
                <a:schemeClr val="bg1"/>
              </a:solidFill>
            </a:endParaRPr>
          </a:p>
        </p:txBody>
      </p:sp>
      <p:sp>
        <p:nvSpPr>
          <p:cNvPr id="10" name="Textfeld 9"/>
          <p:cNvSpPr txBox="1"/>
          <p:nvPr/>
        </p:nvSpPr>
        <p:spPr>
          <a:xfrm>
            <a:off x="354767" y="5229200"/>
            <a:ext cx="648072" cy="369332"/>
          </a:xfrm>
          <a:prstGeom prst="rect">
            <a:avLst/>
          </a:prstGeom>
          <a:noFill/>
        </p:spPr>
        <p:txBody>
          <a:bodyPr wrap="square" rtlCol="0">
            <a:spAutoFit/>
          </a:bodyPr>
          <a:lstStyle/>
          <a:p>
            <a:pPr algn="ctr"/>
            <a:r>
              <a:rPr lang="de-DE" b="1" dirty="0" smtClean="0">
                <a:solidFill>
                  <a:schemeClr val="bg1"/>
                </a:solidFill>
              </a:rPr>
              <a:t>1986</a:t>
            </a:r>
            <a:endParaRPr lang="de-DE" b="1" dirty="0">
              <a:solidFill>
                <a:schemeClr val="bg1"/>
              </a:solidFill>
            </a:endParaRPr>
          </a:p>
        </p:txBody>
      </p:sp>
    </p:spTree>
    <p:extLst>
      <p:ext uri="{BB962C8B-B14F-4D97-AF65-F5344CB8AC3E}">
        <p14:creationId xmlns:p14="http://schemas.microsoft.com/office/powerpoint/2010/main" val="314805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4294967295"/>
          </p:nvPr>
        </p:nvSpPr>
        <p:spPr>
          <a:xfrm>
            <a:off x="1789113" y="1600200"/>
            <a:ext cx="7354887" cy="4525963"/>
          </a:xfrm>
        </p:spPr>
        <p:txBody>
          <a:bodyPr>
            <a:normAutofit/>
          </a:bodyPr>
          <a:lstStyle/>
          <a:p>
            <a:pPr marL="0" indent="0">
              <a:buNone/>
            </a:pPr>
            <a:r>
              <a:rPr lang="de-DE" sz="2400" dirty="0" smtClean="0">
                <a:solidFill>
                  <a:schemeClr val="bg1"/>
                </a:solidFill>
              </a:rPr>
              <a:t>Expansion in globale Märkte </a:t>
            </a:r>
            <a:r>
              <a:rPr lang="de-DE" sz="2400" dirty="0" smtClean="0">
                <a:solidFill>
                  <a:schemeClr val="bg1"/>
                </a:solidFill>
                <a:sym typeface="Wingdings" panose="05000000000000000000" pitchFamily="2" charset="2"/>
              </a:rPr>
              <a:t>wie Fern Ost &amp; China</a:t>
            </a:r>
          </a:p>
          <a:p>
            <a:pPr marL="0" indent="0">
              <a:buNone/>
            </a:pPr>
            <a:r>
              <a:rPr lang="de-DE" sz="2400" dirty="0">
                <a:solidFill>
                  <a:schemeClr val="bg1"/>
                </a:solidFill>
                <a:sym typeface="Wingdings" panose="05000000000000000000" pitchFamily="2" charset="2"/>
              </a:rPr>
              <a:t>	</a:t>
            </a:r>
            <a:r>
              <a:rPr lang="de-DE" sz="2400" dirty="0" smtClean="0">
                <a:solidFill>
                  <a:schemeClr val="bg1"/>
                </a:solidFill>
                <a:sym typeface="Wingdings" panose="05000000000000000000" pitchFamily="2" charset="2"/>
              </a:rPr>
              <a:t> Präsenz in über 100 Ländern</a:t>
            </a:r>
          </a:p>
          <a:p>
            <a:pPr marL="0" indent="0">
              <a:buNone/>
            </a:pPr>
            <a:r>
              <a:rPr lang="de-DE" sz="2400" dirty="0" smtClean="0">
                <a:solidFill>
                  <a:schemeClr val="bg1"/>
                </a:solidFill>
                <a:sym typeface="Wingdings" panose="05000000000000000000" pitchFamily="2" charset="2"/>
              </a:rPr>
              <a:t>Aggressive Werbekampagnen helfen die Bekanntheit deutlich zu steigern</a:t>
            </a:r>
          </a:p>
          <a:p>
            <a:pPr marL="0" indent="0">
              <a:buNone/>
            </a:pPr>
            <a:endParaRPr lang="de-DE" sz="800" dirty="0" smtClean="0">
              <a:solidFill>
                <a:schemeClr val="bg1"/>
              </a:solidFill>
              <a:sym typeface="Wingdings" panose="05000000000000000000" pitchFamily="2" charset="2"/>
            </a:endParaRPr>
          </a:p>
          <a:p>
            <a:pPr marL="0" indent="0">
              <a:buNone/>
            </a:pPr>
            <a:r>
              <a:rPr lang="de-DE" sz="2400" dirty="0" smtClean="0">
                <a:solidFill>
                  <a:schemeClr val="bg1"/>
                </a:solidFill>
                <a:sym typeface="Wingdings" panose="05000000000000000000" pitchFamily="2" charset="2"/>
              </a:rPr>
              <a:t>Veröffentlichung des Magazins „Colors“ welches in 4 Sprachen erscheint</a:t>
            </a:r>
          </a:p>
          <a:p>
            <a:pPr marL="0" indent="0">
              <a:buNone/>
            </a:pPr>
            <a:endParaRPr lang="de-DE" sz="800" dirty="0" smtClean="0">
              <a:solidFill>
                <a:schemeClr val="bg1"/>
              </a:solidFill>
              <a:sym typeface="Wingdings" panose="05000000000000000000" pitchFamily="2" charset="2"/>
            </a:endParaRPr>
          </a:p>
          <a:p>
            <a:pPr marL="0" indent="0">
              <a:buNone/>
            </a:pPr>
            <a:r>
              <a:rPr lang="de-DE" sz="2400" dirty="0" smtClean="0">
                <a:solidFill>
                  <a:schemeClr val="bg1"/>
                </a:solidFill>
                <a:sym typeface="Wingdings" panose="05000000000000000000" pitchFamily="2" charset="2"/>
              </a:rPr>
              <a:t>Bis dahin größter Store in London öffnet</a:t>
            </a:r>
          </a:p>
          <a:p>
            <a:pPr marL="0" indent="0">
              <a:buNone/>
            </a:pPr>
            <a:r>
              <a:rPr lang="de-DE" sz="2400" dirty="0" smtClean="0">
                <a:solidFill>
                  <a:schemeClr val="bg1"/>
                </a:solidFill>
                <a:sym typeface="Wingdings" panose="05000000000000000000" pitchFamily="2" charset="2"/>
              </a:rPr>
              <a:t>Gründung anderer Unternehmenssparten wie Finanzservice, Sportequipment, Kosmetik etc.</a:t>
            </a:r>
          </a:p>
          <a:p>
            <a:pPr marL="0" indent="0">
              <a:lnSpc>
                <a:spcPct val="150000"/>
              </a:lnSpc>
              <a:buNone/>
            </a:pPr>
            <a:endParaRPr lang="de-DE" sz="2400" dirty="0" smtClean="0">
              <a:solidFill>
                <a:schemeClr val="bg1"/>
              </a:solidFill>
              <a:sym typeface="Wingdings" panose="05000000000000000000" pitchFamily="2" charset="2"/>
            </a:endParaRPr>
          </a:p>
          <a:p>
            <a:pPr marL="0" indent="0">
              <a:buNone/>
            </a:pPr>
            <a:endParaRPr lang="de-DE" sz="2400" dirty="0" smtClean="0">
              <a:solidFill>
                <a:schemeClr val="bg1"/>
              </a:solidFill>
              <a:sym typeface="Wingdings" panose="05000000000000000000" pitchFamily="2" charset="2"/>
            </a:endParaRPr>
          </a:p>
        </p:txBody>
      </p:sp>
      <p:sp>
        <p:nvSpPr>
          <p:cNvPr id="8" name="Pfeil nach unten 7"/>
          <p:cNvSpPr/>
          <p:nvPr/>
        </p:nvSpPr>
        <p:spPr>
          <a:xfrm>
            <a:off x="25968" y="1340768"/>
            <a:ext cx="1305671" cy="4608512"/>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6" name="Textfeld 5"/>
          <p:cNvSpPr txBox="1"/>
          <p:nvPr/>
        </p:nvSpPr>
        <p:spPr>
          <a:xfrm>
            <a:off x="354767" y="2132856"/>
            <a:ext cx="648072" cy="523220"/>
          </a:xfrm>
          <a:prstGeom prst="rect">
            <a:avLst/>
          </a:prstGeom>
          <a:noFill/>
        </p:spPr>
        <p:txBody>
          <a:bodyPr wrap="square" rtlCol="0">
            <a:spAutoFit/>
          </a:bodyPr>
          <a:lstStyle/>
          <a:p>
            <a:pPr algn="ctr"/>
            <a:r>
              <a:rPr lang="de-DE" sz="1400" b="1" dirty="0" smtClean="0">
                <a:solidFill>
                  <a:schemeClr val="bg1"/>
                </a:solidFill>
              </a:rPr>
              <a:t>Späte 80iger</a:t>
            </a:r>
            <a:endParaRPr lang="de-DE" sz="1400" b="1" dirty="0">
              <a:solidFill>
                <a:schemeClr val="bg1"/>
              </a:solidFill>
            </a:endParaRPr>
          </a:p>
        </p:txBody>
      </p:sp>
      <p:sp>
        <p:nvSpPr>
          <p:cNvPr id="9" name="Textfeld 8"/>
          <p:cNvSpPr txBox="1"/>
          <p:nvPr/>
        </p:nvSpPr>
        <p:spPr>
          <a:xfrm>
            <a:off x="323528" y="3501008"/>
            <a:ext cx="648072" cy="369332"/>
          </a:xfrm>
          <a:prstGeom prst="rect">
            <a:avLst/>
          </a:prstGeom>
          <a:noFill/>
        </p:spPr>
        <p:txBody>
          <a:bodyPr wrap="square" rtlCol="0">
            <a:spAutoFit/>
          </a:bodyPr>
          <a:lstStyle/>
          <a:p>
            <a:pPr algn="ctr"/>
            <a:r>
              <a:rPr lang="de-DE" b="1" dirty="0" smtClean="0">
                <a:solidFill>
                  <a:schemeClr val="bg1"/>
                </a:solidFill>
              </a:rPr>
              <a:t>1990</a:t>
            </a:r>
            <a:endParaRPr lang="de-DE" sz="1400" b="1" dirty="0">
              <a:solidFill>
                <a:schemeClr val="bg1"/>
              </a:solidFill>
            </a:endParaRPr>
          </a:p>
        </p:txBody>
      </p:sp>
      <p:sp>
        <p:nvSpPr>
          <p:cNvPr id="10" name="Textfeld 9"/>
          <p:cNvSpPr txBox="1"/>
          <p:nvPr/>
        </p:nvSpPr>
        <p:spPr>
          <a:xfrm>
            <a:off x="323528" y="4509120"/>
            <a:ext cx="648072" cy="369332"/>
          </a:xfrm>
          <a:prstGeom prst="rect">
            <a:avLst/>
          </a:prstGeom>
          <a:noFill/>
        </p:spPr>
        <p:txBody>
          <a:bodyPr wrap="square" rtlCol="0">
            <a:spAutoFit/>
          </a:bodyPr>
          <a:lstStyle/>
          <a:p>
            <a:pPr algn="ctr"/>
            <a:r>
              <a:rPr lang="de-DE" b="1" dirty="0" smtClean="0">
                <a:solidFill>
                  <a:schemeClr val="bg1"/>
                </a:solidFill>
              </a:rPr>
              <a:t>1996</a:t>
            </a:r>
            <a:endParaRPr lang="de-DE" sz="1400" b="1" dirty="0">
              <a:solidFill>
                <a:schemeClr val="bg1"/>
              </a:solidFill>
            </a:endParaRPr>
          </a:p>
        </p:txBody>
      </p:sp>
    </p:spTree>
    <p:extLst>
      <p:ext uri="{BB962C8B-B14F-4D97-AF65-F5344CB8AC3E}">
        <p14:creationId xmlns:p14="http://schemas.microsoft.com/office/powerpoint/2010/main" val="1337424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1311</Words>
  <Application>Microsoft Office PowerPoint</Application>
  <PresentationFormat>Bildschirmpräsentation (4:3)</PresentationFormat>
  <Paragraphs>313</Paragraphs>
  <Slides>57</Slides>
  <Notes>2</Notes>
  <HiddenSlides>8</HiddenSlides>
  <MMClips>0</MMClips>
  <ScaleCrop>false</ScaleCrop>
  <HeadingPairs>
    <vt:vector size="4" baseType="variant">
      <vt:variant>
        <vt:lpstr>Design</vt:lpstr>
      </vt:variant>
      <vt:variant>
        <vt:i4>6</vt:i4>
      </vt:variant>
      <vt:variant>
        <vt:lpstr>Folientitel</vt:lpstr>
      </vt:variant>
      <vt:variant>
        <vt:i4>57</vt:i4>
      </vt:variant>
    </vt:vector>
  </HeadingPairs>
  <TitlesOfParts>
    <vt:vector size="63" baseType="lpstr">
      <vt:lpstr>Larissa</vt:lpstr>
      <vt:lpstr>2_Larissa</vt:lpstr>
      <vt:lpstr>3_Larissa</vt:lpstr>
      <vt:lpstr>1_Larissa</vt:lpstr>
      <vt:lpstr>Benutzerdefiniertes Design</vt:lpstr>
      <vt:lpstr>1_Benutzerdefiniertes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 DUAL SUPPLY CHAIN</vt:lpstr>
      <vt:lpstr>PowerPoint-Präsentation</vt:lpstr>
      <vt:lpstr>PowerPoint-Präsentation</vt:lpstr>
      <vt:lpstr>PowerPoint-Präsentation</vt:lpstr>
      <vt:lpstr>PowerPoint-Präsentation</vt:lpstr>
      <vt:lpstr>PowerPoint-Präsentation</vt:lpstr>
      <vt:lpstr>PowerPoint-Präsentation</vt:lpstr>
      <vt:lpstr>Veränderungen nach Implementierung der DSC</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Sascha Menz</dc:creator>
  <cp:lastModifiedBy>Menz, Sascha</cp:lastModifiedBy>
  <cp:revision>53</cp:revision>
  <dcterms:created xsi:type="dcterms:W3CDTF">2014-06-27T08:52:42Z</dcterms:created>
  <dcterms:modified xsi:type="dcterms:W3CDTF">2014-07-03T14:30:26Z</dcterms:modified>
</cp:coreProperties>
</file>