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4" r:id="rId1"/>
  </p:sldMasterIdLst>
  <p:sldIdLst>
    <p:sldId id="256" r:id="rId2"/>
    <p:sldId id="257" r:id="rId3"/>
    <p:sldId id="258" r:id="rId4"/>
    <p:sldId id="267" r:id="rId5"/>
    <p:sldId id="266" r:id="rId6"/>
    <p:sldId id="268" r:id="rId7"/>
    <p:sldId id="269" r:id="rId8"/>
    <p:sldId id="263" r:id="rId9"/>
    <p:sldId id="264" r:id="rId10"/>
    <p:sldId id="259" r:id="rId11"/>
    <p:sldId id="262"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533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846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3747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71517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69295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69417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19873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56011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7/3/2015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3855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7589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8204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1256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9260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2215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9290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7560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7672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7/3/2015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50057819"/>
      </p:ext>
    </p:extLst>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9GMQhOm-Dqo"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08344" y="630383"/>
            <a:ext cx="6204498" cy="3200400"/>
          </a:xfrm>
        </p:spPr>
        <p:txBody>
          <a:bodyPr/>
          <a:lstStyle/>
          <a:p>
            <a:r>
              <a:rPr lang="de-DE" sz="5400" dirty="0" smtClean="0"/>
              <a:t>Strategy Apple </a:t>
            </a:r>
            <a:r>
              <a:rPr lang="de-DE" sz="5400" dirty="0"/>
              <a:t>I</a:t>
            </a:r>
            <a:r>
              <a:rPr lang="de-DE" sz="5400" dirty="0" smtClean="0"/>
              <a:t>nc.</a:t>
            </a:r>
            <a:endParaRPr lang="de-DE" sz="5400" dirty="0"/>
          </a:p>
        </p:txBody>
      </p:sp>
      <p:pic>
        <p:nvPicPr>
          <p:cNvPr id="4" name="Grafik 3"/>
          <p:cNvPicPr>
            <a:picLocks noChangeAspect="1"/>
          </p:cNvPicPr>
          <p:nvPr/>
        </p:nvPicPr>
        <p:blipFill>
          <a:blip r:embed="rId2"/>
          <a:stretch>
            <a:fillRect/>
          </a:stretch>
        </p:blipFill>
        <p:spPr>
          <a:xfrm>
            <a:off x="9102436" y="2576944"/>
            <a:ext cx="3089564" cy="16729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2786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SWOT analysis</a:t>
            </a:r>
            <a:endParaRPr lang="en-US" dirty="0"/>
          </a:p>
        </p:txBody>
      </p:sp>
      <p:sp>
        <p:nvSpPr>
          <p:cNvPr id="5" name="Textfeld 4"/>
          <p:cNvSpPr txBox="1"/>
          <p:nvPr/>
        </p:nvSpPr>
        <p:spPr>
          <a:xfrm>
            <a:off x="124691" y="2815936"/>
            <a:ext cx="4883728" cy="3416320"/>
          </a:xfrm>
          <a:prstGeom prst="rect">
            <a:avLst/>
          </a:prstGeom>
          <a:noFill/>
          <a:ln>
            <a:solidFill>
              <a:schemeClr val="tx1"/>
            </a:solidFill>
          </a:ln>
        </p:spPr>
        <p:txBody>
          <a:bodyPr wrap="square" rtlCol="0">
            <a:spAutoFit/>
          </a:bodyPr>
          <a:lstStyle/>
          <a:p>
            <a:r>
              <a:rPr lang="en-US" sz="2400" dirty="0" smtClean="0"/>
              <a:t>Strengths :</a:t>
            </a:r>
          </a:p>
          <a:p>
            <a:endParaRPr lang="en-US" sz="2400" dirty="0" smtClean="0"/>
          </a:p>
          <a:p>
            <a:pPr marL="285750" indent="-285750">
              <a:buFont typeface="Arial" panose="020B0604020202020204" pitchFamily="34" charset="0"/>
              <a:buChar char="•"/>
            </a:pPr>
            <a:r>
              <a:rPr lang="en-US" sz="2400" dirty="0" smtClean="0"/>
              <a:t>Strong brand name</a:t>
            </a:r>
          </a:p>
          <a:p>
            <a:pPr marL="285750" indent="-285750">
              <a:buFont typeface="Arial" panose="020B0604020202020204" pitchFamily="34" charset="0"/>
              <a:buChar char="•"/>
            </a:pPr>
            <a:r>
              <a:rPr lang="en-US" sz="2400" dirty="0" smtClean="0"/>
              <a:t>Loyal customers</a:t>
            </a:r>
          </a:p>
          <a:p>
            <a:pPr marL="285750" indent="-285750">
              <a:buFont typeface="Arial" panose="020B0604020202020204" pitchFamily="34" charset="0"/>
              <a:buChar char="•"/>
            </a:pPr>
            <a:r>
              <a:rPr lang="en-US" sz="2400" dirty="0" smtClean="0"/>
              <a:t>Innovations </a:t>
            </a:r>
          </a:p>
          <a:p>
            <a:pPr marL="285750" indent="-285750">
              <a:buFont typeface="Arial" panose="020B0604020202020204" pitchFamily="34" charset="0"/>
              <a:buChar char="•"/>
            </a:pPr>
            <a:r>
              <a:rPr lang="en-US" sz="2400" dirty="0" smtClean="0"/>
              <a:t>Product popularity</a:t>
            </a:r>
          </a:p>
          <a:p>
            <a:pPr marL="285750" indent="-285750">
              <a:buFont typeface="Arial" panose="020B0604020202020204" pitchFamily="34" charset="0"/>
              <a:buChar char="•"/>
            </a:pPr>
            <a:r>
              <a:rPr lang="en-US" sz="2400" dirty="0" smtClean="0"/>
              <a:t>Design capabilities</a:t>
            </a:r>
          </a:p>
          <a:p>
            <a:pPr marL="285750" indent="-285750">
              <a:buFont typeface="Arial" panose="020B0604020202020204" pitchFamily="34" charset="0"/>
              <a:buChar char="•"/>
            </a:pPr>
            <a:r>
              <a:rPr lang="en-US" sz="2400" dirty="0" smtClean="0"/>
              <a:t>Wide distribution</a:t>
            </a:r>
          </a:p>
          <a:p>
            <a:pPr marL="285750" indent="-285750">
              <a:buFont typeface="Arial" panose="020B0604020202020204" pitchFamily="34" charset="0"/>
              <a:buChar char="•"/>
            </a:pPr>
            <a:r>
              <a:rPr lang="en-US" sz="2400" dirty="0" smtClean="0"/>
              <a:t>Research and development</a:t>
            </a:r>
            <a:endParaRPr lang="en-US" sz="2400" dirty="0"/>
          </a:p>
        </p:txBody>
      </p:sp>
      <p:sp>
        <p:nvSpPr>
          <p:cNvPr id="6" name="Textfeld 5"/>
          <p:cNvSpPr txBox="1"/>
          <p:nvPr/>
        </p:nvSpPr>
        <p:spPr>
          <a:xfrm>
            <a:off x="5132107" y="2815936"/>
            <a:ext cx="6609620" cy="3416320"/>
          </a:xfrm>
          <a:prstGeom prst="rect">
            <a:avLst/>
          </a:prstGeom>
          <a:noFill/>
          <a:ln>
            <a:solidFill>
              <a:schemeClr val="tx1"/>
            </a:solidFill>
          </a:ln>
        </p:spPr>
        <p:txBody>
          <a:bodyPr wrap="square" rtlCol="0">
            <a:spAutoFit/>
          </a:bodyPr>
          <a:lstStyle/>
          <a:p>
            <a:r>
              <a:rPr lang="en-US" sz="2400" dirty="0" smtClean="0"/>
              <a:t>Weaknesses: </a:t>
            </a:r>
          </a:p>
          <a:p>
            <a:endParaRPr lang="en-US" sz="2400" dirty="0" smtClean="0"/>
          </a:p>
          <a:p>
            <a:pPr marL="285750" indent="-285750">
              <a:buFont typeface="Arial" panose="020B0604020202020204" pitchFamily="34" charset="0"/>
              <a:buChar char="•"/>
            </a:pPr>
            <a:r>
              <a:rPr lang="en-US" sz="2400" dirty="0" smtClean="0"/>
              <a:t>High prices</a:t>
            </a:r>
          </a:p>
          <a:p>
            <a:pPr marL="285750" indent="-285750">
              <a:buFont typeface="Arial" panose="020B0604020202020204" pitchFamily="34" charset="0"/>
              <a:buChar char="•"/>
            </a:pPr>
            <a:r>
              <a:rPr lang="en-US" sz="2400" dirty="0" smtClean="0"/>
              <a:t>CSR </a:t>
            </a:r>
            <a:r>
              <a:rPr lang="en-US" sz="2400" dirty="0" smtClean="0">
                <a:sym typeface="Wingdings" panose="05000000000000000000" pitchFamily="2" charset="2"/>
              </a:rPr>
              <a:t> exploitation of workers</a:t>
            </a:r>
            <a:endParaRPr lang="en-US" sz="2400" dirty="0" smtClean="0"/>
          </a:p>
          <a:p>
            <a:pPr marL="285750" indent="-285750">
              <a:buFont typeface="Arial" panose="020B0604020202020204" pitchFamily="34" charset="0"/>
              <a:buChar char="•"/>
            </a:pPr>
            <a:r>
              <a:rPr lang="en-US" sz="2400" dirty="0" smtClean="0"/>
              <a:t>Product recalls</a:t>
            </a:r>
          </a:p>
          <a:p>
            <a:pPr marL="285750" indent="-285750">
              <a:buFont typeface="Arial" panose="020B0604020202020204" pitchFamily="34" charset="0"/>
              <a:buChar char="•"/>
            </a:pPr>
            <a:r>
              <a:rPr lang="en-US" sz="2400" dirty="0" smtClean="0"/>
              <a:t>Absence of Steve Jobs as the charismatic leader</a:t>
            </a:r>
          </a:p>
          <a:p>
            <a:pPr marL="285750" indent="-285750">
              <a:buFont typeface="Arial" panose="020B0604020202020204" pitchFamily="34" charset="0"/>
              <a:buChar char="•"/>
            </a:pPr>
            <a:r>
              <a:rPr lang="en-US" sz="2400" dirty="0" smtClean="0"/>
              <a:t>Competitors increase their influence yearly</a:t>
            </a:r>
            <a:endParaRPr lang="en-US" sz="2400" dirty="0"/>
          </a:p>
          <a:p>
            <a:endParaRPr lang="en-US" sz="2400" dirty="0"/>
          </a:p>
        </p:txBody>
      </p:sp>
    </p:spTree>
    <p:extLst>
      <p:ext uri="{BB962C8B-B14F-4D97-AF65-F5344CB8AC3E}">
        <p14:creationId xmlns:p14="http://schemas.microsoft.com/office/powerpoint/2010/main" val="3815280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94855" y="2410691"/>
            <a:ext cx="5590309" cy="3416320"/>
          </a:xfrm>
          <a:prstGeom prst="rect">
            <a:avLst/>
          </a:prstGeom>
          <a:noFill/>
          <a:ln>
            <a:solidFill>
              <a:schemeClr val="tx1"/>
            </a:solidFill>
          </a:ln>
        </p:spPr>
        <p:txBody>
          <a:bodyPr wrap="square" rtlCol="0">
            <a:spAutoFit/>
          </a:bodyPr>
          <a:lstStyle/>
          <a:p>
            <a:r>
              <a:rPr lang="en-US" sz="2400" dirty="0" smtClean="0"/>
              <a:t>Opportunities:</a:t>
            </a:r>
          </a:p>
          <a:p>
            <a:endParaRPr lang="en-US" sz="2400" dirty="0"/>
          </a:p>
          <a:p>
            <a:pPr marL="342900" indent="-342900">
              <a:buFont typeface="Arial" panose="020B0604020202020204" pitchFamily="34" charset="0"/>
              <a:buChar char="•"/>
            </a:pPr>
            <a:r>
              <a:rPr lang="en-US" sz="2400" dirty="0" smtClean="0"/>
              <a:t>Emerging markets</a:t>
            </a:r>
          </a:p>
          <a:p>
            <a:pPr marL="342900" indent="-342900">
              <a:buFont typeface="Arial" panose="020B0604020202020204" pitchFamily="34" charset="0"/>
              <a:buChar char="•"/>
            </a:pPr>
            <a:r>
              <a:rPr lang="en-US" sz="2400" dirty="0" smtClean="0"/>
              <a:t>Growth in smartphone and tablet markets</a:t>
            </a:r>
          </a:p>
          <a:p>
            <a:pPr marL="342900" indent="-342900">
              <a:buFont typeface="Arial" panose="020B0604020202020204" pitchFamily="34" charset="0"/>
              <a:buChar char="•"/>
            </a:pPr>
            <a:r>
              <a:rPr lang="en-US" sz="2400" dirty="0" smtClean="0"/>
              <a:t>Evolution of digital lifestyle</a:t>
            </a:r>
          </a:p>
          <a:p>
            <a:pPr marL="342900" indent="-342900">
              <a:buFont typeface="Arial" panose="020B0604020202020204" pitchFamily="34" charset="0"/>
              <a:buChar char="•"/>
            </a:pPr>
            <a:r>
              <a:rPr lang="en-US" sz="2400" dirty="0" smtClean="0"/>
              <a:t>Sense of pride in owners</a:t>
            </a:r>
          </a:p>
          <a:p>
            <a:pPr marL="342900" indent="-342900">
              <a:buFont typeface="Arial" panose="020B0604020202020204" pitchFamily="34" charset="0"/>
              <a:buChar char="•"/>
            </a:pPr>
            <a:r>
              <a:rPr lang="en-US" sz="2400" dirty="0" smtClean="0"/>
              <a:t>Improved standard of living</a:t>
            </a:r>
          </a:p>
          <a:p>
            <a:pPr marL="342900" indent="-342900">
              <a:buFont typeface="Arial" panose="020B0604020202020204" pitchFamily="34" charset="0"/>
              <a:buChar char="•"/>
            </a:pPr>
            <a:r>
              <a:rPr lang="en-US" sz="2400" dirty="0" smtClean="0"/>
              <a:t>Outlook for mobile advertisement</a:t>
            </a:r>
            <a:endParaRPr lang="en-US" sz="2400" dirty="0"/>
          </a:p>
        </p:txBody>
      </p:sp>
      <p:sp>
        <p:nvSpPr>
          <p:cNvPr id="5" name="Textfeld 4"/>
          <p:cNvSpPr txBox="1"/>
          <p:nvPr/>
        </p:nvSpPr>
        <p:spPr>
          <a:xfrm>
            <a:off x="6331527" y="2410691"/>
            <a:ext cx="5590309" cy="3416320"/>
          </a:xfrm>
          <a:prstGeom prst="rect">
            <a:avLst/>
          </a:prstGeom>
          <a:noFill/>
          <a:ln>
            <a:solidFill>
              <a:schemeClr val="tx1"/>
            </a:solidFill>
          </a:ln>
        </p:spPr>
        <p:txBody>
          <a:bodyPr wrap="square" rtlCol="0">
            <a:spAutoFit/>
          </a:bodyPr>
          <a:lstStyle/>
          <a:p>
            <a:r>
              <a:rPr lang="en-US" sz="2400" dirty="0" smtClean="0"/>
              <a:t>Threats:</a:t>
            </a:r>
          </a:p>
          <a:p>
            <a:endParaRPr lang="en-US" sz="2400" dirty="0"/>
          </a:p>
          <a:p>
            <a:pPr marL="342900" indent="-342900">
              <a:buFont typeface="Arial" panose="020B0604020202020204" pitchFamily="34" charset="0"/>
              <a:buChar char="•"/>
            </a:pPr>
            <a:r>
              <a:rPr lang="en-US" sz="2400" dirty="0" smtClean="0"/>
              <a:t>Intense competition</a:t>
            </a:r>
          </a:p>
          <a:p>
            <a:pPr marL="342900" indent="-342900">
              <a:buFont typeface="Arial" panose="020B0604020202020204" pitchFamily="34" charset="0"/>
              <a:buChar char="•"/>
            </a:pPr>
            <a:r>
              <a:rPr lang="en-US" sz="2400" dirty="0" smtClean="0"/>
              <a:t>Dynamic business environment</a:t>
            </a:r>
          </a:p>
          <a:p>
            <a:pPr marL="342900" indent="-342900">
              <a:buFont typeface="Arial" panose="020B0604020202020204" pitchFamily="34" charset="0"/>
              <a:buChar char="•"/>
            </a:pPr>
            <a:r>
              <a:rPr lang="en-US" sz="2400" dirty="0" smtClean="0"/>
              <a:t>Risk of international operations</a:t>
            </a:r>
          </a:p>
          <a:p>
            <a:pPr marL="342900" indent="-342900">
              <a:buFont typeface="Arial" panose="020B0604020202020204" pitchFamily="34" charset="0"/>
              <a:buChar char="•"/>
            </a:pPr>
            <a:r>
              <a:rPr lang="en-US" sz="2400" dirty="0" smtClean="0"/>
              <a:t>Risk of imitation and piracy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endParaRPr lang="en-US" sz="2400" dirty="0" smtClean="0"/>
          </a:p>
        </p:txBody>
      </p:sp>
    </p:spTree>
    <p:extLst>
      <p:ext uri="{BB962C8B-B14F-4D97-AF65-F5344CB8AC3E}">
        <p14:creationId xmlns:p14="http://schemas.microsoft.com/office/powerpoint/2010/main" val="3439227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SWOT results</a:t>
            </a:r>
            <a:endParaRPr lang="en-US" dirty="0"/>
          </a:p>
        </p:txBody>
      </p:sp>
      <p:sp>
        <p:nvSpPr>
          <p:cNvPr id="3" name="Inhaltsplatzhalter 2"/>
          <p:cNvSpPr>
            <a:spLocks noGrp="1"/>
          </p:cNvSpPr>
          <p:nvPr>
            <p:ph idx="1"/>
          </p:nvPr>
        </p:nvSpPr>
        <p:spPr/>
        <p:txBody>
          <a:bodyPr/>
          <a:lstStyle/>
          <a:p>
            <a:r>
              <a:rPr lang="en-US" dirty="0" smtClean="0"/>
              <a:t>The quality, the strong brand and the customers’ loyalty justify Apples success now and in the future and make sure that the customers pay the high prices for the products and services</a:t>
            </a:r>
          </a:p>
          <a:p>
            <a:r>
              <a:rPr lang="en-US" dirty="0" smtClean="0"/>
              <a:t>But the growth and the market share gets weakened, because the competitors could increase their market share in the last few years by improving their products that are often better in technical characteristics and the majority of competitive products are also cheaper than Apple products.</a:t>
            </a:r>
            <a:endParaRPr lang="en-US" dirty="0"/>
          </a:p>
        </p:txBody>
      </p:sp>
    </p:spTree>
    <p:extLst>
      <p:ext uri="{BB962C8B-B14F-4D97-AF65-F5344CB8AC3E}">
        <p14:creationId xmlns:p14="http://schemas.microsoft.com/office/powerpoint/2010/main" val="1622364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Strategy development</a:t>
            </a:r>
            <a:endParaRPr lang="en-US" dirty="0"/>
          </a:p>
        </p:txBody>
      </p:sp>
      <p:sp>
        <p:nvSpPr>
          <p:cNvPr id="3" name="Inhaltsplatzhalter 2"/>
          <p:cNvSpPr>
            <a:spLocks noGrp="1"/>
          </p:cNvSpPr>
          <p:nvPr>
            <p:ph idx="1"/>
          </p:nvPr>
        </p:nvSpPr>
        <p:spPr/>
        <p:txBody>
          <a:bodyPr/>
          <a:lstStyle/>
          <a:p>
            <a:r>
              <a:rPr lang="en-US" dirty="0" smtClean="0">
                <a:effectLst>
                  <a:glow rad="38100">
                    <a:schemeClr val="bg1">
                      <a:lumMod val="50000"/>
                      <a:lumOff val="50000"/>
                      <a:alpha val="20000"/>
                    </a:schemeClr>
                  </a:glow>
                </a:effectLst>
              </a:rPr>
              <a:t>The core competences are quality and innovation</a:t>
            </a:r>
          </a:p>
          <a:p>
            <a:r>
              <a:rPr lang="en-US" dirty="0" smtClean="0">
                <a:effectLst>
                  <a:glow rad="38100">
                    <a:schemeClr val="bg1">
                      <a:lumMod val="50000"/>
                      <a:lumOff val="50000"/>
                      <a:alpha val="20000"/>
                    </a:schemeClr>
                  </a:glow>
                </a:effectLst>
              </a:rPr>
              <a:t>Apple is the worldwide innovation leader for consumer electronics, computer software and computer services  </a:t>
            </a:r>
          </a:p>
          <a:p>
            <a:pPr marL="0" indent="0">
              <a:buNone/>
            </a:pPr>
            <a:r>
              <a:rPr lang="en-US" dirty="0">
                <a:effectLst>
                  <a:glow rad="38100">
                    <a:schemeClr val="bg1">
                      <a:lumMod val="50000"/>
                      <a:lumOff val="50000"/>
                      <a:alpha val="20000"/>
                    </a:schemeClr>
                  </a:glow>
                </a:effectLst>
              </a:rPr>
              <a:t>	</a:t>
            </a:r>
            <a:r>
              <a:rPr lang="en-US" dirty="0" smtClean="0">
                <a:effectLst>
                  <a:glow rad="38100">
                    <a:schemeClr val="bg1">
                      <a:lumMod val="50000"/>
                      <a:lumOff val="50000"/>
                      <a:alpha val="20000"/>
                    </a:schemeClr>
                  </a:glow>
                </a:effectLst>
                <a:sym typeface="Wingdings" panose="05000000000000000000" pitchFamily="2" charset="2"/>
              </a:rPr>
              <a:t> computer, smartphones, tablets, apple store, etc.</a:t>
            </a:r>
            <a:endParaRPr lang="en-US" dirty="0" smtClean="0">
              <a:effectLst>
                <a:glow rad="38100">
                  <a:schemeClr val="bg1">
                    <a:lumMod val="50000"/>
                    <a:lumOff val="50000"/>
                    <a:alpha val="20000"/>
                  </a:schemeClr>
                </a:glow>
              </a:effectLst>
            </a:endParaRPr>
          </a:p>
          <a:p>
            <a:r>
              <a:rPr lang="en-US" dirty="0" smtClean="0">
                <a:effectLst>
                  <a:glow rad="38100">
                    <a:schemeClr val="bg1">
                      <a:lumMod val="50000"/>
                      <a:lumOff val="50000"/>
                      <a:alpha val="20000"/>
                    </a:schemeClr>
                  </a:glow>
                </a:effectLst>
              </a:rPr>
              <a:t>Being the most innovative company in this industry, paired with a leading and improving quality justifies Apple’s success</a:t>
            </a:r>
          </a:p>
          <a:p>
            <a:endParaRPr lang="en-US" dirty="0" smtClean="0">
              <a:effectLst>
                <a:glow rad="38100">
                  <a:schemeClr val="bg1">
                    <a:lumMod val="50000"/>
                    <a:lumOff val="50000"/>
                    <a:alpha val="20000"/>
                  </a:schemeClr>
                </a:glow>
              </a:effectLst>
            </a:endParaRPr>
          </a:p>
          <a:p>
            <a:endParaRPr lang="en-US" dirty="0" smtClean="0">
              <a:effectLst>
                <a:glow rad="38100">
                  <a:schemeClr val="bg1">
                    <a:lumMod val="50000"/>
                    <a:lumOff val="50000"/>
                    <a:alpha val="20000"/>
                  </a:schemeClr>
                </a:glow>
              </a:effectLst>
            </a:endParaRPr>
          </a:p>
          <a:p>
            <a:endParaRPr lang="en-US" dirty="0">
              <a:effectLst>
                <a:glow rad="38100">
                  <a:schemeClr val="bg1">
                    <a:lumMod val="50000"/>
                    <a:lumOff val="50000"/>
                    <a:alpha val="20000"/>
                  </a:schemeClr>
                </a:glow>
              </a:effectLst>
            </a:endParaRPr>
          </a:p>
        </p:txBody>
      </p:sp>
    </p:spTree>
    <p:extLst>
      <p:ext uri="{BB962C8B-B14F-4D97-AF65-F5344CB8AC3E}">
        <p14:creationId xmlns:p14="http://schemas.microsoft.com/office/powerpoint/2010/main" val="1672376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Advantage against competitors</a:t>
            </a:r>
            <a:endParaRPr lang="en-US" dirty="0"/>
          </a:p>
        </p:txBody>
      </p:sp>
      <p:sp>
        <p:nvSpPr>
          <p:cNvPr id="3" name="Inhaltsplatzhalter 2"/>
          <p:cNvSpPr>
            <a:spLocks noGrp="1"/>
          </p:cNvSpPr>
          <p:nvPr>
            <p:ph idx="1"/>
          </p:nvPr>
        </p:nvSpPr>
        <p:spPr/>
        <p:txBody>
          <a:bodyPr/>
          <a:lstStyle/>
          <a:p>
            <a:r>
              <a:rPr lang="en-US" dirty="0" smtClean="0"/>
              <a:t>Being innovative in IT/consumer electronics means a lot of financial input in research and development </a:t>
            </a:r>
          </a:p>
          <a:p>
            <a:r>
              <a:rPr lang="en-US" dirty="0" smtClean="0"/>
              <a:t>A lot of companies aren’t able to finance the whole costs a new innovation involves</a:t>
            </a:r>
          </a:p>
          <a:p>
            <a:r>
              <a:rPr lang="en-US" dirty="0" smtClean="0"/>
              <a:t>Examples are research and development labs and  new factories which can produce components in a good quality and a high amount in a short time</a:t>
            </a:r>
          </a:p>
          <a:p>
            <a:r>
              <a:rPr lang="en-US" dirty="0" smtClean="0"/>
              <a:t>It’s often easier for the competitors to wait until Apple presents a new innovation they can copy  </a:t>
            </a:r>
            <a:endParaRPr lang="en-US" dirty="0"/>
          </a:p>
        </p:txBody>
      </p:sp>
    </p:spTree>
    <p:extLst>
      <p:ext uri="{BB962C8B-B14F-4D97-AF65-F5344CB8AC3E}">
        <p14:creationId xmlns:p14="http://schemas.microsoft.com/office/powerpoint/2010/main" val="4194234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Advantage against competitors</a:t>
            </a:r>
            <a:endParaRPr lang="en-US" dirty="0"/>
          </a:p>
        </p:txBody>
      </p:sp>
      <p:sp>
        <p:nvSpPr>
          <p:cNvPr id="3" name="Inhaltsplatzhalter 2"/>
          <p:cNvSpPr>
            <a:spLocks noGrp="1"/>
          </p:cNvSpPr>
          <p:nvPr>
            <p:ph idx="1"/>
          </p:nvPr>
        </p:nvSpPr>
        <p:spPr/>
        <p:txBody>
          <a:bodyPr>
            <a:normAutofit lnSpcReduction="10000"/>
          </a:bodyPr>
          <a:lstStyle/>
          <a:p>
            <a:r>
              <a:rPr lang="en-US" dirty="0" smtClean="0"/>
              <a:t>The big companies that are able to finance this big innovation process have another big disadvantage against Apple</a:t>
            </a:r>
          </a:p>
          <a:p>
            <a:r>
              <a:rPr lang="en-US" dirty="0" smtClean="0"/>
              <a:t>Apple uses its capital to pay the costs for a new factory and secures therefore exclusive rights on the produced goods for about 6-36 months, which are ages in this dynamic industry</a:t>
            </a:r>
          </a:p>
          <a:p>
            <a:r>
              <a:rPr lang="en-US" dirty="0" smtClean="0"/>
              <a:t>After this period Apple has still some reductions on the costs</a:t>
            </a:r>
          </a:p>
          <a:p>
            <a:r>
              <a:rPr lang="en-US" dirty="0" smtClean="0"/>
              <a:t>That means Apple has the guarantee to get the best components for their products a long time before other companies get it</a:t>
            </a:r>
          </a:p>
          <a:p>
            <a:r>
              <a:rPr lang="en-US" dirty="0" smtClean="0"/>
              <a:t>Afterwards when the components are buyable for all they still have reductions that decrease the costs</a:t>
            </a:r>
          </a:p>
        </p:txBody>
      </p:sp>
    </p:spTree>
    <p:extLst>
      <p:ext uri="{BB962C8B-B14F-4D97-AF65-F5344CB8AC3E}">
        <p14:creationId xmlns:p14="http://schemas.microsoft.com/office/powerpoint/2010/main" val="335944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USP Apple</a:t>
            </a:r>
            <a:endParaRPr lang="en-US" dirty="0"/>
          </a:p>
        </p:txBody>
      </p:sp>
      <p:sp>
        <p:nvSpPr>
          <p:cNvPr id="3" name="Inhaltsplatzhalter 2"/>
          <p:cNvSpPr>
            <a:spLocks noGrp="1"/>
          </p:cNvSpPr>
          <p:nvPr>
            <p:ph idx="1"/>
          </p:nvPr>
        </p:nvSpPr>
        <p:spPr/>
        <p:txBody>
          <a:bodyPr/>
          <a:lstStyle/>
          <a:p>
            <a:r>
              <a:rPr lang="en-US" dirty="0"/>
              <a:t>Apple </a:t>
            </a:r>
            <a:r>
              <a:rPr lang="en-US" dirty="0" smtClean="0"/>
              <a:t>never </a:t>
            </a:r>
            <a:r>
              <a:rPr lang="en-US" dirty="0"/>
              <a:t>marketed their USP </a:t>
            </a:r>
            <a:r>
              <a:rPr lang="en-US" dirty="0" smtClean="0"/>
              <a:t>(“</a:t>
            </a:r>
            <a:r>
              <a:rPr lang="en-US" dirty="0"/>
              <a:t>We provide a lifestyle with our products</a:t>
            </a:r>
            <a:r>
              <a:rPr lang="en-US" dirty="0" smtClean="0"/>
              <a:t>”) </a:t>
            </a:r>
            <a:r>
              <a:rPr lang="en-US" dirty="0"/>
              <a:t>or communicated this USP with expensive advertisements; instead they provided the unique selling proposition with their products (iPod, iPhone, iPad), that really spoke for themselves and offered unique characteristics that similar and comparable products of competitors (if existent) did not offer at the time of market introduction. The only time Apple communicated a company motto (which was just remotely an USP) was in 1997 for Apple Computers with their ad campaign “Think Different”.</a:t>
            </a:r>
          </a:p>
        </p:txBody>
      </p:sp>
    </p:spTree>
    <p:extLst>
      <p:ext uri="{BB962C8B-B14F-4D97-AF65-F5344CB8AC3E}">
        <p14:creationId xmlns:p14="http://schemas.microsoft.com/office/powerpoint/2010/main" val="1272904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„Think different“</a:t>
            </a:r>
            <a:endParaRPr lang="en-US" dirty="0"/>
          </a:p>
        </p:txBody>
      </p:sp>
      <p:sp>
        <p:nvSpPr>
          <p:cNvPr id="3" name="Inhaltsplatzhalter 2"/>
          <p:cNvSpPr>
            <a:spLocks noGrp="1"/>
          </p:cNvSpPr>
          <p:nvPr>
            <p:ph idx="1"/>
          </p:nvPr>
        </p:nvSpPr>
        <p:spPr/>
        <p:txBody>
          <a:bodyPr/>
          <a:lstStyle/>
          <a:p>
            <a:r>
              <a:rPr lang="en-US" dirty="0" smtClean="0"/>
              <a:t>The core of Apple’s strategy is that they don’t even want to have a direct comparison to competitors. They want to be unique in what they do. And that is why they always refer to their core values; to be different and to change the world to something better. So “think different” got to the central idea of the company. It honors people who changed something by thinking different than everybody else. That’s the core value and the center of every process and every corporate goal.</a:t>
            </a:r>
            <a:endParaRPr lang="en-US" dirty="0"/>
          </a:p>
        </p:txBody>
      </p:sp>
    </p:spTree>
    <p:extLst>
      <p:ext uri="{BB962C8B-B14F-4D97-AF65-F5344CB8AC3E}">
        <p14:creationId xmlns:p14="http://schemas.microsoft.com/office/powerpoint/2010/main" val="17331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„Think different“ speech, Steve Jobs</a:t>
            </a:r>
            <a:endParaRPr lang="en-US" dirty="0"/>
          </a:p>
        </p:txBody>
      </p:sp>
      <p:pic>
        <p:nvPicPr>
          <p:cNvPr id="4" name="9GMQhOm-Dqo"/>
          <p:cNvPicPr>
            <a:picLocks noGrp="1" noRot="1" noChangeAspect="1"/>
          </p:cNvPicPr>
          <p:nvPr>
            <p:ph idx="1"/>
            <a:videoFile r:link="rId1"/>
          </p:nvPr>
        </p:nvPicPr>
        <p:blipFill>
          <a:blip r:embed="rId3"/>
          <a:stretch>
            <a:fillRect/>
          </a:stretch>
        </p:blipFill>
        <p:spPr>
          <a:xfrm>
            <a:off x="2090160" y="2059854"/>
            <a:ext cx="7677294" cy="4318478"/>
          </a:xfrm>
          <a:prstGeom prst="rect">
            <a:avLst/>
          </a:prstGeom>
          <a:ln>
            <a:noFill/>
          </a:ln>
          <a:effectLst>
            <a:outerShdw blurRad="190500" algn="tl" rotWithShape="0">
              <a:srgbClr val="000000">
                <a:alpha val="70000"/>
              </a:srgbClr>
            </a:outerShdw>
          </a:effectLst>
        </p:spPr>
      </p:pic>
      <p:sp>
        <p:nvSpPr>
          <p:cNvPr id="5" name="Textfeld 4"/>
          <p:cNvSpPr txBox="1"/>
          <p:nvPr/>
        </p:nvSpPr>
        <p:spPr>
          <a:xfrm>
            <a:off x="2090160" y="6450131"/>
            <a:ext cx="8984927" cy="307777"/>
          </a:xfrm>
          <a:prstGeom prst="rect">
            <a:avLst/>
          </a:prstGeom>
          <a:noFill/>
        </p:spPr>
        <p:txBody>
          <a:bodyPr wrap="square" rtlCol="0">
            <a:spAutoFit/>
          </a:bodyPr>
          <a:lstStyle/>
          <a:p>
            <a:r>
              <a:rPr lang="de-DE" sz="1400" dirty="0"/>
              <a:t>https://www.youtube.com/watch?v=9GMQhOm-Dqo</a:t>
            </a:r>
          </a:p>
        </p:txBody>
      </p:sp>
    </p:spTree>
    <p:extLst>
      <p:ext uri="{BB962C8B-B14F-4D97-AF65-F5344CB8AC3E}">
        <p14:creationId xmlns:p14="http://schemas.microsoft.com/office/powerpoint/2010/main" val="366387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9646" y="795811"/>
            <a:ext cx="7834746" cy="5821216"/>
          </a:xfrm>
          <a:prstGeom prst="rect">
            <a:avLst/>
          </a:prstGeom>
        </p:spPr>
      </p:pic>
    </p:spTree>
    <p:extLst>
      <p:ext uri="{BB962C8B-B14F-4D97-AF65-F5344CB8AC3E}">
        <p14:creationId xmlns:p14="http://schemas.microsoft.com/office/powerpoint/2010/main" val="3785274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63" y="924861"/>
            <a:ext cx="8146473" cy="5642194"/>
          </a:xfrm>
          <a:prstGeom prst="rect">
            <a:avLst/>
          </a:prstGeom>
        </p:spPr>
      </p:pic>
    </p:spTree>
    <p:extLst>
      <p:ext uri="{BB962C8B-B14F-4D97-AF65-F5344CB8AC3E}">
        <p14:creationId xmlns:p14="http://schemas.microsoft.com/office/powerpoint/2010/main" val="1652420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0</TotalTime>
  <Words>559</Words>
  <Application>Microsoft Office PowerPoint</Application>
  <PresentationFormat>Breitbild</PresentationFormat>
  <Paragraphs>59</Paragraphs>
  <Slides>12</Slides>
  <Notes>0</Notes>
  <HiddenSlides>0</HiddenSlides>
  <MMClips>1</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Trebuchet MS</vt:lpstr>
      <vt:lpstr>Wingdings</vt:lpstr>
      <vt:lpstr>Berlin</vt:lpstr>
      <vt:lpstr>Strategy Apple Inc.</vt:lpstr>
      <vt:lpstr>Strategy development</vt:lpstr>
      <vt:lpstr>Advantage against competitors</vt:lpstr>
      <vt:lpstr>Advantage against competitors</vt:lpstr>
      <vt:lpstr>USP Apple</vt:lpstr>
      <vt:lpstr>„Think different“</vt:lpstr>
      <vt:lpstr>„Think different“ speech, Steve Jobs</vt:lpstr>
      <vt:lpstr>PowerPoint-Präsentation</vt:lpstr>
      <vt:lpstr>PowerPoint-Präsentation</vt:lpstr>
      <vt:lpstr>SWOT analysis</vt:lpstr>
      <vt:lpstr>PowerPoint-Präsentation</vt:lpstr>
      <vt:lpstr>SWOT results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Apple inc.</dc:title>
  <dc:creator>Simon Kißling</dc:creator>
  <cp:lastModifiedBy>Simon Kißling</cp:lastModifiedBy>
  <cp:revision>21</cp:revision>
  <dcterms:created xsi:type="dcterms:W3CDTF">2015-07-03T06:16:08Z</dcterms:created>
  <dcterms:modified xsi:type="dcterms:W3CDTF">2015-07-03T09:18:55Z</dcterms:modified>
</cp:coreProperties>
</file>