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6" r:id="rId5"/>
    <p:sldId id="267" r:id="rId6"/>
    <p:sldId id="270" r:id="rId7"/>
    <p:sldId id="268" r:id="rId8"/>
    <p:sldId id="269" r:id="rId9"/>
    <p:sldId id="274" r:id="rId10"/>
    <p:sldId id="271" r:id="rId11"/>
    <p:sldId id="272" r:id="rId12"/>
    <p:sldId id="275" r:id="rId13"/>
    <p:sldId id="273" r:id="rId14"/>
    <p:sldId id="276" r:id="rId15"/>
    <p:sldId id="290" r:id="rId16"/>
    <p:sldId id="277" r:id="rId17"/>
    <p:sldId id="291" r:id="rId18"/>
    <p:sldId id="292" r:id="rId19"/>
    <p:sldId id="294" r:id="rId20"/>
    <p:sldId id="295" r:id="rId21"/>
    <p:sldId id="296" r:id="rId22"/>
    <p:sldId id="280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>
      <p:cViewPr varScale="1">
        <p:scale>
          <a:sx n="106" d="100"/>
          <a:sy n="106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10.06.2015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5112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10.06.2015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0700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10.06.2015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4978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10.06.2015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0914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10.06.2015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8160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10.06.2015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4783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10.06.2015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6216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10.06.2015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2623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10.06.2015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2283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10.06.2015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9113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10.06.2015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4494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10.06.2015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9809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13648" y="260648"/>
            <a:ext cx="9144000" cy="1008112"/>
          </a:xfrm>
        </p:spPr>
        <p:txBody>
          <a:bodyPr>
            <a:noAutofit/>
          </a:bodyPr>
          <a:lstStyle/>
          <a:p>
            <a:r>
              <a:rPr lang="de-DE" sz="5400" b="1" spc="600" dirty="0" smtClean="0">
                <a:solidFill>
                  <a:schemeClr val="bg1"/>
                </a:solidFill>
              </a:rPr>
              <a:t>Columbia‘s Final </a:t>
            </a:r>
            <a:r>
              <a:rPr lang="de-DE" sz="5400" b="1" spc="600" dirty="0">
                <a:solidFill>
                  <a:schemeClr val="bg1"/>
                </a:solidFill>
              </a:rPr>
              <a:t>M</a:t>
            </a:r>
            <a:r>
              <a:rPr lang="de-DE" sz="5400" b="1" spc="600" dirty="0" smtClean="0">
                <a:solidFill>
                  <a:schemeClr val="bg1"/>
                </a:solidFill>
              </a:rPr>
              <a:t>ission</a:t>
            </a:r>
          </a:p>
          <a:p>
            <a:endParaRPr lang="de-DE" sz="5400" b="1" spc="600" dirty="0" smtClean="0">
              <a:solidFill>
                <a:schemeClr val="bg1"/>
              </a:solidFill>
            </a:endParaRPr>
          </a:p>
          <a:p>
            <a:endParaRPr lang="de-DE" sz="5400" b="1" spc="6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64886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chemeClr val="bg1"/>
                </a:solidFill>
              </a:rPr>
              <a:t>By</a:t>
            </a:r>
            <a:r>
              <a:rPr lang="de-DE" sz="2400" dirty="0" smtClean="0">
                <a:solidFill>
                  <a:schemeClr val="bg1"/>
                </a:solidFill>
              </a:rPr>
              <a:t>: </a:t>
            </a:r>
            <a:r>
              <a:rPr lang="de-DE" sz="2400" dirty="0" err="1" smtClean="0">
                <a:solidFill>
                  <a:schemeClr val="bg1"/>
                </a:solidFill>
              </a:rPr>
              <a:t>Kailash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Ahuja</a:t>
            </a:r>
            <a:r>
              <a:rPr lang="de-DE" sz="2400" dirty="0" smtClean="0">
                <a:solidFill>
                  <a:schemeClr val="bg1"/>
                </a:solidFill>
              </a:rPr>
              <a:t>; Hong Minh </a:t>
            </a:r>
            <a:r>
              <a:rPr lang="de-DE" sz="2400" dirty="0" err="1" smtClean="0">
                <a:solidFill>
                  <a:schemeClr val="bg1"/>
                </a:solidFill>
              </a:rPr>
              <a:t>Nguy</a:t>
            </a:r>
            <a:r>
              <a:rPr lang="de-DE" sz="2400" dirty="0" smtClean="0">
                <a:solidFill>
                  <a:schemeClr val="bg1"/>
                </a:solidFill>
              </a:rPr>
              <a:t>; </a:t>
            </a:r>
            <a:r>
              <a:rPr lang="de-DE" sz="2400" dirty="0" err="1" smtClean="0">
                <a:solidFill>
                  <a:schemeClr val="bg1"/>
                </a:solidFill>
              </a:rPr>
              <a:t>Pooranan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Murugesan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7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71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1296144"/>
          </a:xfrm>
        </p:spPr>
        <p:txBody>
          <a:bodyPr>
            <a:noAutofit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Columbia Project – </a:t>
            </a:r>
            <a:b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Historical Development</a:t>
            </a:r>
            <a:endParaRPr lang="de-DE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536" y="1556792"/>
            <a:ext cx="5040560" cy="500983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Was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first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spaceworthy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Space Shuttle in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NASA‘s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orbital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fleet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During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22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, Space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Shuttle Columbia 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flew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28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filghts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totaling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125,204,911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miles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spent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300.74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days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in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space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completed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4,808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orbits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Gau\Desktop\Columbia's final mission\29-04-2014 02-26-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1"/>
            <a:ext cx="3096344" cy="50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97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71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16024"/>
            <a:ext cx="8363272" cy="1268760"/>
          </a:xfrm>
        </p:spPr>
        <p:txBody>
          <a:bodyPr>
            <a:noAutofit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Columbia Project – </a:t>
            </a:r>
            <a:b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Historical Development</a:t>
            </a:r>
            <a:endParaRPr lang="de-DE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Gau\Desktop\Columbia's final mission\23-04-2014 23-44-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42493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37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71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16024"/>
            <a:ext cx="8363272" cy="1268760"/>
          </a:xfrm>
        </p:spPr>
        <p:txBody>
          <a:bodyPr>
            <a:noAutofit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Columbia Project – </a:t>
            </a:r>
            <a:b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Milestones</a:t>
            </a:r>
            <a:endParaRPr lang="de-DE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Gau\Desktop\Columbia's final mission\sts1-patch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7557"/>
            <a:ext cx="1848205" cy="156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2243740" y="1571387"/>
            <a:ext cx="4776531" cy="1281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STS-1:  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succesfully</a:t>
            </a:r>
            <a:r>
              <a:rPr lang="de-DE" dirty="0" smtClean="0"/>
              <a:t> </a:t>
            </a:r>
            <a:r>
              <a:rPr lang="de-DE" dirty="0" err="1" smtClean="0"/>
              <a:t>launched</a:t>
            </a:r>
            <a:r>
              <a:rPr lang="de-DE" dirty="0" smtClean="0"/>
              <a:t> on April 12,    1981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Commanded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 </a:t>
            </a:r>
            <a:r>
              <a:rPr lang="de-DE" dirty="0" err="1" smtClean="0"/>
              <a:t>two</a:t>
            </a:r>
            <a:r>
              <a:rPr lang="de-DE" dirty="0" smtClean="0"/>
              <a:t>-person </a:t>
            </a:r>
            <a:r>
              <a:rPr lang="de-DE" dirty="0" err="1" smtClean="0"/>
              <a:t>crew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Mission: test flight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5123" name="Picture 3" descr="C:\Users\Gau\Desktop\Columbia's final mission\Download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9491" y="2420888"/>
            <a:ext cx="174390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243739" y="2867138"/>
            <a:ext cx="4776531" cy="1065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STS-5: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Launched</a:t>
            </a:r>
            <a:r>
              <a:rPr lang="de-DE" dirty="0" smtClean="0"/>
              <a:t> on November 11, 1982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First operational </a:t>
            </a:r>
            <a:r>
              <a:rPr lang="de-DE" dirty="0" err="1" smtClean="0"/>
              <a:t>mission</a:t>
            </a:r>
            <a:r>
              <a:rPr lang="de-DE" dirty="0" smtClean="0"/>
              <a:t>,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four</a:t>
            </a:r>
            <a:r>
              <a:rPr lang="de-DE" dirty="0" smtClean="0"/>
              <a:t>-man </a:t>
            </a:r>
            <a:r>
              <a:rPr lang="de-DE" dirty="0" err="1" smtClean="0"/>
              <a:t>crew</a:t>
            </a:r>
            <a:endParaRPr lang="de-DE" dirty="0"/>
          </a:p>
        </p:txBody>
      </p:sp>
      <p:pic>
        <p:nvPicPr>
          <p:cNvPr id="5124" name="Picture 4" descr="C:\Users\Gau\Desktop\Columbia's final mission\sts-28-patch-small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829" y="3572815"/>
            <a:ext cx="1848201" cy="14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2235038" y="3942675"/>
            <a:ext cx="4776529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STS-28: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Launched</a:t>
            </a:r>
            <a:r>
              <a:rPr lang="de-DE" dirty="0" smtClean="0"/>
              <a:t> on August 8, 1989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First </a:t>
            </a:r>
            <a:r>
              <a:rPr lang="de-DE" dirty="0" err="1" smtClean="0"/>
              <a:t>flight</a:t>
            </a:r>
            <a:r>
              <a:rPr lang="de-DE" dirty="0" smtClean="0"/>
              <a:t> after </a:t>
            </a:r>
            <a:r>
              <a:rPr lang="de-DE" dirty="0" err="1" smtClean="0"/>
              <a:t>Challenger</a:t>
            </a:r>
            <a:r>
              <a:rPr lang="de-DE" dirty="0" smtClean="0"/>
              <a:t> </a:t>
            </a:r>
            <a:r>
              <a:rPr lang="de-DE" dirty="0" err="1" smtClean="0"/>
              <a:t>disaster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Mission: </a:t>
            </a:r>
            <a:r>
              <a:rPr lang="de-DE" dirty="0" err="1" smtClean="0"/>
              <a:t>deploying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satellites</a:t>
            </a:r>
            <a:r>
              <a:rPr lang="de-DE" dirty="0" smtClean="0"/>
              <a:t> USA-40 &amp; 41</a:t>
            </a:r>
            <a:endParaRPr lang="de-DE" dirty="0"/>
          </a:p>
        </p:txBody>
      </p:sp>
      <p:pic>
        <p:nvPicPr>
          <p:cNvPr id="5126" name="Picture 6" descr="C:\Users\Gau\Desktop\Columbia's final mission\smSTS-107patch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564" y="4281006"/>
            <a:ext cx="2121756" cy="24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2235038" y="5094803"/>
            <a:ext cx="4776529" cy="1358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/>
              <a:t>STS-107: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Final </a:t>
            </a:r>
            <a:r>
              <a:rPr lang="de-DE" dirty="0" err="1" smtClean="0"/>
              <a:t>flight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Space Shuttle Columbia</a:t>
            </a:r>
          </a:p>
          <a:p>
            <a:pPr marL="285750" indent="-285750"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Orbiter </a:t>
            </a:r>
            <a:r>
              <a:rPr lang="de-DE" dirty="0" err="1" smtClean="0"/>
              <a:t>exploded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reentry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Earth‘s</a:t>
            </a:r>
            <a:r>
              <a:rPr lang="de-DE" dirty="0" smtClean="0"/>
              <a:t> </a:t>
            </a:r>
            <a:r>
              <a:rPr lang="de-DE" dirty="0" err="1" smtClean="0"/>
              <a:t>atmosphere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All </a:t>
            </a:r>
            <a:r>
              <a:rPr lang="de-DE" dirty="0" err="1" smtClean="0"/>
              <a:t>seven</a:t>
            </a:r>
            <a:r>
              <a:rPr lang="de-DE" dirty="0" smtClean="0"/>
              <a:t> </a:t>
            </a:r>
            <a:r>
              <a:rPr lang="de-DE" dirty="0" err="1" smtClean="0"/>
              <a:t>crew</a:t>
            </a:r>
            <a:r>
              <a:rPr lang="de-DE" dirty="0" smtClean="0"/>
              <a:t> </a:t>
            </a:r>
            <a:r>
              <a:rPr lang="de-DE" dirty="0" err="1" smtClean="0"/>
              <a:t>members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killed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462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63272" cy="1080120"/>
          </a:xfrm>
        </p:spPr>
        <p:txBody>
          <a:bodyPr>
            <a:noAutofit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Columbia Project – </a:t>
            </a:r>
            <a:b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Milestones</a:t>
            </a:r>
            <a:endParaRPr lang="de-DE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C:\Users\Gau\Desktop\Columbia's final mission\27-04-2014 03-52-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497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87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Columbia STS 107 – The 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ission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16 day mission dedicated to research in physical, life and space sciences</a:t>
            </a:r>
          </a:p>
          <a:p>
            <a:endParaRPr lang="en-US" sz="2800" dirty="0"/>
          </a:p>
          <a:p>
            <a:r>
              <a:rPr lang="en-US" sz="2800" dirty="0" smtClean="0"/>
              <a:t>Approximately 80 separate experiments comprising of hundreds of test and sample points</a:t>
            </a:r>
          </a:p>
          <a:p>
            <a:endParaRPr lang="en-US" sz="2800" dirty="0" smtClean="0"/>
          </a:p>
          <a:p>
            <a:r>
              <a:rPr lang="en-US" sz="2800" dirty="0" smtClean="0"/>
              <a:t>7 member crew had to work in round the clock shifts in 2 teams</a:t>
            </a:r>
          </a:p>
          <a:p>
            <a:endParaRPr lang="en-US" sz="2800" dirty="0"/>
          </a:p>
          <a:p>
            <a:r>
              <a:rPr lang="en-US" sz="2800" dirty="0" smtClean="0"/>
              <a:t>Critics called the experiments “</a:t>
            </a:r>
            <a:r>
              <a:rPr lang="en-US" sz="2800" b="1" i="1" dirty="0" smtClean="0"/>
              <a:t>childish &amp; elementary</a:t>
            </a:r>
            <a:r>
              <a:rPr lang="en-US" sz="2800" dirty="0" smtClean="0"/>
              <a:t>”, while the crew called it “</a:t>
            </a:r>
            <a:r>
              <a:rPr lang="en-US" sz="2800" b="1" i="1" dirty="0" smtClean="0"/>
              <a:t>leading edge</a:t>
            </a:r>
            <a:r>
              <a:rPr lang="en-US" sz="2800" dirty="0" smtClean="0"/>
              <a:t>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49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Important Terminology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CAIB – Columbia Accident Investigation Board</a:t>
            </a:r>
          </a:p>
          <a:p>
            <a:r>
              <a:rPr lang="en-US" dirty="0" smtClean="0"/>
              <a:t>DAT – Debris Assessment Team</a:t>
            </a:r>
          </a:p>
          <a:p>
            <a:r>
              <a:rPr lang="en-US" dirty="0" smtClean="0"/>
              <a:t>FRR – Flight Readiness Review</a:t>
            </a:r>
          </a:p>
          <a:p>
            <a:r>
              <a:rPr lang="en-US" dirty="0" smtClean="0"/>
              <a:t>MER – Mission Evaluation Room</a:t>
            </a:r>
          </a:p>
          <a:p>
            <a:r>
              <a:rPr lang="en-US" dirty="0" smtClean="0"/>
              <a:t>MMT – Mission Management Team</a:t>
            </a:r>
          </a:p>
          <a:p>
            <a:r>
              <a:rPr lang="en-US" dirty="0" smtClean="0"/>
              <a:t>RCC – Reinforced Carbon </a:t>
            </a:r>
            <a:r>
              <a:rPr lang="en-US" dirty="0" err="1" smtClean="0"/>
              <a:t>Carbon</a:t>
            </a:r>
            <a:endParaRPr lang="en-US" dirty="0" smtClean="0"/>
          </a:p>
          <a:p>
            <a:r>
              <a:rPr lang="en-US" dirty="0" smtClean="0"/>
              <a:t>SRB – Solid Rocket Booster</a:t>
            </a:r>
          </a:p>
          <a:p>
            <a:r>
              <a:rPr lang="en-US" dirty="0" smtClean="0"/>
              <a:t>TPS – Thermal Protection System </a:t>
            </a:r>
          </a:p>
          <a:p>
            <a:endParaRPr lang="en-US" dirty="0" smtClean="0"/>
          </a:p>
          <a:p>
            <a:r>
              <a:rPr lang="en-US" dirty="0" smtClean="0"/>
              <a:t>Accepted Risk</a:t>
            </a:r>
          </a:p>
          <a:p>
            <a:r>
              <a:rPr lang="en-US" dirty="0" smtClean="0"/>
              <a:t>No Safety of Flight Issue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23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87208" cy="77968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Columbia STS 107 – The Tragedy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196752"/>
            <a:ext cx="4402832" cy="540060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38736" cy="494622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Loose piece of foam punctured a hole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Extremely hot gases entered the wing during reentry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Structural support was destroyed &amp; the orbiter broke apart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8905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it all went wrong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i="1" dirty="0" smtClean="0"/>
              <a:t>The Start Itself was bad</a:t>
            </a:r>
          </a:p>
          <a:p>
            <a:r>
              <a:rPr lang="en-US" dirty="0" smtClean="0"/>
              <a:t>Cameras and images</a:t>
            </a:r>
          </a:p>
          <a:p>
            <a:r>
              <a:rPr lang="en-US" dirty="0" smtClean="0"/>
              <a:t> Request for more imaging went awry </a:t>
            </a:r>
          </a:p>
          <a:p>
            <a:r>
              <a:rPr lang="en-US" dirty="0" smtClean="0"/>
              <a:t>Debris classified as “Out of Family” Event </a:t>
            </a:r>
          </a:p>
          <a:p>
            <a:endParaRPr lang="en-US" dirty="0"/>
          </a:p>
          <a:p>
            <a:r>
              <a:rPr lang="en-US" dirty="0" smtClean="0"/>
              <a:t>No “Tiger Team” launched </a:t>
            </a:r>
          </a:p>
          <a:p>
            <a:r>
              <a:rPr lang="en-US" dirty="0" smtClean="0"/>
              <a:t>DAT team formed – but had no idea whom to report to or communicate with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93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How it all went wrong…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Wrong use of “Crater” </a:t>
            </a:r>
          </a:p>
          <a:p>
            <a:pPr marL="0" indent="0" algn="ctr">
              <a:buNone/>
            </a:pPr>
            <a:endParaRPr lang="en-US" i="1" dirty="0" smtClean="0"/>
          </a:p>
          <a:p>
            <a:r>
              <a:rPr lang="en-US" dirty="0" smtClean="0"/>
              <a:t>Was never utilized before for an on-orbit mission</a:t>
            </a:r>
          </a:p>
          <a:p>
            <a:r>
              <a:rPr lang="en-US" dirty="0" smtClean="0"/>
              <a:t>The engineers who used it were inexperienced</a:t>
            </a:r>
          </a:p>
          <a:p>
            <a:r>
              <a:rPr lang="en-US" dirty="0" smtClean="0"/>
              <a:t>When warned about the hole – it was not accounted for 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514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How it all went wrong…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i="1" dirty="0" smtClean="0"/>
              <a:t>“I am the boss !” </a:t>
            </a:r>
          </a:p>
          <a:p>
            <a:pPr marL="0" indent="0" algn="ctr">
              <a:buNone/>
            </a:pPr>
            <a:endParaRPr lang="en-US" i="1" dirty="0" smtClean="0"/>
          </a:p>
          <a:p>
            <a:r>
              <a:rPr lang="en-US" dirty="0" smtClean="0"/>
              <a:t>The MMT met only 5 times instead of everyday</a:t>
            </a:r>
          </a:p>
          <a:p>
            <a:r>
              <a:rPr lang="en-US" dirty="0" smtClean="0"/>
              <a:t>MMT manager Linda Ham tried to evade responsibility and was concentrating on (her) future</a:t>
            </a:r>
          </a:p>
          <a:p>
            <a:r>
              <a:rPr lang="en-US" dirty="0" smtClean="0"/>
              <a:t>Cancels the request for more images as she had no idea who needed it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880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71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 smtClean="0">
                <a:solidFill>
                  <a:schemeClr val="bg1"/>
                </a:solidFill>
              </a:rPr>
              <a:t>Agenda</a:t>
            </a:r>
            <a:endParaRPr lang="de-DE" sz="5400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07288" cy="471338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3000" b="1" dirty="0" smtClean="0"/>
              <a:t>Dynamics </a:t>
            </a:r>
            <a:r>
              <a:rPr lang="de-DE" sz="3000" b="1" dirty="0" err="1" smtClean="0"/>
              <a:t>of</a:t>
            </a:r>
            <a:r>
              <a:rPr lang="de-DE" sz="3000" b="1" dirty="0" smtClean="0"/>
              <a:t> Space Shuttle </a:t>
            </a:r>
            <a:r>
              <a:rPr lang="de-DE" sz="3000" b="1" dirty="0" err="1" smtClean="0"/>
              <a:t>Program</a:t>
            </a:r>
            <a:endParaRPr lang="de-DE" sz="3000" b="1" dirty="0" smtClean="0"/>
          </a:p>
          <a:p>
            <a:pPr>
              <a:lnSpc>
                <a:spcPct val="150000"/>
              </a:lnSpc>
            </a:pPr>
            <a:r>
              <a:rPr lang="de-DE" sz="3000" b="1" dirty="0" smtClean="0"/>
              <a:t>The Columbia Project</a:t>
            </a:r>
          </a:p>
          <a:p>
            <a:pPr>
              <a:lnSpc>
                <a:spcPct val="150000"/>
              </a:lnSpc>
            </a:pPr>
            <a:r>
              <a:rPr lang="de-DE" sz="3000" b="1" dirty="0" smtClean="0"/>
              <a:t>The </a:t>
            </a:r>
            <a:r>
              <a:rPr lang="de-DE" sz="3000" b="1" dirty="0" err="1" smtClean="0"/>
              <a:t>project</a:t>
            </a:r>
            <a:r>
              <a:rPr lang="de-DE" sz="3000" b="1" dirty="0" smtClean="0"/>
              <a:t> organisation</a:t>
            </a:r>
          </a:p>
          <a:p>
            <a:pPr>
              <a:lnSpc>
                <a:spcPct val="150000"/>
              </a:lnSpc>
            </a:pPr>
            <a:r>
              <a:rPr lang="de-DE" sz="3000" b="1" dirty="0" smtClean="0"/>
              <a:t>Analysis </a:t>
            </a:r>
            <a:r>
              <a:rPr lang="de-DE" sz="3000" b="1" dirty="0" err="1" smtClean="0"/>
              <a:t>of</a:t>
            </a:r>
            <a:r>
              <a:rPr lang="de-DE" sz="3000" b="1" dirty="0" smtClean="0"/>
              <a:t> </a:t>
            </a:r>
            <a:r>
              <a:rPr lang="de-DE" sz="3000" b="1" dirty="0" err="1" smtClean="0"/>
              <a:t>the</a:t>
            </a:r>
            <a:r>
              <a:rPr lang="de-DE" sz="3000" b="1" dirty="0" smtClean="0"/>
              <a:t> </a:t>
            </a:r>
            <a:r>
              <a:rPr lang="de-DE" sz="3000" b="1" dirty="0" err="1" smtClean="0"/>
              <a:t>problems</a:t>
            </a:r>
            <a:r>
              <a:rPr lang="de-DE" sz="3000" b="1" dirty="0" smtClean="0"/>
              <a:t> </a:t>
            </a:r>
            <a:r>
              <a:rPr lang="de-DE" sz="3000" b="1" dirty="0" err="1" smtClean="0"/>
              <a:t>occured</a:t>
            </a:r>
            <a:endParaRPr lang="de-DE" sz="3000" b="1" dirty="0" smtClean="0"/>
          </a:p>
          <a:p>
            <a:pPr>
              <a:lnSpc>
                <a:spcPct val="150000"/>
              </a:lnSpc>
            </a:pPr>
            <a:r>
              <a:rPr lang="de-DE" sz="3000" b="1" dirty="0" err="1" smtClean="0"/>
              <a:t>Cause</a:t>
            </a:r>
            <a:r>
              <a:rPr lang="de-DE" sz="3000" b="1" dirty="0" smtClean="0"/>
              <a:t> </a:t>
            </a:r>
            <a:r>
              <a:rPr lang="de-DE" sz="3000" b="1" dirty="0" err="1" smtClean="0"/>
              <a:t>and</a:t>
            </a:r>
            <a:r>
              <a:rPr lang="de-DE" sz="3000" b="1" dirty="0" smtClean="0"/>
              <a:t> </a:t>
            </a:r>
            <a:r>
              <a:rPr lang="de-DE" sz="3000" b="1" dirty="0" err="1" smtClean="0"/>
              <a:t>effect</a:t>
            </a:r>
            <a:r>
              <a:rPr lang="de-DE" sz="3000" b="1" dirty="0" smtClean="0"/>
              <a:t> </a:t>
            </a:r>
            <a:r>
              <a:rPr lang="de-DE" sz="3000" b="1" dirty="0" err="1" smtClean="0"/>
              <a:t>analysis</a:t>
            </a:r>
            <a:endParaRPr lang="de-DE" sz="3000" b="1" dirty="0" smtClean="0"/>
          </a:p>
          <a:p>
            <a:pPr>
              <a:lnSpc>
                <a:spcPct val="150000"/>
              </a:lnSpc>
            </a:pPr>
            <a:r>
              <a:rPr lang="de-DE" sz="3000" b="1" dirty="0" smtClean="0"/>
              <a:t>Future </a:t>
            </a:r>
            <a:r>
              <a:rPr lang="de-DE" sz="3000" b="1" dirty="0" err="1" smtClean="0"/>
              <a:t>outlook</a:t>
            </a:r>
            <a:r>
              <a:rPr lang="de-DE" sz="3000" b="1" dirty="0" smtClean="0"/>
              <a:t> </a:t>
            </a:r>
            <a:r>
              <a:rPr lang="de-DE" sz="3000" b="1" dirty="0" err="1" smtClean="0"/>
              <a:t>of</a:t>
            </a:r>
            <a:r>
              <a:rPr lang="de-DE" sz="3000" b="1" dirty="0" smtClean="0"/>
              <a:t> </a:t>
            </a:r>
            <a:r>
              <a:rPr lang="de-DE" sz="3000" b="1" dirty="0" err="1" smtClean="0"/>
              <a:t>the</a:t>
            </a:r>
            <a:r>
              <a:rPr lang="de-DE" sz="3000" b="1" dirty="0" smtClean="0"/>
              <a:t> NASA Space </a:t>
            </a:r>
            <a:r>
              <a:rPr lang="de-DE" sz="3000" b="1" dirty="0" err="1" smtClean="0"/>
              <a:t>Program</a:t>
            </a:r>
            <a:endParaRPr lang="de-DE" sz="3000" b="1" dirty="0" smtClean="0"/>
          </a:p>
          <a:p>
            <a:pPr marL="0" indent="0">
              <a:lnSpc>
                <a:spcPct val="150000"/>
              </a:lnSpc>
              <a:buNone/>
            </a:pPr>
            <a:endParaRPr lang="de-DE" sz="3000" b="1" dirty="0" smtClean="0"/>
          </a:p>
          <a:p>
            <a:pPr marL="0" indent="0">
              <a:lnSpc>
                <a:spcPct val="150000"/>
              </a:lnSpc>
              <a:buNone/>
            </a:pPr>
            <a:endParaRPr lang="de-DE" sz="3000" b="1" dirty="0"/>
          </a:p>
        </p:txBody>
      </p:sp>
    </p:spTree>
    <p:extLst>
      <p:ext uri="{BB962C8B-B14F-4D97-AF65-F5344CB8AC3E}">
        <p14:creationId xmlns:p14="http://schemas.microsoft.com/office/powerpoint/2010/main" xmlns="" val="29608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How it all went wrong…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i="1" dirty="0" smtClean="0"/>
              <a:t>“Lack of Communication” </a:t>
            </a:r>
          </a:p>
          <a:p>
            <a:pPr marL="0" indent="0" algn="ctr">
              <a:buNone/>
            </a:pPr>
            <a:endParaRPr lang="en-US" i="1" dirty="0" smtClean="0"/>
          </a:p>
          <a:p>
            <a:r>
              <a:rPr lang="en-US" dirty="0" err="1" smtClean="0"/>
              <a:t>Toooooo</a:t>
            </a:r>
            <a:r>
              <a:rPr lang="en-US" dirty="0" smtClean="0"/>
              <a:t> centralized … very rule – oriented, very protocol oriented</a:t>
            </a:r>
          </a:p>
          <a:p>
            <a:r>
              <a:rPr lang="en-US" dirty="0" smtClean="0"/>
              <a:t>Lower rung employees were not able to voice their opinion / concern (FRR not perfect) </a:t>
            </a:r>
          </a:p>
          <a:p>
            <a:r>
              <a:rPr lang="en-US" dirty="0" smtClean="0"/>
              <a:t>The astronauts informed only on the 7</a:t>
            </a:r>
            <a:r>
              <a:rPr lang="en-US" baseline="30000" dirty="0" smtClean="0"/>
              <a:t>th</a:t>
            </a:r>
            <a:r>
              <a:rPr lang="en-US" dirty="0" smtClean="0"/>
              <a:t> day</a:t>
            </a:r>
          </a:p>
          <a:p>
            <a:r>
              <a:rPr lang="en-US" dirty="0" smtClean="0"/>
              <a:t>“No safety to flight issue” confirmed but no one mentioned about the RCC issue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870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To Sum It Up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“Sticking to the Past”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Use of analytic models for testing and no unmanned test Flights</a:t>
            </a:r>
          </a:p>
          <a:p>
            <a:r>
              <a:rPr lang="en-US" dirty="0" smtClean="0"/>
              <a:t>Bad Finance management</a:t>
            </a:r>
          </a:p>
          <a:p>
            <a:r>
              <a:rPr lang="en-US" dirty="0" smtClean="0"/>
              <a:t>Communication </a:t>
            </a:r>
            <a:r>
              <a:rPr lang="en-US" dirty="0"/>
              <a:t>&amp; </a:t>
            </a:r>
            <a:r>
              <a:rPr lang="en-US" dirty="0" smtClean="0"/>
              <a:t>Team management issues</a:t>
            </a:r>
            <a:endParaRPr lang="en-US" dirty="0"/>
          </a:p>
          <a:p>
            <a:r>
              <a:rPr lang="en-US" dirty="0" smtClean="0"/>
              <a:t>Arrogant &amp; overconfident attitude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1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http://www.unifiedrepublicofstars.com/wp-content/uploads/2012/02/ColumbiaCr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88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26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Operational Altitude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20113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Operational Altitude of STS(Shuttle Transportation Systems) – 120-600 miles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3048000"/>
            <a:ext cx="815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Distance From Earth</a:t>
            </a:r>
          </a:p>
          <a:p>
            <a:pPr lvl="1"/>
            <a:r>
              <a:rPr lang="en-US" dirty="0" smtClean="0"/>
              <a:t>International Space Station	- 200-250 miles</a:t>
            </a:r>
          </a:p>
          <a:p>
            <a:pPr lvl="1"/>
            <a:r>
              <a:rPr lang="en-US" dirty="0" smtClean="0"/>
              <a:t>Hubble Telescope		- 350 miles</a:t>
            </a:r>
          </a:p>
          <a:p>
            <a:pPr lvl="1"/>
            <a:r>
              <a:rPr lang="en-US" dirty="0" smtClean="0"/>
              <a:t>Moon			- 238,000 miles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02674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Ignored Warnings </a:t>
            </a:r>
            <a:endParaRPr lang="en-IN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95000"/>
              </a:lnSpc>
              <a:defRPr/>
            </a:pPr>
            <a:r>
              <a:rPr lang="en-US" sz="1800" dirty="0" smtClean="0"/>
              <a:t>Lessons from the Challenger incident-1986</a:t>
            </a:r>
          </a:p>
          <a:p>
            <a:pPr lvl="1"/>
            <a:r>
              <a:rPr lang="en-US" sz="1800" dirty="0" smtClean="0"/>
              <a:t>SRB experts had expressed concerns about the safety of the Challenger launch</a:t>
            </a:r>
          </a:p>
          <a:p>
            <a:pPr lvl="1"/>
            <a:r>
              <a:rPr lang="en-US" sz="1800" dirty="0" smtClean="0"/>
              <a:t>NASA’s culture prevented these concerns from reaching top decision-makers</a:t>
            </a:r>
          </a:p>
          <a:p>
            <a:pPr lvl="1"/>
            <a:r>
              <a:rPr lang="en-US" sz="1800" dirty="0" smtClean="0"/>
              <a:t>Past successes had created an environment of over-confidence within NASA</a:t>
            </a:r>
          </a:p>
          <a:p>
            <a:pPr lvl="1"/>
            <a:r>
              <a:rPr lang="en-US" sz="1800" dirty="0" smtClean="0"/>
              <a:t>Extreme pressures to maintain launch schedules may have prompted flawed decision-making</a:t>
            </a:r>
          </a:p>
          <a:p>
            <a:pPr lvl="0">
              <a:lnSpc>
                <a:spcPct val="95000"/>
              </a:lnSpc>
              <a:defRPr/>
            </a:pPr>
            <a:endParaRPr lang="en-US" sz="1800" dirty="0" smtClean="0"/>
          </a:p>
          <a:p>
            <a:pPr lvl="0">
              <a:lnSpc>
                <a:spcPct val="95000"/>
              </a:lnSpc>
              <a:defRPr/>
            </a:pPr>
            <a:r>
              <a:rPr lang="en-US" sz="1800" dirty="0" smtClean="0"/>
              <a:t>CAIB found disturbing parallels remaining at the time of the Columbia incident(2003)…</a:t>
            </a:r>
          </a:p>
          <a:p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xmlns="" val="20609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Ignored Warnings 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676400"/>
            <a:ext cx="6324600" cy="246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buFont typeface="Arial" pitchFamily="34" charset="0"/>
              <a:buChar char="•"/>
            </a:pPr>
            <a:r>
              <a:rPr lang="en-US" dirty="0" smtClean="0"/>
              <a:t>Foam strike detected in launch videos on Day 2</a:t>
            </a:r>
          </a:p>
          <a:p>
            <a:pPr>
              <a:lnSpc>
                <a:spcPct val="95000"/>
              </a:lnSpc>
              <a:buFont typeface="Arial" pitchFamily="34" charset="0"/>
              <a:buChar char="•"/>
            </a:pPr>
            <a:r>
              <a:rPr lang="en-US" dirty="0" smtClean="0"/>
              <a:t>Debris Assessment Team (DAT) informally requested inspection by remote photo imagery to DOD.</a:t>
            </a:r>
          </a:p>
          <a:p>
            <a:pPr lvl="0">
              <a:lnSpc>
                <a:spcPct val="95000"/>
              </a:lnSpc>
              <a:buFont typeface="Arial" pitchFamily="34" charset="0"/>
              <a:buChar char="•"/>
            </a:pPr>
            <a:r>
              <a:rPr lang="en-GB" dirty="0" smtClean="0">
                <a:cs typeface="Arial" pitchFamily="34" charset="0"/>
              </a:rPr>
              <a:t>The engineering team also proposed a space walk to check the wing.</a:t>
            </a:r>
            <a:endParaRPr lang="en-US" dirty="0" smtClean="0"/>
          </a:p>
          <a:p>
            <a:pPr>
              <a:lnSpc>
                <a:spcPct val="95000"/>
              </a:lnSpc>
              <a:buFont typeface="Arial" pitchFamily="34" charset="0"/>
              <a:buChar char="•"/>
            </a:pPr>
            <a:r>
              <a:rPr lang="en-US" dirty="0" smtClean="0"/>
              <a:t>MMT managers discounted foam strike significance</a:t>
            </a:r>
          </a:p>
          <a:p>
            <a:pPr>
              <a:lnSpc>
                <a:spcPct val="95000"/>
              </a:lnSpc>
              <a:buFont typeface="Arial" pitchFamily="34" charset="0"/>
              <a:buChar char="•"/>
            </a:pPr>
            <a:r>
              <a:rPr lang="en-US" dirty="0" smtClean="0"/>
              <a:t>No actions were taken to assess shuttles damage or to prepare emergency plans</a:t>
            </a:r>
          </a:p>
          <a:p>
            <a:pPr lvl="1">
              <a:lnSpc>
                <a:spcPct val="95000"/>
              </a:lnSpc>
              <a:buFont typeface="Arial" pitchFamily="34" charset="0"/>
              <a:buChar char="•"/>
            </a:pPr>
            <a:r>
              <a:rPr lang="en-US" dirty="0" smtClean="0"/>
              <a:t>Atlantis could have been launched?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27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Organizational Culture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1800" dirty="0" smtClean="0"/>
              <a:t>Cultural traits and organizational practices detrimental to safety were allowed to develop</a:t>
            </a:r>
          </a:p>
          <a:p>
            <a:r>
              <a:rPr lang="en-IN" sz="1800" dirty="0" smtClean="0"/>
              <a:t>Reliance on past success as a substitute for sound engineering practices</a:t>
            </a:r>
          </a:p>
          <a:p>
            <a:r>
              <a:rPr lang="en-IN" sz="1800" dirty="0" smtClean="0"/>
              <a:t>Organizational barriers that prevented effective communication of critical safety information</a:t>
            </a:r>
            <a:endParaRPr lang="en-IN" sz="1800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1000" y="4648200"/>
            <a:ext cx="35814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baseline="0" dirty="0">
                <a:solidFill>
                  <a:srgbClr val="000000"/>
                </a:solidFill>
              </a:rPr>
              <a:t>“In our view, the NASA </a:t>
            </a:r>
            <a:r>
              <a:rPr lang="en-US" sz="2000" b="1" baseline="0" dirty="0">
                <a:solidFill>
                  <a:srgbClr val="990000"/>
                </a:solidFill>
              </a:rPr>
              <a:t>organizational culture</a:t>
            </a:r>
            <a:r>
              <a:rPr lang="en-US" sz="2000" b="1" baseline="0" dirty="0">
                <a:solidFill>
                  <a:srgbClr val="000000"/>
                </a:solidFill>
              </a:rPr>
              <a:t> had as much to do with this accident as the foam.” </a:t>
            </a:r>
            <a:endParaRPr lang="en-US" sz="2000" baseline="0" dirty="0">
              <a:solidFill>
                <a:srgbClr val="000000"/>
              </a:solidFill>
            </a:endParaRPr>
          </a:p>
          <a:p>
            <a:pPr lvl="1" algn="r">
              <a:spcBef>
                <a:spcPct val="50000"/>
              </a:spcBef>
            </a:pPr>
            <a:r>
              <a:rPr lang="en-US" sz="1600" b="1" i="1" baseline="0" dirty="0"/>
              <a:t>CAIB Report, Vol. 1, p. 97</a:t>
            </a:r>
            <a:endParaRPr lang="en-US" sz="1600" baseline="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67200" y="4572000"/>
            <a:ext cx="457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baseline="0" dirty="0">
                <a:solidFill>
                  <a:srgbClr val="000000"/>
                </a:solidFill>
              </a:rPr>
              <a:t>I must emphasize (again) that severe enough damage… could present potentially grave hazards… Remember the NASA safety posters everywhere around stating, “If it’s not safe, say so”? Yes, it’s that serious.</a:t>
            </a:r>
          </a:p>
          <a:p>
            <a:pPr algn="r"/>
            <a:r>
              <a:rPr lang="en-US" sz="2000" b="1" baseline="0" dirty="0" smtClean="0">
                <a:solidFill>
                  <a:srgbClr val="000000"/>
                </a:solidFill>
              </a:rPr>
              <a:t>-C</a:t>
            </a:r>
            <a:r>
              <a:rPr lang="en-US" sz="2000" b="1" i="1" baseline="0" dirty="0" smtClean="0">
                <a:solidFill>
                  <a:srgbClr val="006600"/>
                </a:solidFill>
              </a:rPr>
              <a:t>omposed </a:t>
            </a:r>
            <a:r>
              <a:rPr lang="en-US" sz="2000" b="1" i="1" baseline="0" dirty="0">
                <a:solidFill>
                  <a:srgbClr val="006600"/>
                </a:solidFill>
              </a:rPr>
              <a:t>but never sent </a:t>
            </a:r>
          </a:p>
        </p:txBody>
      </p:sp>
    </p:spTree>
    <p:extLst>
      <p:ext uri="{BB962C8B-B14F-4D97-AF65-F5344CB8AC3E}">
        <p14:creationId xmlns:p14="http://schemas.microsoft.com/office/powerpoint/2010/main" xmlns="" val="385944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Lives Lost</a:t>
            </a:r>
            <a:endParaRPr lang="en-IN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NASA’s space shuttle program STS(Shuttle Transportation System) killed more people than any other space vehicle in history.</a:t>
            </a:r>
          </a:p>
          <a:p>
            <a:pPr lvl="2"/>
            <a:r>
              <a:rPr lang="en-US" sz="1800" dirty="0" smtClean="0"/>
              <a:t>Challenger- 7 people</a:t>
            </a:r>
          </a:p>
          <a:p>
            <a:pPr lvl="2"/>
            <a:r>
              <a:rPr lang="en-US" sz="1800" dirty="0" smtClean="0"/>
              <a:t>Columbia – 7 people</a:t>
            </a:r>
          </a:p>
          <a:p>
            <a:r>
              <a:rPr lang="en-US" sz="1800" dirty="0" smtClean="0"/>
              <a:t>Flight Failure rate- 1.5%</a:t>
            </a:r>
          </a:p>
          <a:p>
            <a:r>
              <a:rPr lang="en-US" sz="1800" dirty="0" smtClean="0"/>
              <a:t>Vehicular Failure rate- 40%  ( Two Out of Five Shuttles lost- </a:t>
            </a:r>
            <a:r>
              <a:rPr lang="en-IN" sz="1800" dirty="0" smtClean="0"/>
              <a:t>Columbia, Challenger, Discovery, Atlantis, and Endeavor</a:t>
            </a:r>
            <a:r>
              <a:rPr lang="en-US" sz="1800" dirty="0" smtClean="0"/>
              <a:t>)</a:t>
            </a:r>
          </a:p>
          <a:p>
            <a:endParaRPr lang="en-US" sz="1800" dirty="0" smtClean="0"/>
          </a:p>
          <a:p>
            <a:r>
              <a:rPr lang="en-US" sz="1800" dirty="0" smtClean="0"/>
              <a:t>Comparison Analysis:</a:t>
            </a:r>
          </a:p>
          <a:p>
            <a:pPr lvl="2"/>
            <a:r>
              <a:rPr lang="en-US" sz="1800" dirty="0" smtClean="0"/>
              <a:t>Chinese space program has no casualties</a:t>
            </a:r>
          </a:p>
          <a:p>
            <a:pPr lvl="2"/>
            <a:r>
              <a:rPr lang="en-US" sz="1800" dirty="0" smtClean="0"/>
              <a:t>Russia lost 4 cosmonauts in two accidents, Soyuz-1 and Soyuz-11</a:t>
            </a:r>
          </a:p>
          <a:p>
            <a:endParaRPr lang="en-US" sz="1700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026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Cost Overrun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Estimated Cost</a:t>
            </a:r>
          </a:p>
          <a:p>
            <a:pPr lvl="2"/>
            <a:r>
              <a:rPr lang="en-US" sz="1800" dirty="0" smtClean="0"/>
              <a:t>US$450 Million / Mission</a:t>
            </a:r>
          </a:p>
          <a:p>
            <a:pPr lvl="2">
              <a:buNone/>
            </a:pPr>
            <a:endParaRPr lang="en-US" sz="1800" dirty="0" smtClean="0"/>
          </a:p>
          <a:p>
            <a:r>
              <a:rPr lang="en-US" sz="1800" dirty="0" smtClean="0"/>
              <a:t>Total Number of missions	- 135</a:t>
            </a:r>
          </a:p>
          <a:p>
            <a:r>
              <a:rPr lang="en-US" sz="1800" dirty="0" smtClean="0"/>
              <a:t>Total Cost		- US$192 Billion</a:t>
            </a:r>
          </a:p>
          <a:p>
            <a:endParaRPr lang="en-US" sz="1800" dirty="0" smtClean="0"/>
          </a:p>
          <a:p>
            <a:r>
              <a:rPr lang="en-US" sz="1800" dirty="0" smtClean="0"/>
              <a:t>Actual Cost Calculation</a:t>
            </a:r>
          </a:p>
          <a:p>
            <a:pPr lvl="2"/>
            <a:r>
              <a:rPr lang="en-US" sz="1800" dirty="0" smtClean="0"/>
              <a:t>From 1982 to 2010 - US$1.2 Billion/ Mission</a:t>
            </a:r>
          </a:p>
          <a:p>
            <a:pPr lvl="2"/>
            <a:r>
              <a:rPr lang="en-US" sz="1800" dirty="0" smtClean="0"/>
              <a:t>From 1971 to 2010- US$1.5 Billion/ Mission</a:t>
            </a:r>
          </a:p>
          <a:p>
            <a:pPr lvl="2"/>
            <a:endParaRPr lang="en-US" sz="1000" dirty="0" smtClean="0"/>
          </a:p>
          <a:p>
            <a:r>
              <a:rPr lang="en-US" sz="1800" dirty="0" smtClean="0"/>
              <a:t>Comparison:</a:t>
            </a:r>
          </a:p>
          <a:p>
            <a:pPr lvl="2"/>
            <a:r>
              <a:rPr lang="en-US" sz="1800" dirty="0" smtClean="0"/>
              <a:t>Russian Soyuz (Rumours)	- Around US$45-$80 million/launch</a:t>
            </a:r>
          </a:p>
          <a:p>
            <a:pPr lvl="3"/>
            <a:r>
              <a:rPr lang="en-US" sz="1800" dirty="0" smtClean="0"/>
              <a:t>Charges US$63 Million / Seat</a:t>
            </a:r>
            <a:endParaRPr lang="en-US" sz="1400" dirty="0" smtClean="0"/>
          </a:p>
          <a:p>
            <a:pPr lvl="2"/>
            <a:endParaRPr lang="en-US" sz="1800" dirty="0" smtClean="0"/>
          </a:p>
          <a:p>
            <a:pPr lvl="2"/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xmlns="" val="16865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Plan and Execution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876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Initial Plan – 1972</a:t>
            </a:r>
          </a:p>
          <a:p>
            <a:pPr lvl="1"/>
            <a:r>
              <a:rPr lang="en-US" sz="1800" dirty="0" smtClean="0"/>
              <a:t>50 Missions per year</a:t>
            </a:r>
          </a:p>
          <a:p>
            <a:pPr lvl="1"/>
            <a:r>
              <a:rPr lang="en-US" sz="1800" dirty="0" smtClean="0"/>
              <a:t>To boost orbit of </a:t>
            </a:r>
            <a:r>
              <a:rPr lang="en-US" sz="1800" b="1" dirty="0" smtClean="0"/>
              <a:t>Skylab</a:t>
            </a:r>
          </a:p>
          <a:p>
            <a:pPr lvl="1"/>
            <a:endParaRPr lang="en-US" sz="1400" dirty="0" smtClean="0"/>
          </a:p>
          <a:p>
            <a:r>
              <a:rPr lang="en-US" sz="1800" dirty="0" smtClean="0"/>
              <a:t>Execution</a:t>
            </a:r>
          </a:p>
          <a:p>
            <a:pPr lvl="1"/>
            <a:r>
              <a:rPr lang="en-US" sz="1800" dirty="0" smtClean="0"/>
              <a:t>From 1982-2010</a:t>
            </a:r>
          </a:p>
          <a:p>
            <a:pPr lvl="2"/>
            <a:r>
              <a:rPr lang="en-US" sz="1800" dirty="0" smtClean="0"/>
              <a:t>4 Missions per year</a:t>
            </a:r>
          </a:p>
          <a:p>
            <a:pPr lvl="1"/>
            <a:r>
              <a:rPr lang="en-US" sz="1800" dirty="0" smtClean="0"/>
              <a:t>In 1979, Loss of US’s first Space Station </a:t>
            </a:r>
            <a:r>
              <a:rPr lang="en-US" sz="1800" b="1" dirty="0" smtClean="0"/>
              <a:t>Skylab</a:t>
            </a:r>
            <a:r>
              <a:rPr lang="en-US" sz="1800" dirty="0" smtClean="0"/>
              <a:t> due to delay in Shuttle launch.</a:t>
            </a:r>
            <a:endParaRPr lang="en-US" sz="1800" b="1" dirty="0" smtClean="0"/>
          </a:p>
          <a:p>
            <a:pPr lvl="1"/>
            <a:r>
              <a:rPr lang="en-US" sz="1800" dirty="0" smtClean="0"/>
              <a:t>Shuttles were designed for 10years of life</a:t>
            </a:r>
          </a:p>
          <a:p>
            <a:pPr lvl="2"/>
            <a:r>
              <a:rPr lang="en-US" sz="1800" dirty="0" smtClean="0"/>
              <a:t>Life was extended to 30 years</a:t>
            </a:r>
            <a:endParaRPr lang="en-IN" sz="1800" dirty="0"/>
          </a:p>
        </p:txBody>
      </p:sp>
      <p:pic>
        <p:nvPicPr>
          <p:cNvPr id="16386" name="Picture 2" descr="http://seradata.com/SSI/wp-content/uploads/2014/03/514472main_41s_factoring_skylab_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95400"/>
            <a:ext cx="502920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89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71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3272" cy="720080"/>
          </a:xfrm>
        </p:spPr>
        <p:txBody>
          <a:bodyPr>
            <a:normAutofit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NASA - Historical Background</a:t>
            </a:r>
            <a:endParaRPr lang="de-DE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4726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On 29th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July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1958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Nasa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i.e. National </a:t>
            </a: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Aeronautics and Space Administration was found by the U.S.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Congress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was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created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response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Soviet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Union‘s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October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4, 1957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launch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ist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first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satellite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, Sputnik 1</a:t>
            </a:r>
          </a:p>
          <a:p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Nasa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civilian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agency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responsible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coordinating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America‘s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activities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space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Gau\Desktop\Columbia's final mission\Download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3030" y="4288723"/>
            <a:ext cx="3168352" cy="19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au\Desktop\Columbia's final mission\images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88723"/>
            <a:ext cx="4450006" cy="184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11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 algn="ctr">
              <a:buNone/>
            </a:pPr>
            <a:r>
              <a:rPr lang="en-US" sz="4800" b="1" dirty="0" smtClean="0"/>
              <a:t>NTCP </a:t>
            </a:r>
            <a:r>
              <a:rPr lang="en-US" sz="4800" b="1" dirty="0"/>
              <a:t>Model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xmlns="" val="18163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What Next?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NASA suspended space shuttle flights for more than two years as its</a:t>
            </a:r>
            <a:r>
              <a:rPr lang="en-IN" sz="1800" dirty="0" smtClean="0"/>
              <a:t> Columbia Accident Investigation Board(CAIB),</a:t>
            </a:r>
            <a:r>
              <a:rPr lang="en-US" sz="1800" dirty="0" smtClean="0"/>
              <a:t> investigated the disaster</a:t>
            </a:r>
          </a:p>
          <a:p>
            <a:pPr lvl="1"/>
            <a:r>
              <a:rPr lang="en-US" sz="1800" dirty="0" smtClean="0"/>
              <a:t>External Tank was redesigned</a:t>
            </a:r>
          </a:p>
          <a:p>
            <a:pPr lvl="1"/>
            <a:r>
              <a:rPr lang="en-US" sz="1800" dirty="0" smtClean="0"/>
              <a:t>Astronauts used </a:t>
            </a:r>
            <a:r>
              <a:rPr lang="en-IN" sz="1800" dirty="0" smtClean="0"/>
              <a:t>cameras and robotic arm to scan the shuttle's belly for broken tiles</a:t>
            </a:r>
          </a:p>
          <a:p>
            <a:pPr lvl="1"/>
            <a:r>
              <a:rPr lang="en-US" sz="1800" dirty="0" smtClean="0"/>
              <a:t>Safety procedures were introduced</a:t>
            </a:r>
            <a:endParaRPr lang="en-IN" sz="1800" dirty="0" smtClean="0"/>
          </a:p>
          <a:p>
            <a:pPr lvl="1"/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In 2004, President Bush announced that the space shuttles would be retired</a:t>
            </a:r>
          </a:p>
          <a:p>
            <a:r>
              <a:rPr lang="en-US" sz="1800" dirty="0" smtClean="0"/>
              <a:t>In August 31, 2011, </a:t>
            </a:r>
            <a:r>
              <a:rPr lang="en-IN" sz="1800" dirty="0" smtClean="0"/>
              <a:t>Space Shuttle Transition and Retirement Office was formed to house all three orbiters and a prototype, Enterprise in museums in California.</a:t>
            </a:r>
          </a:p>
        </p:txBody>
      </p:sp>
    </p:spTree>
    <p:extLst>
      <p:ext uri="{BB962C8B-B14F-4D97-AF65-F5344CB8AC3E}">
        <p14:creationId xmlns:p14="http://schemas.microsoft.com/office/powerpoint/2010/main" xmlns="" val="39228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Future Outlook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599"/>
          </a:xfrm>
        </p:spPr>
        <p:txBody>
          <a:bodyPr>
            <a:normAutofit/>
          </a:bodyPr>
          <a:lstStyle/>
          <a:p>
            <a:endParaRPr lang="en-IN" sz="1800" dirty="0" smtClean="0"/>
          </a:p>
          <a:p>
            <a:r>
              <a:rPr lang="en-US" sz="1800" dirty="0" smtClean="0"/>
              <a:t>NASA is currently developing </a:t>
            </a:r>
            <a:r>
              <a:rPr lang="en-IN" sz="1800" b="1" dirty="0" smtClean="0"/>
              <a:t>Multi-Purpose Crew Vehicle</a:t>
            </a:r>
            <a:r>
              <a:rPr lang="en-IN" sz="1800" dirty="0" smtClean="0"/>
              <a:t> for 21-days missions. And </a:t>
            </a:r>
            <a:r>
              <a:rPr lang="en-IN" sz="1800" b="1" dirty="0" smtClean="0"/>
              <a:t>Space Launch System</a:t>
            </a:r>
            <a:r>
              <a:rPr lang="en-IN" sz="1800" dirty="0" smtClean="0"/>
              <a:t> for explorations beyond Earth’s orbit</a:t>
            </a:r>
          </a:p>
          <a:p>
            <a:r>
              <a:rPr lang="en-US" sz="1800" dirty="0" smtClean="0"/>
              <a:t>NASA is also partnering with private companies like </a:t>
            </a:r>
            <a:r>
              <a:rPr lang="en-IN" sz="1800" dirty="0" err="1" smtClean="0"/>
              <a:t>SpaceX</a:t>
            </a:r>
            <a:r>
              <a:rPr lang="en-IN" sz="1800" dirty="0" smtClean="0"/>
              <a:t>, Boeing, Blue Origin, Virgin Galactic, Armadillo Aerospace, XCOR, Orbital Sciences to launch commercial vehicles to ISS and beyond.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IN" sz="1800" dirty="0" smtClean="0"/>
              <a:t>Current objectives: (As of April 24, 2014)</a:t>
            </a:r>
          </a:p>
          <a:p>
            <a:pPr lvl="1"/>
            <a:r>
              <a:rPr lang="en-US" sz="1800" dirty="0" smtClean="0"/>
              <a:t>Manned mission to Mars</a:t>
            </a:r>
          </a:p>
          <a:p>
            <a:r>
              <a:rPr lang="en-US" sz="1800" dirty="0" smtClean="0"/>
              <a:t>Current Budget for NASA- 0.5%</a:t>
            </a:r>
            <a:r>
              <a:rPr lang="en-IN" sz="1800" dirty="0" smtClean="0"/>
              <a:t>  of US Spending plan- US$18 Billion</a:t>
            </a:r>
          </a:p>
          <a:p>
            <a:pPr lvl="1"/>
            <a:r>
              <a:rPr lang="en-IN" sz="1800" dirty="0" smtClean="0"/>
              <a:t>Charles F. Bolden asks for 1% of Budget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32184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71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3272" cy="720080"/>
          </a:xfrm>
        </p:spPr>
        <p:txBody>
          <a:bodyPr>
            <a:normAutofit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NASA – Initial </a:t>
            </a:r>
            <a:r>
              <a:rPr lang="de-DE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missions</a:t>
            </a:r>
            <a:endParaRPr lang="de-DE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3538"/>
            <a:ext cx="4464496" cy="527228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5th May, 1961: American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first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human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space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flight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20th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July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, 1969: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first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human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presence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Moon</a:t>
            </a:r>
          </a:p>
          <a:p>
            <a:pPr>
              <a:lnSpc>
                <a:spcPct val="150000"/>
              </a:lnSpc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That‘s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small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step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man,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giant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leap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mankind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“ – Astronaut Neil Armstrong,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first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man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walking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moon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>
              <a:lnSpc>
                <a:spcPct val="150000"/>
              </a:lnSpc>
            </a:pP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Gau\Desktop\Columbia's final mission\neil_armstro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7156" y="1193537"/>
            <a:ext cx="3457978" cy="527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77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71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63272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Space Shuttle </a:t>
            </a:r>
            <a:r>
              <a:rPr lang="de-DE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</a:t>
            </a:r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Pro gram </a:t>
            </a:r>
            <a:r>
              <a:rPr lang="de-DE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History</a:t>
            </a:r>
            <a:endParaRPr lang="de-DE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4464496" cy="471338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The Space Shuttle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Program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was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established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NASA in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January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1972  </a:t>
            </a: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Space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Transportation System (STS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was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United States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government‘s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manned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launched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vehicle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program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1972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2011</a:t>
            </a:r>
          </a:p>
          <a:p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became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major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focus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Nasa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in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late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1970s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1980s</a:t>
            </a: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Gau\Desktop\Columbia's final mission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7976" y="1607322"/>
            <a:ext cx="359725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16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71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6327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Space Shuttle </a:t>
            </a:r>
            <a:r>
              <a:rPr lang="de-DE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</a:t>
            </a:r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Goal</a:t>
            </a:r>
            <a:endParaRPr lang="de-DE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5922" y="1428126"/>
            <a:ext cx="4464496" cy="525658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The Space Shuttle Orbiters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designed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4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arrying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astronauts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ISS &amp;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destinationations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-Earth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orbit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scientific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research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space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applications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Gau\Desktop\Columbia's final mission\space-shuttle-Discovery-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4074562" cy="245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Gau\Desktop\Columbia's final mission\normal_astronaut-in-space-img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4719"/>
            <a:ext cx="407456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78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71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63272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Space Shuttle </a:t>
            </a:r>
            <a:r>
              <a:rPr lang="de-DE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</a:t>
            </a:r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b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Infrastructure</a:t>
            </a:r>
            <a:endParaRPr lang="de-DE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12776"/>
            <a:ext cx="4464496" cy="504056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first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spacecraft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capable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routinely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launching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orbit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rockets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returning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Earth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gliders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rimary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components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orbiter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expendable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external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tank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filled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liquid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fuel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>
                <a:latin typeface="Arial" pitchFamily="34" charset="0"/>
                <a:cs typeface="Arial" pitchFamily="34" charset="0"/>
              </a:rPr>
              <a:t>reusable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SRBs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Gau\Desktop\Columbia's final mission\27-04-2014 03-30-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9367"/>
            <a:ext cx="3662100" cy="503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58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71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929" y="116632"/>
            <a:ext cx="8363272" cy="1296144"/>
          </a:xfrm>
        </p:spPr>
        <p:txBody>
          <a:bodyPr>
            <a:noAutofit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Space Shuttle </a:t>
            </a:r>
            <a:r>
              <a:rPr lang="de-DE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</a:t>
            </a:r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b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Space Shuttle Fleet</a:t>
            </a:r>
            <a:endParaRPr lang="de-DE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Gau\Desktop\Columbia's final mission\shuttle_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60007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41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71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929" y="116632"/>
            <a:ext cx="8363272" cy="1296144"/>
          </a:xfrm>
        </p:spPr>
        <p:txBody>
          <a:bodyPr>
            <a:noAutofit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Space Shuttle </a:t>
            </a:r>
            <a:r>
              <a:rPr lang="de-DE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</a:t>
            </a:r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b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Mission </a:t>
            </a:r>
            <a:r>
              <a:rPr lang="de-DE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Summaries</a:t>
            </a:r>
            <a:endParaRPr lang="de-DE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536" y="1559689"/>
            <a:ext cx="8496944" cy="489364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1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981 – 2011 : 135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missions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flown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carrying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over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   350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space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travelling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half a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billion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miles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Shuttles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destroyed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during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in-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flight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accidents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Challenger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exploded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73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seconds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after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liftoff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January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28, 1986</a:t>
            </a:r>
          </a:p>
          <a:p>
            <a:pPr marL="804863" lvl="1" indent="-347663">
              <a:buFont typeface="Wingdings" pitchFamily="2" charset="2"/>
              <a:buChar char="Ø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Columbia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disintegrated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just 16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minutes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during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re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-       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entry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February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1, 2003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14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astronauts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lost after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disasters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longest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Shuttle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mission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was STS-80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lasting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17    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days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, 15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hours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STS-135 was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final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flight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Space Shuttle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Program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Atlantis Orbiter</a:t>
            </a:r>
          </a:p>
        </p:txBody>
      </p:sp>
    </p:spTree>
    <p:extLst>
      <p:ext uri="{BB962C8B-B14F-4D97-AF65-F5344CB8AC3E}">
        <p14:creationId xmlns:p14="http://schemas.microsoft.com/office/powerpoint/2010/main" xmlns="" val="30965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1386</Words>
  <Application>Microsoft Office PowerPoint</Application>
  <PresentationFormat>Bildschirmpräsentation (4:3)</PresentationFormat>
  <Paragraphs>225</Paragraphs>
  <Slides>32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Larissa</vt:lpstr>
      <vt:lpstr>     </vt:lpstr>
      <vt:lpstr>Agenda</vt:lpstr>
      <vt:lpstr>NASA - Historical Background</vt:lpstr>
      <vt:lpstr>NASA – Initial missions</vt:lpstr>
      <vt:lpstr>The Space Shuttle Program – Pro gram History</vt:lpstr>
      <vt:lpstr>The Space Shuttle Program – Goal</vt:lpstr>
      <vt:lpstr>The Space Shuttle Program –  Infrastructure</vt:lpstr>
      <vt:lpstr>The Space Shuttle Program –  Space Shuttle Fleet</vt:lpstr>
      <vt:lpstr>The Space Shuttle Program –  Mission Summaries</vt:lpstr>
      <vt:lpstr>The Columbia Project –  Historical Development</vt:lpstr>
      <vt:lpstr>The Columbia Project –  Historical Development</vt:lpstr>
      <vt:lpstr>The Columbia Project –  Milestones</vt:lpstr>
      <vt:lpstr>The Columbia Project –  Milestones</vt:lpstr>
      <vt:lpstr>The Columbia STS 107 – The Mission </vt:lpstr>
      <vt:lpstr>Important Terminology </vt:lpstr>
      <vt:lpstr>The Columbia STS 107 – The Tragedy</vt:lpstr>
      <vt:lpstr>How it all went wrong </vt:lpstr>
      <vt:lpstr>How it all went wrong…</vt:lpstr>
      <vt:lpstr>How it all went wrong…</vt:lpstr>
      <vt:lpstr>How it all went wrong…</vt:lpstr>
      <vt:lpstr>To Sum It Up</vt:lpstr>
      <vt:lpstr>Analysis</vt:lpstr>
      <vt:lpstr>Operational Altitude</vt:lpstr>
      <vt:lpstr>Ignored Warnings </vt:lpstr>
      <vt:lpstr>Ignored Warnings </vt:lpstr>
      <vt:lpstr>Organizational Culture</vt:lpstr>
      <vt:lpstr>Lives Lost</vt:lpstr>
      <vt:lpstr>Cost Overrun</vt:lpstr>
      <vt:lpstr>Plan and Execution</vt:lpstr>
      <vt:lpstr>Folie 30</vt:lpstr>
      <vt:lpstr>What Next?</vt:lpstr>
      <vt:lpstr>Future Outlook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Columbia `s Final Mission</dc:title>
  <dc:creator>Gau</dc:creator>
  <cp:lastModifiedBy>Raimund Hudak</cp:lastModifiedBy>
  <cp:revision>78</cp:revision>
  <dcterms:created xsi:type="dcterms:W3CDTF">2014-04-21T20:23:20Z</dcterms:created>
  <dcterms:modified xsi:type="dcterms:W3CDTF">2015-06-10T08:31:42Z</dcterms:modified>
</cp:coreProperties>
</file>