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57" r:id="rId5"/>
    <p:sldId id="263" r:id="rId6"/>
    <p:sldId id="308" r:id="rId7"/>
    <p:sldId id="258" r:id="rId8"/>
    <p:sldId id="309" r:id="rId9"/>
    <p:sldId id="264" r:id="rId10"/>
    <p:sldId id="310" r:id="rId11"/>
    <p:sldId id="312" r:id="rId12"/>
    <p:sldId id="313" r:id="rId13"/>
    <p:sldId id="314" r:id="rId14"/>
    <p:sldId id="315" r:id="rId15"/>
    <p:sldId id="316" r:id="rId16"/>
    <p:sldId id="265" r:id="rId17"/>
    <p:sldId id="317" r:id="rId18"/>
    <p:sldId id="318" r:id="rId19"/>
    <p:sldId id="266" r:id="rId20"/>
    <p:sldId id="277" r:id="rId21"/>
    <p:sldId id="279" r:id="rId22"/>
    <p:sldId id="321" r:id="rId23"/>
    <p:sldId id="281" r:id="rId24"/>
    <p:sldId id="282" r:id="rId25"/>
    <p:sldId id="283" r:id="rId26"/>
    <p:sldId id="288" r:id="rId27"/>
    <p:sldId id="319" r:id="rId28"/>
    <p:sldId id="280" r:id="rId29"/>
    <p:sldId id="289" r:id="rId30"/>
    <p:sldId id="290" r:id="rId31"/>
    <p:sldId id="284" r:id="rId32"/>
    <p:sldId id="286" r:id="rId33"/>
    <p:sldId id="287" r:id="rId34"/>
    <p:sldId id="320" r:id="rId35"/>
    <p:sldId id="268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22" r:id="rId49"/>
    <p:sldId id="303" r:id="rId50"/>
    <p:sldId id="304" r:id="rId51"/>
    <p:sldId id="323" r:id="rId52"/>
    <p:sldId id="305" r:id="rId53"/>
    <p:sldId id="271" r:id="rId54"/>
    <p:sldId id="306" r:id="rId55"/>
    <p:sldId id="307" r:id="rId56"/>
    <p:sldId id="274" r:id="rId57"/>
    <p:sldId id="275" r:id="rId58"/>
    <p:sldId id="325" r:id="rId59"/>
    <p:sldId id="326" r:id="rId6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Proportion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Percent val="1"/>
            <c:showLeaderLines val="1"/>
          </c:dLbls>
          <c:cat>
            <c:strRef>
              <c:f>Tabelle1!$A$2:$A$6</c:f>
              <c:strCache>
                <c:ptCount val="5"/>
                <c:pt idx="0">
                  <c:v>Taxiations, tariffs, cargo</c:v>
                </c:pt>
                <c:pt idx="1">
                  <c:v>Retail stores</c:v>
                </c:pt>
                <c:pt idx="2">
                  <c:v>intermediaries, roaster</c:v>
                </c:pt>
                <c:pt idx="3">
                  <c:v>Farmers (owners)</c:v>
                </c:pt>
                <c:pt idx="4">
                  <c:v>employee´s wage 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44.9</c:v>
                </c:pt>
                <c:pt idx="1">
                  <c:v>23.7</c:v>
                </c:pt>
                <c:pt idx="2">
                  <c:v>17.8</c:v>
                </c:pt>
                <c:pt idx="3">
                  <c:v>8.5</c:v>
                </c:pt>
                <c:pt idx="4">
                  <c:v>5.0999999999999996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4072013379782977"/>
          <c:y val="0.14623141301144613"/>
          <c:w val="0.35064087273334132"/>
          <c:h val="0.82164326950430844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15A88-2FF3-4163-80E8-417AD51D29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239A01-9EFB-47B5-BA16-EC402880F8A9}">
      <dgm:prSet phldrT="[Text]"/>
      <dgm:spPr>
        <a:solidFill>
          <a:srgbClr val="DD0F7B"/>
        </a:solidFill>
      </dgm:spPr>
      <dgm:t>
        <a:bodyPr/>
        <a:lstStyle/>
        <a:p>
          <a:r>
            <a:rPr lang="de-DE" dirty="0" smtClean="0"/>
            <a:t>Part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Dunkin</a:t>
          </a:r>
          <a:r>
            <a:rPr lang="de-DE" dirty="0" smtClean="0"/>
            <a:t> Brands </a:t>
          </a:r>
          <a:r>
            <a:rPr lang="de-DE" dirty="0" err="1" smtClean="0"/>
            <a:t>Concern</a:t>
          </a:r>
          <a:r>
            <a:rPr lang="de-DE" dirty="0" smtClean="0"/>
            <a:t> (12,000 </a:t>
          </a:r>
          <a:r>
            <a:rPr lang="de-DE" dirty="0" err="1" smtClean="0"/>
            <a:t>stores</a:t>
          </a:r>
          <a:r>
            <a:rPr lang="de-DE" dirty="0" smtClean="0"/>
            <a:t> </a:t>
          </a:r>
          <a:r>
            <a:rPr lang="de-DE" dirty="0" err="1" smtClean="0"/>
            <a:t>worldwide</a:t>
          </a:r>
          <a:r>
            <a:rPr lang="de-DE" dirty="0" smtClean="0"/>
            <a:t>)</a:t>
          </a:r>
          <a:endParaRPr lang="de-DE" dirty="0"/>
        </a:p>
      </dgm:t>
    </dgm:pt>
    <dgm:pt modelId="{26E3048C-AB06-4221-AE4F-E5C9D2A17691}" type="parTrans" cxnId="{1162F26A-BB7C-47EF-9BD5-604C2E98FF0D}">
      <dgm:prSet/>
      <dgm:spPr/>
      <dgm:t>
        <a:bodyPr/>
        <a:lstStyle/>
        <a:p>
          <a:endParaRPr lang="de-DE"/>
        </a:p>
      </dgm:t>
    </dgm:pt>
    <dgm:pt modelId="{34E44DEE-F785-4A91-A643-82B117FD9733}" type="sibTrans" cxnId="{1162F26A-BB7C-47EF-9BD5-604C2E98FF0D}">
      <dgm:prSet/>
      <dgm:spPr/>
      <dgm:t>
        <a:bodyPr/>
        <a:lstStyle/>
        <a:p>
          <a:endParaRPr lang="de-DE"/>
        </a:p>
      </dgm:t>
    </dgm:pt>
    <dgm:pt modelId="{61DFED06-65F4-4BAA-91EC-25EB15E3A51D}">
      <dgm:prSet phldrT="[Text]"/>
      <dgm:spPr>
        <a:solidFill>
          <a:srgbClr val="EB6419"/>
        </a:solidFill>
      </dgm:spPr>
      <dgm:t>
        <a:bodyPr/>
        <a:lstStyle/>
        <a:p>
          <a:r>
            <a:rPr lang="de-DE" dirty="0" err="1" smtClean="0"/>
            <a:t>Founded</a:t>
          </a:r>
          <a:r>
            <a:rPr lang="de-DE" dirty="0" smtClean="0"/>
            <a:t> in 1950, </a:t>
          </a:r>
          <a:r>
            <a:rPr lang="de-DE" dirty="0" err="1" smtClean="0"/>
            <a:t>Massachussets</a:t>
          </a:r>
          <a:endParaRPr lang="de-DE" dirty="0"/>
        </a:p>
      </dgm:t>
    </dgm:pt>
    <dgm:pt modelId="{7D16A6EF-E285-47EC-A1F2-8301B9B5E25E}" type="parTrans" cxnId="{F71C36BF-CA6B-406A-B0E4-CEE02E33D67E}">
      <dgm:prSet/>
      <dgm:spPr/>
      <dgm:t>
        <a:bodyPr/>
        <a:lstStyle/>
        <a:p>
          <a:endParaRPr lang="de-DE"/>
        </a:p>
      </dgm:t>
    </dgm:pt>
    <dgm:pt modelId="{A0A0E3A8-D96E-45BF-8041-ACD6E76BEA51}" type="sibTrans" cxnId="{F71C36BF-CA6B-406A-B0E4-CEE02E33D67E}">
      <dgm:prSet/>
      <dgm:spPr/>
      <dgm:t>
        <a:bodyPr/>
        <a:lstStyle/>
        <a:p>
          <a:endParaRPr lang="de-DE"/>
        </a:p>
      </dgm:t>
    </dgm:pt>
    <dgm:pt modelId="{9973752C-7735-43B8-9B9F-3A892EC45F97}">
      <dgm:prSet phldrT="[Text]"/>
      <dgm:spPr>
        <a:solidFill>
          <a:srgbClr val="DD0F7B"/>
        </a:solidFill>
      </dgm:spPr>
      <dgm:t>
        <a:bodyPr/>
        <a:lstStyle/>
        <a:p>
          <a:r>
            <a:rPr lang="de-DE" dirty="0" smtClean="0"/>
            <a:t>Revenue 6.9 Mrd. US$</a:t>
          </a:r>
          <a:endParaRPr lang="de-DE" dirty="0"/>
        </a:p>
      </dgm:t>
    </dgm:pt>
    <dgm:pt modelId="{E367DB6C-F86C-40DB-B8C8-D8F0CE769843}" type="parTrans" cxnId="{B7F26898-8568-4728-8228-B559C002FF17}">
      <dgm:prSet/>
      <dgm:spPr/>
      <dgm:t>
        <a:bodyPr/>
        <a:lstStyle/>
        <a:p>
          <a:endParaRPr lang="de-DE"/>
        </a:p>
      </dgm:t>
    </dgm:pt>
    <dgm:pt modelId="{C9AC9FDD-EFBD-4C3F-AB10-7A342913F7CD}" type="sibTrans" cxnId="{B7F26898-8568-4728-8228-B559C002FF17}">
      <dgm:prSet/>
      <dgm:spPr/>
      <dgm:t>
        <a:bodyPr/>
        <a:lstStyle/>
        <a:p>
          <a:endParaRPr lang="de-DE"/>
        </a:p>
      </dgm:t>
    </dgm:pt>
    <dgm:pt modelId="{D0467324-45AC-408A-BC83-85DF753EA1EA}">
      <dgm:prSet phldrT="[Text]"/>
      <dgm:spPr>
        <a:solidFill>
          <a:srgbClr val="EB6419"/>
        </a:solidFill>
      </dgm:spPr>
      <dgm:t>
        <a:bodyPr/>
        <a:lstStyle/>
        <a:p>
          <a:r>
            <a:rPr lang="de-DE" dirty="0" smtClean="0"/>
            <a:t>7,309 </a:t>
          </a:r>
          <a:r>
            <a:rPr lang="de-DE" dirty="0" err="1" smtClean="0"/>
            <a:t>stores</a:t>
          </a:r>
          <a:r>
            <a:rPr lang="de-DE" dirty="0" smtClean="0"/>
            <a:t> in 55 countries </a:t>
          </a:r>
          <a:endParaRPr lang="de-DE" dirty="0"/>
        </a:p>
      </dgm:t>
    </dgm:pt>
    <dgm:pt modelId="{1ABA8039-DD82-4CA4-BE87-2FB29956182A}" type="parTrans" cxnId="{1C55948A-8029-46E4-A563-82839F97DA8C}">
      <dgm:prSet/>
      <dgm:spPr/>
      <dgm:t>
        <a:bodyPr/>
        <a:lstStyle/>
        <a:p>
          <a:endParaRPr lang="de-DE"/>
        </a:p>
      </dgm:t>
    </dgm:pt>
    <dgm:pt modelId="{4F297748-96BF-42A7-92B4-AE597ED50402}" type="sibTrans" cxnId="{1C55948A-8029-46E4-A563-82839F97DA8C}">
      <dgm:prSet/>
      <dgm:spPr/>
      <dgm:t>
        <a:bodyPr/>
        <a:lstStyle/>
        <a:p>
          <a:endParaRPr lang="de-DE"/>
        </a:p>
      </dgm:t>
    </dgm:pt>
    <dgm:pt modelId="{3DC145C1-6530-4771-8399-54DD060FD6F4}">
      <dgm:prSet phldrT="[Text]"/>
      <dgm:spPr>
        <a:solidFill>
          <a:srgbClr val="DD0F7B"/>
        </a:solidFill>
      </dgm:spPr>
      <dgm:t>
        <a:bodyPr/>
        <a:lstStyle/>
        <a:p>
          <a:r>
            <a:rPr lang="de-DE" dirty="0" smtClean="0"/>
            <a:t>60 </a:t>
          </a:r>
          <a:r>
            <a:rPr lang="de-DE" dirty="0" err="1" smtClean="0"/>
            <a:t>stores</a:t>
          </a:r>
          <a:r>
            <a:rPr lang="de-DE" dirty="0" smtClean="0"/>
            <a:t> in </a:t>
          </a:r>
          <a:r>
            <a:rPr lang="de-DE" dirty="0" err="1" smtClean="0"/>
            <a:t>germany</a:t>
          </a:r>
          <a:r>
            <a:rPr lang="de-DE" dirty="0" smtClean="0"/>
            <a:t> </a:t>
          </a:r>
          <a:endParaRPr lang="de-DE" dirty="0"/>
        </a:p>
      </dgm:t>
    </dgm:pt>
    <dgm:pt modelId="{DAE75195-15E6-4A57-B550-8788BCF7BCE1}" type="parTrans" cxnId="{EBF14283-20A2-4527-BACD-560B15F2E0C7}">
      <dgm:prSet/>
      <dgm:spPr/>
      <dgm:t>
        <a:bodyPr/>
        <a:lstStyle/>
        <a:p>
          <a:endParaRPr lang="de-DE"/>
        </a:p>
      </dgm:t>
    </dgm:pt>
    <dgm:pt modelId="{2456C7D5-B225-4C00-8B4B-7BA7D7F43871}" type="sibTrans" cxnId="{EBF14283-20A2-4527-BACD-560B15F2E0C7}">
      <dgm:prSet/>
      <dgm:spPr/>
      <dgm:t>
        <a:bodyPr/>
        <a:lstStyle/>
        <a:p>
          <a:endParaRPr lang="de-DE"/>
        </a:p>
      </dgm:t>
    </dgm:pt>
    <dgm:pt modelId="{7F3B200D-A182-4EE9-BF67-14B194657EFE}" type="pres">
      <dgm:prSet presAssocID="{F9415A88-2FF3-4163-80E8-417AD51D29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25E702A5-3DED-449D-91DA-B65CE8927BCB}" type="pres">
      <dgm:prSet presAssocID="{F9415A88-2FF3-4163-80E8-417AD51D29BE}" presName="Name1" presStyleCnt="0"/>
      <dgm:spPr/>
    </dgm:pt>
    <dgm:pt modelId="{30F339A0-AA07-4E4B-A550-6B16B6047229}" type="pres">
      <dgm:prSet presAssocID="{F9415A88-2FF3-4163-80E8-417AD51D29BE}" presName="cycle" presStyleCnt="0"/>
      <dgm:spPr/>
    </dgm:pt>
    <dgm:pt modelId="{7112BC9C-C5B0-43E6-84F3-418A46FFCE7E}" type="pres">
      <dgm:prSet presAssocID="{F9415A88-2FF3-4163-80E8-417AD51D29BE}" presName="srcNode" presStyleLbl="node1" presStyleIdx="0" presStyleCnt="5"/>
      <dgm:spPr/>
    </dgm:pt>
    <dgm:pt modelId="{60AFE9A6-5F39-4006-A0F9-27A1C2036B17}" type="pres">
      <dgm:prSet presAssocID="{F9415A88-2FF3-4163-80E8-417AD51D29BE}" presName="conn" presStyleLbl="parChTrans1D2" presStyleIdx="0" presStyleCnt="1"/>
      <dgm:spPr/>
      <dgm:t>
        <a:bodyPr/>
        <a:lstStyle/>
        <a:p>
          <a:endParaRPr lang="de-DE"/>
        </a:p>
      </dgm:t>
    </dgm:pt>
    <dgm:pt modelId="{052FF355-30DD-471C-AE04-733B42D99CDD}" type="pres">
      <dgm:prSet presAssocID="{F9415A88-2FF3-4163-80E8-417AD51D29BE}" presName="extraNode" presStyleLbl="node1" presStyleIdx="0" presStyleCnt="5"/>
      <dgm:spPr/>
    </dgm:pt>
    <dgm:pt modelId="{E45382F3-77FF-4D0C-A985-EDDB8F929C20}" type="pres">
      <dgm:prSet presAssocID="{F9415A88-2FF3-4163-80E8-417AD51D29BE}" presName="dstNode" presStyleLbl="node1" presStyleIdx="0" presStyleCnt="5"/>
      <dgm:spPr/>
    </dgm:pt>
    <dgm:pt modelId="{B4909777-F2E6-4C41-9DFA-3B845B15521B}" type="pres">
      <dgm:prSet presAssocID="{AF239A01-9EFB-47B5-BA16-EC402880F8A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BEFCF3-193F-492F-9C2D-07CD6034E869}" type="pres">
      <dgm:prSet presAssocID="{AF239A01-9EFB-47B5-BA16-EC402880F8A9}" presName="accent_1" presStyleCnt="0"/>
      <dgm:spPr/>
    </dgm:pt>
    <dgm:pt modelId="{C8F791E2-E32D-48D4-A162-5077DB237272}" type="pres">
      <dgm:prSet presAssocID="{AF239A01-9EFB-47B5-BA16-EC402880F8A9}" presName="accentRepeatNode" presStyleLbl="solidFgAcc1" presStyleIdx="0" presStyleCnt="5"/>
      <dgm:spPr>
        <a:solidFill>
          <a:srgbClr val="EB6419"/>
        </a:solidFill>
        <a:ln>
          <a:solidFill>
            <a:srgbClr val="EB6419"/>
          </a:solidFill>
        </a:ln>
      </dgm:spPr>
      <dgm:t>
        <a:bodyPr/>
        <a:lstStyle/>
        <a:p>
          <a:endParaRPr lang="de-DE"/>
        </a:p>
      </dgm:t>
    </dgm:pt>
    <dgm:pt modelId="{44D09D7D-CFD3-4501-A649-FAEC35F384EB}" type="pres">
      <dgm:prSet presAssocID="{61DFED06-65F4-4BAA-91EC-25EB15E3A51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C278D1-5457-45D4-AFDD-068470534778}" type="pres">
      <dgm:prSet presAssocID="{61DFED06-65F4-4BAA-91EC-25EB15E3A51D}" presName="accent_2" presStyleCnt="0"/>
      <dgm:spPr/>
    </dgm:pt>
    <dgm:pt modelId="{2038D11F-676F-468E-851D-DF509FFBBCA6}" type="pres">
      <dgm:prSet presAssocID="{61DFED06-65F4-4BAA-91EC-25EB15E3A51D}" presName="accentRepeatNode" presStyleLbl="solidFgAcc1" presStyleIdx="1" presStyleCnt="5"/>
      <dgm:spPr>
        <a:solidFill>
          <a:srgbClr val="DD0F7B"/>
        </a:solidFill>
        <a:ln>
          <a:solidFill>
            <a:srgbClr val="DD0F7B"/>
          </a:solidFill>
        </a:ln>
      </dgm:spPr>
      <dgm:t>
        <a:bodyPr/>
        <a:lstStyle/>
        <a:p>
          <a:endParaRPr lang="de-DE"/>
        </a:p>
      </dgm:t>
    </dgm:pt>
    <dgm:pt modelId="{2FC78547-814C-47FA-9428-0A85F4686F14}" type="pres">
      <dgm:prSet presAssocID="{9973752C-7735-43B8-9B9F-3A892EC45F9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AB6F19-5F7B-4A14-87C9-2B166CA3755C}" type="pres">
      <dgm:prSet presAssocID="{9973752C-7735-43B8-9B9F-3A892EC45F97}" presName="accent_3" presStyleCnt="0"/>
      <dgm:spPr/>
    </dgm:pt>
    <dgm:pt modelId="{26FA7C8C-1214-48E7-AA92-8C0917C3E914}" type="pres">
      <dgm:prSet presAssocID="{9973752C-7735-43B8-9B9F-3A892EC45F97}" presName="accentRepeatNode" presStyleLbl="solidFgAcc1" presStyleIdx="2" presStyleCnt="5"/>
      <dgm:spPr>
        <a:solidFill>
          <a:srgbClr val="EB6419"/>
        </a:solidFill>
        <a:ln>
          <a:solidFill>
            <a:srgbClr val="EB6419"/>
          </a:solidFill>
        </a:ln>
      </dgm:spPr>
      <dgm:t>
        <a:bodyPr/>
        <a:lstStyle/>
        <a:p>
          <a:endParaRPr lang="de-DE"/>
        </a:p>
      </dgm:t>
    </dgm:pt>
    <dgm:pt modelId="{6914FC8C-B535-42D1-9E0F-DA3BCD86FDC2}" type="pres">
      <dgm:prSet presAssocID="{D0467324-45AC-408A-BC83-85DF753EA1E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6C3FAC-4C9E-4C2C-9975-EEEF86F0D0B5}" type="pres">
      <dgm:prSet presAssocID="{D0467324-45AC-408A-BC83-85DF753EA1EA}" presName="accent_4" presStyleCnt="0"/>
      <dgm:spPr/>
    </dgm:pt>
    <dgm:pt modelId="{371137F9-9889-4233-9828-2EBD7A65A168}" type="pres">
      <dgm:prSet presAssocID="{D0467324-45AC-408A-BC83-85DF753EA1EA}" presName="accentRepeatNode" presStyleLbl="solidFgAcc1" presStyleIdx="3" presStyleCnt="5"/>
      <dgm:spPr>
        <a:solidFill>
          <a:srgbClr val="DD0F7B"/>
        </a:solidFill>
        <a:ln>
          <a:solidFill>
            <a:srgbClr val="DD0F7B"/>
          </a:solidFill>
        </a:ln>
      </dgm:spPr>
      <dgm:t>
        <a:bodyPr/>
        <a:lstStyle/>
        <a:p>
          <a:endParaRPr lang="de-DE"/>
        </a:p>
      </dgm:t>
    </dgm:pt>
    <dgm:pt modelId="{840EC035-DE0C-4DEF-906A-9695B79229BF}" type="pres">
      <dgm:prSet presAssocID="{3DC145C1-6530-4771-8399-54DD060FD6F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53381E-A694-465B-B92F-AFD5644F7C8B}" type="pres">
      <dgm:prSet presAssocID="{3DC145C1-6530-4771-8399-54DD060FD6F4}" presName="accent_5" presStyleCnt="0"/>
      <dgm:spPr/>
    </dgm:pt>
    <dgm:pt modelId="{3E0C0556-1814-486D-872B-25F1845A68E0}" type="pres">
      <dgm:prSet presAssocID="{3DC145C1-6530-4771-8399-54DD060FD6F4}" presName="accentRepeatNode" presStyleLbl="solidFgAcc1" presStyleIdx="4" presStyleCnt="5"/>
      <dgm:spPr>
        <a:solidFill>
          <a:srgbClr val="EB6419"/>
        </a:solidFill>
        <a:ln>
          <a:solidFill>
            <a:srgbClr val="EB6419"/>
          </a:solidFill>
        </a:ln>
      </dgm:spPr>
      <dgm:t>
        <a:bodyPr/>
        <a:lstStyle/>
        <a:p>
          <a:endParaRPr lang="de-DE"/>
        </a:p>
      </dgm:t>
    </dgm:pt>
  </dgm:ptLst>
  <dgm:cxnLst>
    <dgm:cxn modelId="{4CA0B792-1413-4B0A-9FE2-A5E31ECC6001}" type="presOf" srcId="{F9415A88-2FF3-4163-80E8-417AD51D29BE}" destId="{7F3B200D-A182-4EE9-BF67-14B194657EFE}" srcOrd="0" destOrd="0" presId="urn:microsoft.com/office/officeart/2008/layout/VerticalCurvedList"/>
    <dgm:cxn modelId="{3EEED300-4486-4792-95D4-D0CBF0DEB41D}" type="presOf" srcId="{3DC145C1-6530-4771-8399-54DD060FD6F4}" destId="{840EC035-DE0C-4DEF-906A-9695B79229BF}" srcOrd="0" destOrd="0" presId="urn:microsoft.com/office/officeart/2008/layout/VerticalCurvedList"/>
    <dgm:cxn modelId="{E3D927EF-7F24-4D28-83D1-D1A15D861224}" type="presOf" srcId="{34E44DEE-F785-4A91-A643-82B117FD9733}" destId="{60AFE9A6-5F39-4006-A0F9-27A1C2036B17}" srcOrd="0" destOrd="0" presId="urn:microsoft.com/office/officeart/2008/layout/VerticalCurvedList"/>
    <dgm:cxn modelId="{8BB3DCEC-2910-45EF-8EEB-F96084594FAA}" type="presOf" srcId="{D0467324-45AC-408A-BC83-85DF753EA1EA}" destId="{6914FC8C-B535-42D1-9E0F-DA3BCD86FDC2}" srcOrd="0" destOrd="0" presId="urn:microsoft.com/office/officeart/2008/layout/VerticalCurvedList"/>
    <dgm:cxn modelId="{1162F26A-BB7C-47EF-9BD5-604C2E98FF0D}" srcId="{F9415A88-2FF3-4163-80E8-417AD51D29BE}" destId="{AF239A01-9EFB-47B5-BA16-EC402880F8A9}" srcOrd="0" destOrd="0" parTransId="{26E3048C-AB06-4221-AE4F-E5C9D2A17691}" sibTransId="{34E44DEE-F785-4A91-A643-82B117FD9733}"/>
    <dgm:cxn modelId="{85F4A414-76FC-4FC5-B9CA-20A7B085D6B0}" type="presOf" srcId="{9973752C-7735-43B8-9B9F-3A892EC45F97}" destId="{2FC78547-814C-47FA-9428-0A85F4686F14}" srcOrd="0" destOrd="0" presId="urn:microsoft.com/office/officeart/2008/layout/VerticalCurvedList"/>
    <dgm:cxn modelId="{F71C36BF-CA6B-406A-B0E4-CEE02E33D67E}" srcId="{F9415A88-2FF3-4163-80E8-417AD51D29BE}" destId="{61DFED06-65F4-4BAA-91EC-25EB15E3A51D}" srcOrd="1" destOrd="0" parTransId="{7D16A6EF-E285-47EC-A1F2-8301B9B5E25E}" sibTransId="{A0A0E3A8-D96E-45BF-8041-ACD6E76BEA51}"/>
    <dgm:cxn modelId="{AC7E4A08-0BFD-40AC-87EE-D38D00CD42E0}" type="presOf" srcId="{61DFED06-65F4-4BAA-91EC-25EB15E3A51D}" destId="{44D09D7D-CFD3-4501-A649-FAEC35F384EB}" srcOrd="0" destOrd="0" presId="urn:microsoft.com/office/officeart/2008/layout/VerticalCurvedList"/>
    <dgm:cxn modelId="{1C55948A-8029-46E4-A563-82839F97DA8C}" srcId="{F9415A88-2FF3-4163-80E8-417AD51D29BE}" destId="{D0467324-45AC-408A-BC83-85DF753EA1EA}" srcOrd="3" destOrd="0" parTransId="{1ABA8039-DD82-4CA4-BE87-2FB29956182A}" sibTransId="{4F297748-96BF-42A7-92B4-AE597ED50402}"/>
    <dgm:cxn modelId="{B7F26898-8568-4728-8228-B559C002FF17}" srcId="{F9415A88-2FF3-4163-80E8-417AD51D29BE}" destId="{9973752C-7735-43B8-9B9F-3A892EC45F97}" srcOrd="2" destOrd="0" parTransId="{E367DB6C-F86C-40DB-B8C8-D8F0CE769843}" sibTransId="{C9AC9FDD-EFBD-4C3F-AB10-7A342913F7CD}"/>
    <dgm:cxn modelId="{13C52456-B6BE-458B-BCC3-BE3AD6970BFD}" type="presOf" srcId="{AF239A01-9EFB-47B5-BA16-EC402880F8A9}" destId="{B4909777-F2E6-4C41-9DFA-3B845B15521B}" srcOrd="0" destOrd="0" presId="urn:microsoft.com/office/officeart/2008/layout/VerticalCurvedList"/>
    <dgm:cxn modelId="{EBF14283-20A2-4527-BACD-560B15F2E0C7}" srcId="{F9415A88-2FF3-4163-80E8-417AD51D29BE}" destId="{3DC145C1-6530-4771-8399-54DD060FD6F4}" srcOrd="4" destOrd="0" parTransId="{DAE75195-15E6-4A57-B550-8788BCF7BCE1}" sibTransId="{2456C7D5-B225-4C00-8B4B-7BA7D7F43871}"/>
    <dgm:cxn modelId="{5969EC28-6BA4-450A-9D81-9CBD542260C4}" type="presParOf" srcId="{7F3B200D-A182-4EE9-BF67-14B194657EFE}" destId="{25E702A5-3DED-449D-91DA-B65CE8927BCB}" srcOrd="0" destOrd="0" presId="urn:microsoft.com/office/officeart/2008/layout/VerticalCurvedList"/>
    <dgm:cxn modelId="{2D791DDD-D9D9-4331-B9BD-03D5650735E3}" type="presParOf" srcId="{25E702A5-3DED-449D-91DA-B65CE8927BCB}" destId="{30F339A0-AA07-4E4B-A550-6B16B6047229}" srcOrd="0" destOrd="0" presId="urn:microsoft.com/office/officeart/2008/layout/VerticalCurvedList"/>
    <dgm:cxn modelId="{3F6D2ED1-3249-4F25-ABF1-A03598B3259C}" type="presParOf" srcId="{30F339A0-AA07-4E4B-A550-6B16B6047229}" destId="{7112BC9C-C5B0-43E6-84F3-418A46FFCE7E}" srcOrd="0" destOrd="0" presId="urn:microsoft.com/office/officeart/2008/layout/VerticalCurvedList"/>
    <dgm:cxn modelId="{DD21B5BD-072C-4F1D-9A40-FF821ACA4DCC}" type="presParOf" srcId="{30F339A0-AA07-4E4B-A550-6B16B6047229}" destId="{60AFE9A6-5F39-4006-A0F9-27A1C2036B17}" srcOrd="1" destOrd="0" presId="urn:microsoft.com/office/officeart/2008/layout/VerticalCurvedList"/>
    <dgm:cxn modelId="{F5E6BAF6-5D3C-4145-9EFC-ECD5CAEC9470}" type="presParOf" srcId="{30F339A0-AA07-4E4B-A550-6B16B6047229}" destId="{052FF355-30DD-471C-AE04-733B42D99CDD}" srcOrd="2" destOrd="0" presId="urn:microsoft.com/office/officeart/2008/layout/VerticalCurvedList"/>
    <dgm:cxn modelId="{29D4EF39-3583-44AF-87A9-EA1B01023DC8}" type="presParOf" srcId="{30F339A0-AA07-4E4B-A550-6B16B6047229}" destId="{E45382F3-77FF-4D0C-A985-EDDB8F929C20}" srcOrd="3" destOrd="0" presId="urn:microsoft.com/office/officeart/2008/layout/VerticalCurvedList"/>
    <dgm:cxn modelId="{9A3E08E7-9F6F-4EFE-8861-D3063E6BEA58}" type="presParOf" srcId="{25E702A5-3DED-449D-91DA-B65CE8927BCB}" destId="{B4909777-F2E6-4C41-9DFA-3B845B15521B}" srcOrd="1" destOrd="0" presId="urn:microsoft.com/office/officeart/2008/layout/VerticalCurvedList"/>
    <dgm:cxn modelId="{9353382B-25B5-4CC4-BB53-950BBA164A10}" type="presParOf" srcId="{25E702A5-3DED-449D-91DA-B65CE8927BCB}" destId="{A2BEFCF3-193F-492F-9C2D-07CD6034E869}" srcOrd="2" destOrd="0" presId="urn:microsoft.com/office/officeart/2008/layout/VerticalCurvedList"/>
    <dgm:cxn modelId="{E1DCB15F-4961-46DE-8C81-86AED2D0BF37}" type="presParOf" srcId="{A2BEFCF3-193F-492F-9C2D-07CD6034E869}" destId="{C8F791E2-E32D-48D4-A162-5077DB237272}" srcOrd="0" destOrd="0" presId="urn:microsoft.com/office/officeart/2008/layout/VerticalCurvedList"/>
    <dgm:cxn modelId="{B087BCAC-23D3-42D2-91E5-CBD64F91F4C8}" type="presParOf" srcId="{25E702A5-3DED-449D-91DA-B65CE8927BCB}" destId="{44D09D7D-CFD3-4501-A649-FAEC35F384EB}" srcOrd="3" destOrd="0" presId="urn:microsoft.com/office/officeart/2008/layout/VerticalCurvedList"/>
    <dgm:cxn modelId="{FE935DB8-D3BC-4410-ADE3-ECD679F1430A}" type="presParOf" srcId="{25E702A5-3DED-449D-91DA-B65CE8927BCB}" destId="{5EC278D1-5457-45D4-AFDD-068470534778}" srcOrd="4" destOrd="0" presId="urn:microsoft.com/office/officeart/2008/layout/VerticalCurvedList"/>
    <dgm:cxn modelId="{C9A535D5-8AC7-4F12-96B6-3BB9AB9DD7EB}" type="presParOf" srcId="{5EC278D1-5457-45D4-AFDD-068470534778}" destId="{2038D11F-676F-468E-851D-DF509FFBBCA6}" srcOrd="0" destOrd="0" presId="urn:microsoft.com/office/officeart/2008/layout/VerticalCurvedList"/>
    <dgm:cxn modelId="{DFDC7305-6B5C-4978-9621-DF8582C7467D}" type="presParOf" srcId="{25E702A5-3DED-449D-91DA-B65CE8927BCB}" destId="{2FC78547-814C-47FA-9428-0A85F4686F14}" srcOrd="5" destOrd="0" presId="urn:microsoft.com/office/officeart/2008/layout/VerticalCurvedList"/>
    <dgm:cxn modelId="{FADE1209-EAE2-435A-A51C-E8A8491EB16F}" type="presParOf" srcId="{25E702A5-3DED-449D-91DA-B65CE8927BCB}" destId="{DAAB6F19-5F7B-4A14-87C9-2B166CA3755C}" srcOrd="6" destOrd="0" presId="urn:microsoft.com/office/officeart/2008/layout/VerticalCurvedList"/>
    <dgm:cxn modelId="{C0D798C2-AACC-41BF-8A9C-4D9C39E60180}" type="presParOf" srcId="{DAAB6F19-5F7B-4A14-87C9-2B166CA3755C}" destId="{26FA7C8C-1214-48E7-AA92-8C0917C3E914}" srcOrd="0" destOrd="0" presId="urn:microsoft.com/office/officeart/2008/layout/VerticalCurvedList"/>
    <dgm:cxn modelId="{DBE174B9-052D-4C83-A753-0EE4C2E191F3}" type="presParOf" srcId="{25E702A5-3DED-449D-91DA-B65CE8927BCB}" destId="{6914FC8C-B535-42D1-9E0F-DA3BCD86FDC2}" srcOrd="7" destOrd="0" presId="urn:microsoft.com/office/officeart/2008/layout/VerticalCurvedList"/>
    <dgm:cxn modelId="{4D6AA216-AD1B-482F-8282-C14C9AB55602}" type="presParOf" srcId="{25E702A5-3DED-449D-91DA-B65CE8927BCB}" destId="{3C6C3FAC-4C9E-4C2C-9975-EEEF86F0D0B5}" srcOrd="8" destOrd="0" presId="urn:microsoft.com/office/officeart/2008/layout/VerticalCurvedList"/>
    <dgm:cxn modelId="{586B4B2A-8581-4BA4-AAED-FC2ACF887B9A}" type="presParOf" srcId="{3C6C3FAC-4C9E-4C2C-9975-EEEF86F0D0B5}" destId="{371137F9-9889-4233-9828-2EBD7A65A168}" srcOrd="0" destOrd="0" presId="urn:microsoft.com/office/officeart/2008/layout/VerticalCurvedList"/>
    <dgm:cxn modelId="{9B5989D7-486B-4403-BD41-BD6464CEAD03}" type="presParOf" srcId="{25E702A5-3DED-449D-91DA-B65CE8927BCB}" destId="{840EC035-DE0C-4DEF-906A-9695B79229BF}" srcOrd="9" destOrd="0" presId="urn:microsoft.com/office/officeart/2008/layout/VerticalCurvedList"/>
    <dgm:cxn modelId="{396D6B0F-7907-4524-B0CC-8B772ADC0F2C}" type="presParOf" srcId="{25E702A5-3DED-449D-91DA-B65CE8927BCB}" destId="{2053381E-A694-465B-B92F-AFD5644F7C8B}" srcOrd="10" destOrd="0" presId="urn:microsoft.com/office/officeart/2008/layout/VerticalCurvedList"/>
    <dgm:cxn modelId="{1F53926B-3CAF-44D6-AA15-B36F9E4D7B1F}" type="presParOf" srcId="{2053381E-A694-465B-B92F-AFD5644F7C8B}" destId="{3E0C0556-1814-486D-872B-25F1845A68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244A7-7F16-46C6-8C17-898B422005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C40097-4591-46D0-A71B-A29938CC8C8F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Founded</a:t>
          </a:r>
          <a:r>
            <a:rPr lang="de-DE" dirty="0" smtClean="0">
              <a:solidFill>
                <a:schemeClr val="tx1"/>
              </a:solidFill>
            </a:rPr>
            <a:t> in 1940 </a:t>
          </a:r>
          <a:endParaRPr lang="de-DE" dirty="0">
            <a:solidFill>
              <a:schemeClr val="tx1"/>
            </a:solidFill>
          </a:endParaRPr>
        </a:p>
      </dgm:t>
    </dgm:pt>
    <dgm:pt modelId="{008A7B7F-0D2E-41E1-89FB-E53B61A9BFCC}" type="parTrans" cxnId="{12C25F90-C541-4473-97F0-FE75676C66CD}">
      <dgm:prSet/>
      <dgm:spPr/>
      <dgm:t>
        <a:bodyPr/>
        <a:lstStyle/>
        <a:p>
          <a:endParaRPr lang="de-DE"/>
        </a:p>
      </dgm:t>
    </dgm:pt>
    <dgm:pt modelId="{8F9B2EE8-CECA-46C2-BCCB-65A9A6ED64E5}" type="sibTrans" cxnId="{12C25F90-C541-4473-97F0-FE75676C66CD}">
      <dgm:prSet/>
      <dgm:spPr/>
      <dgm:t>
        <a:bodyPr/>
        <a:lstStyle/>
        <a:p>
          <a:endParaRPr lang="de-DE"/>
        </a:p>
      </dgm:t>
    </dgm:pt>
    <dgm:pt modelId="{F7AD7C0D-95EB-46E3-933E-B0F01703833C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Price </a:t>
          </a:r>
          <a:r>
            <a:rPr lang="de-DE" dirty="0" err="1" smtClean="0">
              <a:solidFill>
                <a:schemeClr val="tx1"/>
              </a:solidFill>
            </a:rPr>
            <a:t>leader</a:t>
          </a:r>
          <a:r>
            <a:rPr lang="de-DE" dirty="0" smtClean="0">
              <a:solidFill>
                <a:schemeClr val="tx1"/>
              </a:solidFill>
            </a:rPr>
            <a:t> </a:t>
          </a:r>
          <a:endParaRPr lang="de-DE" dirty="0">
            <a:solidFill>
              <a:schemeClr val="tx1"/>
            </a:solidFill>
          </a:endParaRPr>
        </a:p>
      </dgm:t>
    </dgm:pt>
    <dgm:pt modelId="{C6C3DE42-51F7-4CB2-937C-5A67C6751BB0}" type="parTrans" cxnId="{58714EE1-3E81-4E26-8B0F-67A648CA3FC7}">
      <dgm:prSet/>
      <dgm:spPr/>
      <dgm:t>
        <a:bodyPr/>
        <a:lstStyle/>
        <a:p>
          <a:endParaRPr lang="de-DE"/>
        </a:p>
      </dgm:t>
    </dgm:pt>
    <dgm:pt modelId="{6ED173D4-4BCD-4678-A5F9-1A8D62CE14A5}" type="sibTrans" cxnId="{58714EE1-3E81-4E26-8B0F-67A648CA3FC7}">
      <dgm:prSet/>
      <dgm:spPr/>
      <dgm:t>
        <a:bodyPr/>
        <a:lstStyle/>
        <a:p>
          <a:endParaRPr lang="de-DE"/>
        </a:p>
      </dgm:t>
    </dgm:pt>
    <dgm:pt modelId="{65762284-B544-4565-988C-829BE23E814B}">
      <dgm:prSet phldrT="[Text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Innovation </a:t>
          </a:r>
          <a:r>
            <a:rPr lang="de-DE" dirty="0" err="1" smtClean="0">
              <a:solidFill>
                <a:schemeClr val="tx1"/>
              </a:solidFill>
            </a:rPr>
            <a:t>leader</a:t>
          </a:r>
          <a:r>
            <a:rPr lang="de-DE" dirty="0" smtClean="0">
              <a:solidFill>
                <a:schemeClr val="tx1"/>
              </a:solidFill>
            </a:rPr>
            <a:t> in </a:t>
          </a:r>
          <a:r>
            <a:rPr lang="de-DE" dirty="0" err="1" smtClean="0">
              <a:solidFill>
                <a:schemeClr val="tx1"/>
              </a:solidFill>
            </a:rPr>
            <a:t>the</a:t>
          </a:r>
          <a:r>
            <a:rPr lang="de-DE" dirty="0" smtClean="0">
              <a:solidFill>
                <a:schemeClr val="tx1"/>
              </a:solidFill>
            </a:rPr>
            <a:t> </a:t>
          </a:r>
          <a:r>
            <a:rPr lang="de-DE" dirty="0" err="1" smtClean="0">
              <a:solidFill>
                <a:schemeClr val="tx1"/>
              </a:solidFill>
            </a:rPr>
            <a:t>coffee</a:t>
          </a:r>
          <a:r>
            <a:rPr lang="de-DE" dirty="0" smtClean="0">
              <a:solidFill>
                <a:schemeClr val="tx1"/>
              </a:solidFill>
            </a:rPr>
            <a:t> </a:t>
          </a:r>
          <a:r>
            <a:rPr lang="de-DE" dirty="0" err="1" smtClean="0">
              <a:solidFill>
                <a:schemeClr val="tx1"/>
              </a:solidFill>
            </a:rPr>
            <a:t>sector</a:t>
          </a:r>
          <a:r>
            <a:rPr lang="de-DE" dirty="0" smtClean="0"/>
            <a:t> </a:t>
          </a:r>
          <a:endParaRPr lang="de-DE" dirty="0"/>
        </a:p>
      </dgm:t>
    </dgm:pt>
    <dgm:pt modelId="{BF3FCF87-5538-40BF-B493-CEFC774C9C09}" type="parTrans" cxnId="{5F5F03D3-1B54-49F6-8D13-7997F57AD836}">
      <dgm:prSet/>
      <dgm:spPr/>
      <dgm:t>
        <a:bodyPr/>
        <a:lstStyle/>
        <a:p>
          <a:endParaRPr lang="de-DE"/>
        </a:p>
      </dgm:t>
    </dgm:pt>
    <dgm:pt modelId="{672A26BD-174D-4BFB-A569-85EAEDB2882D}" type="sibTrans" cxnId="{5F5F03D3-1B54-49F6-8D13-7997F57AD836}">
      <dgm:prSet/>
      <dgm:spPr/>
      <dgm:t>
        <a:bodyPr/>
        <a:lstStyle/>
        <a:p>
          <a:endParaRPr lang="de-DE"/>
        </a:p>
      </dgm:t>
    </dgm:pt>
    <dgm:pt modelId="{363C618B-D914-4F4D-98B8-6C2BA2726B53}">
      <dgm:prSet phldrT="[Text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Revenue </a:t>
          </a:r>
          <a:r>
            <a:rPr lang="de-DE" dirty="0" err="1" smtClean="0">
              <a:solidFill>
                <a:schemeClr val="tx1"/>
              </a:solidFill>
            </a:rPr>
            <a:t>about</a:t>
          </a:r>
          <a:r>
            <a:rPr lang="de-DE" dirty="0" smtClean="0">
              <a:solidFill>
                <a:schemeClr val="tx1"/>
              </a:solidFill>
            </a:rPr>
            <a:t> 27.44 Mrd. US$</a:t>
          </a:r>
          <a:endParaRPr lang="de-DE" dirty="0">
            <a:solidFill>
              <a:schemeClr val="tx1"/>
            </a:solidFill>
          </a:endParaRPr>
        </a:p>
      </dgm:t>
    </dgm:pt>
    <dgm:pt modelId="{817975BE-2234-4B10-B13C-B7BB6DB9938E}" type="parTrans" cxnId="{84EF341B-F464-4364-A91F-2E01D77B2A92}">
      <dgm:prSet/>
      <dgm:spPr/>
      <dgm:t>
        <a:bodyPr/>
        <a:lstStyle/>
        <a:p>
          <a:endParaRPr lang="de-DE"/>
        </a:p>
      </dgm:t>
    </dgm:pt>
    <dgm:pt modelId="{728A80EF-7DF0-408E-A57A-6C0E0167B1A5}" type="sibTrans" cxnId="{84EF341B-F464-4364-A91F-2E01D77B2A92}">
      <dgm:prSet/>
      <dgm:spPr/>
      <dgm:t>
        <a:bodyPr/>
        <a:lstStyle/>
        <a:p>
          <a:endParaRPr lang="de-DE"/>
        </a:p>
      </dgm:t>
    </dgm:pt>
    <dgm:pt modelId="{2A5EC00D-1E02-41CC-8B97-760A0926673A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About</a:t>
          </a:r>
          <a:r>
            <a:rPr lang="de-DE" dirty="0" smtClean="0">
              <a:solidFill>
                <a:schemeClr val="tx1"/>
              </a:solidFill>
            </a:rPr>
            <a:t> 36,628 Stores in 118 countries </a:t>
          </a:r>
          <a:endParaRPr lang="de-DE" dirty="0">
            <a:solidFill>
              <a:schemeClr val="tx1"/>
            </a:solidFill>
          </a:endParaRPr>
        </a:p>
      </dgm:t>
    </dgm:pt>
    <dgm:pt modelId="{6CC2B560-0ED7-4AC1-9C26-2A5CE3D1AB96}" type="parTrans" cxnId="{D89C2D70-D2FF-491C-B52F-3C06ACBE101D}">
      <dgm:prSet/>
      <dgm:spPr/>
      <dgm:t>
        <a:bodyPr/>
        <a:lstStyle/>
        <a:p>
          <a:endParaRPr lang="de-DE"/>
        </a:p>
      </dgm:t>
    </dgm:pt>
    <dgm:pt modelId="{9AFE72A0-00BB-46AB-A843-F2DC61401827}" type="sibTrans" cxnId="{D89C2D70-D2FF-491C-B52F-3C06ACBE101D}">
      <dgm:prSet/>
      <dgm:spPr/>
      <dgm:t>
        <a:bodyPr/>
        <a:lstStyle/>
        <a:p>
          <a:endParaRPr lang="de-DE"/>
        </a:p>
      </dgm:t>
    </dgm:pt>
    <dgm:pt modelId="{C7B5C9D3-4FB9-41DA-B532-8B530C673593}">
      <dgm:prSet phldrT="[Text]"/>
      <dgm:spPr>
        <a:solidFill>
          <a:srgbClr val="FFFF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Over 1,400 Stores in </a:t>
          </a:r>
          <a:r>
            <a:rPr lang="de-DE" dirty="0" err="1" smtClean="0">
              <a:solidFill>
                <a:schemeClr val="tx1"/>
              </a:solidFill>
            </a:rPr>
            <a:t>germany</a:t>
          </a:r>
          <a:r>
            <a:rPr lang="de-DE" dirty="0" smtClean="0">
              <a:solidFill>
                <a:schemeClr val="tx1"/>
              </a:solidFill>
            </a:rPr>
            <a:t> (817 </a:t>
          </a:r>
          <a:r>
            <a:rPr lang="de-DE" dirty="0" err="1" smtClean="0">
              <a:solidFill>
                <a:schemeClr val="tx1"/>
              </a:solidFill>
            </a:rPr>
            <a:t>contain</a:t>
          </a:r>
          <a:r>
            <a:rPr lang="de-DE" dirty="0" smtClean="0">
              <a:solidFill>
                <a:schemeClr val="tx1"/>
              </a:solidFill>
            </a:rPr>
            <a:t>  </a:t>
          </a:r>
          <a:r>
            <a:rPr lang="de-DE" dirty="0" err="1" smtClean="0">
              <a:solidFill>
                <a:schemeClr val="tx1"/>
              </a:solidFill>
            </a:rPr>
            <a:t>Mc</a:t>
          </a:r>
          <a:r>
            <a:rPr lang="de-DE" dirty="0" smtClean="0">
              <a:solidFill>
                <a:schemeClr val="tx1"/>
              </a:solidFill>
            </a:rPr>
            <a:t> Café)</a:t>
          </a:r>
          <a:endParaRPr lang="de-DE" dirty="0">
            <a:solidFill>
              <a:schemeClr val="tx1"/>
            </a:solidFill>
          </a:endParaRPr>
        </a:p>
      </dgm:t>
    </dgm:pt>
    <dgm:pt modelId="{B540FA72-07ED-4E22-9448-666EEABDA31D}" type="parTrans" cxnId="{41498BDB-844E-4DBA-AD47-D8BC8B32D2E1}">
      <dgm:prSet/>
      <dgm:spPr/>
      <dgm:t>
        <a:bodyPr/>
        <a:lstStyle/>
        <a:p>
          <a:endParaRPr lang="de-DE"/>
        </a:p>
      </dgm:t>
    </dgm:pt>
    <dgm:pt modelId="{6A587543-06FC-48F6-A55C-2D25A1142FB5}" type="sibTrans" cxnId="{41498BDB-844E-4DBA-AD47-D8BC8B32D2E1}">
      <dgm:prSet/>
      <dgm:spPr/>
      <dgm:t>
        <a:bodyPr/>
        <a:lstStyle/>
        <a:p>
          <a:endParaRPr lang="de-DE"/>
        </a:p>
      </dgm:t>
    </dgm:pt>
    <dgm:pt modelId="{890ADFDB-9664-4413-9073-F9AA3221E76E}" type="pres">
      <dgm:prSet presAssocID="{B35244A7-7F16-46C6-8C17-898B422005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5F9C541-0740-45F3-A58D-C2B9720FD829}" type="pres">
      <dgm:prSet presAssocID="{9BC40097-4591-46D0-A71B-A29938CC8C8F}" presName="parentLin" presStyleCnt="0"/>
      <dgm:spPr/>
    </dgm:pt>
    <dgm:pt modelId="{8A70B2E7-C345-45D0-904D-6E0C7C84C96E}" type="pres">
      <dgm:prSet presAssocID="{9BC40097-4591-46D0-A71B-A29938CC8C8F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7F899BBE-44E4-4A0F-B398-41390C3E98FC}" type="pres">
      <dgm:prSet presAssocID="{9BC40097-4591-46D0-A71B-A29938CC8C8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24D41-F9CB-456A-AB55-E6AE9EE05270}" type="pres">
      <dgm:prSet presAssocID="{9BC40097-4591-46D0-A71B-A29938CC8C8F}" presName="negativeSpace" presStyleCnt="0"/>
      <dgm:spPr/>
    </dgm:pt>
    <dgm:pt modelId="{67D0A592-6B56-48A1-809F-CB381AC2FE33}" type="pres">
      <dgm:prSet presAssocID="{9BC40097-4591-46D0-A71B-A29938CC8C8F}" presName="childText" presStyleLbl="conFgAcc1" presStyleIdx="0" presStyleCnt="6">
        <dgm:presLayoutVars>
          <dgm:bulletEnabled val="1"/>
        </dgm:presLayoutVars>
      </dgm:prSet>
      <dgm:spPr>
        <a:noFill/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A802BD71-FC9D-49E9-B294-E126642D172C}" type="pres">
      <dgm:prSet presAssocID="{8F9B2EE8-CECA-46C2-BCCB-65A9A6ED64E5}" presName="spaceBetweenRectangles" presStyleCnt="0"/>
      <dgm:spPr/>
    </dgm:pt>
    <dgm:pt modelId="{3571CB58-1269-431A-9D22-05FD69D2812E}" type="pres">
      <dgm:prSet presAssocID="{363C618B-D914-4F4D-98B8-6C2BA2726B53}" presName="parentLin" presStyleCnt="0"/>
      <dgm:spPr/>
    </dgm:pt>
    <dgm:pt modelId="{DA38EF7A-A361-483A-9AA8-44266FCB8F5A}" type="pres">
      <dgm:prSet presAssocID="{363C618B-D914-4F4D-98B8-6C2BA2726B53}" presName="parentLeftMargin" presStyleLbl="node1" presStyleIdx="0" presStyleCnt="6"/>
      <dgm:spPr/>
      <dgm:t>
        <a:bodyPr/>
        <a:lstStyle/>
        <a:p>
          <a:endParaRPr lang="de-DE"/>
        </a:p>
      </dgm:t>
    </dgm:pt>
    <dgm:pt modelId="{1432419A-144C-4E91-9206-72719E448FE8}" type="pres">
      <dgm:prSet presAssocID="{363C618B-D914-4F4D-98B8-6C2BA2726B5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E3F71B-46C7-4EF4-983F-FD7060E69119}" type="pres">
      <dgm:prSet presAssocID="{363C618B-D914-4F4D-98B8-6C2BA2726B53}" presName="negativeSpace" presStyleCnt="0"/>
      <dgm:spPr/>
    </dgm:pt>
    <dgm:pt modelId="{4ACF83BF-DBCA-4FCE-AA62-A94ACE28CC69}" type="pres">
      <dgm:prSet presAssocID="{363C618B-D914-4F4D-98B8-6C2BA2726B53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  <dgm:pt modelId="{F26663CE-70D6-4735-9A36-510DB4CDC63E}" type="pres">
      <dgm:prSet presAssocID="{728A80EF-7DF0-408E-A57A-6C0E0167B1A5}" presName="spaceBetweenRectangles" presStyleCnt="0"/>
      <dgm:spPr/>
    </dgm:pt>
    <dgm:pt modelId="{A21D1F13-9E0F-4DB5-A465-54803950F12B}" type="pres">
      <dgm:prSet presAssocID="{2A5EC00D-1E02-41CC-8B97-760A0926673A}" presName="parentLin" presStyleCnt="0"/>
      <dgm:spPr/>
    </dgm:pt>
    <dgm:pt modelId="{68BAC29C-978B-4905-A2FD-9B91896F7296}" type="pres">
      <dgm:prSet presAssocID="{2A5EC00D-1E02-41CC-8B97-760A0926673A}" presName="parentLeftMargin" presStyleLbl="node1" presStyleIdx="1" presStyleCnt="6"/>
      <dgm:spPr/>
      <dgm:t>
        <a:bodyPr/>
        <a:lstStyle/>
        <a:p>
          <a:endParaRPr lang="de-DE"/>
        </a:p>
      </dgm:t>
    </dgm:pt>
    <dgm:pt modelId="{9292931C-DC06-473A-824E-6ECFDDAAB433}" type="pres">
      <dgm:prSet presAssocID="{2A5EC00D-1E02-41CC-8B97-760A0926673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AB3779-5135-49DF-B082-26E47AACF3EE}" type="pres">
      <dgm:prSet presAssocID="{2A5EC00D-1E02-41CC-8B97-760A0926673A}" presName="negativeSpace" presStyleCnt="0"/>
      <dgm:spPr/>
    </dgm:pt>
    <dgm:pt modelId="{4D0DA15A-B603-4E92-9FCA-AEDD0C6496D9}" type="pres">
      <dgm:prSet presAssocID="{2A5EC00D-1E02-41CC-8B97-760A0926673A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de-DE"/>
        </a:p>
      </dgm:t>
    </dgm:pt>
    <dgm:pt modelId="{588436AD-5A1A-4DCD-99A3-2A55F7B00CBA}" type="pres">
      <dgm:prSet presAssocID="{9AFE72A0-00BB-46AB-A843-F2DC61401827}" presName="spaceBetweenRectangles" presStyleCnt="0"/>
      <dgm:spPr/>
    </dgm:pt>
    <dgm:pt modelId="{6D5ECB20-A08B-4F38-8C7E-DFCE2C61B858}" type="pres">
      <dgm:prSet presAssocID="{C7B5C9D3-4FB9-41DA-B532-8B530C673593}" presName="parentLin" presStyleCnt="0"/>
      <dgm:spPr/>
    </dgm:pt>
    <dgm:pt modelId="{25F6997D-D4B4-492D-B301-F53DB32B9794}" type="pres">
      <dgm:prSet presAssocID="{C7B5C9D3-4FB9-41DA-B532-8B530C673593}" presName="parentLeftMargin" presStyleLbl="node1" presStyleIdx="2" presStyleCnt="6"/>
      <dgm:spPr/>
      <dgm:t>
        <a:bodyPr/>
        <a:lstStyle/>
        <a:p>
          <a:endParaRPr lang="de-DE"/>
        </a:p>
      </dgm:t>
    </dgm:pt>
    <dgm:pt modelId="{2596ED90-BAFD-4186-9437-6D8CF0892A8B}" type="pres">
      <dgm:prSet presAssocID="{C7B5C9D3-4FB9-41DA-B532-8B530C67359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9A0572-CEAF-4ED9-84DA-9ABA9BD5B02B}" type="pres">
      <dgm:prSet presAssocID="{C7B5C9D3-4FB9-41DA-B532-8B530C673593}" presName="negativeSpace" presStyleCnt="0"/>
      <dgm:spPr/>
    </dgm:pt>
    <dgm:pt modelId="{E0E34006-92C5-4F8B-A770-BD1B990A4CD3}" type="pres">
      <dgm:prSet presAssocID="{C7B5C9D3-4FB9-41DA-B532-8B530C673593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  <dgm:pt modelId="{5AAADD0A-6B58-4522-A978-EC29EB88B4AF}" type="pres">
      <dgm:prSet presAssocID="{6A587543-06FC-48F6-A55C-2D25A1142FB5}" presName="spaceBetweenRectangles" presStyleCnt="0"/>
      <dgm:spPr/>
    </dgm:pt>
    <dgm:pt modelId="{CAFB8748-7F90-42A4-982F-FD7421118007}" type="pres">
      <dgm:prSet presAssocID="{F7AD7C0D-95EB-46E3-933E-B0F01703833C}" presName="parentLin" presStyleCnt="0"/>
      <dgm:spPr/>
    </dgm:pt>
    <dgm:pt modelId="{C4499F8A-CF60-40F4-8C17-AF5C44BDB235}" type="pres">
      <dgm:prSet presAssocID="{F7AD7C0D-95EB-46E3-933E-B0F01703833C}" presName="parentLeftMargin" presStyleLbl="node1" presStyleIdx="3" presStyleCnt="6"/>
      <dgm:spPr/>
      <dgm:t>
        <a:bodyPr/>
        <a:lstStyle/>
        <a:p>
          <a:endParaRPr lang="de-DE"/>
        </a:p>
      </dgm:t>
    </dgm:pt>
    <dgm:pt modelId="{49891053-6443-46B1-B6B5-03DF25985788}" type="pres">
      <dgm:prSet presAssocID="{F7AD7C0D-95EB-46E3-933E-B0F01703833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794592-046B-4CF7-8E22-6B36667F511F}" type="pres">
      <dgm:prSet presAssocID="{F7AD7C0D-95EB-46E3-933E-B0F01703833C}" presName="negativeSpace" presStyleCnt="0"/>
      <dgm:spPr/>
    </dgm:pt>
    <dgm:pt modelId="{73C16908-5AEB-4912-8640-F8748B18202B}" type="pres">
      <dgm:prSet presAssocID="{F7AD7C0D-95EB-46E3-933E-B0F01703833C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de-DE"/>
        </a:p>
      </dgm:t>
    </dgm:pt>
    <dgm:pt modelId="{6CE13F8B-3449-4CD5-9552-0C16E5977B48}" type="pres">
      <dgm:prSet presAssocID="{6ED173D4-4BCD-4678-A5F9-1A8D62CE14A5}" presName="spaceBetweenRectangles" presStyleCnt="0"/>
      <dgm:spPr/>
    </dgm:pt>
    <dgm:pt modelId="{185427D6-B381-4CC6-8492-E54C0E59F1E6}" type="pres">
      <dgm:prSet presAssocID="{65762284-B544-4565-988C-829BE23E814B}" presName="parentLin" presStyleCnt="0"/>
      <dgm:spPr/>
    </dgm:pt>
    <dgm:pt modelId="{296B8D6C-4857-4158-81EC-54A3707361D9}" type="pres">
      <dgm:prSet presAssocID="{65762284-B544-4565-988C-829BE23E814B}" presName="parentLeftMargin" presStyleLbl="node1" presStyleIdx="4" presStyleCnt="6"/>
      <dgm:spPr/>
      <dgm:t>
        <a:bodyPr/>
        <a:lstStyle/>
        <a:p>
          <a:endParaRPr lang="de-DE"/>
        </a:p>
      </dgm:t>
    </dgm:pt>
    <dgm:pt modelId="{7331C6BF-A796-4EC4-B3B4-77316A0CED33}" type="pres">
      <dgm:prSet presAssocID="{65762284-B544-4565-988C-829BE23E814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A48E59-0099-4323-AC06-701046B1D107}" type="pres">
      <dgm:prSet presAssocID="{65762284-B544-4565-988C-829BE23E814B}" presName="negativeSpace" presStyleCnt="0"/>
      <dgm:spPr/>
    </dgm:pt>
    <dgm:pt modelId="{B2BC1E08-D5F8-476E-8641-E1DA4C69E647}" type="pres">
      <dgm:prSet presAssocID="{65762284-B544-4565-988C-829BE23E814B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</dgm:ptLst>
  <dgm:cxnLst>
    <dgm:cxn modelId="{5F5F03D3-1B54-49F6-8D13-7997F57AD836}" srcId="{B35244A7-7F16-46C6-8C17-898B42200537}" destId="{65762284-B544-4565-988C-829BE23E814B}" srcOrd="5" destOrd="0" parTransId="{BF3FCF87-5538-40BF-B493-CEFC774C9C09}" sibTransId="{672A26BD-174D-4BFB-A569-85EAEDB2882D}"/>
    <dgm:cxn modelId="{3F081430-EDFB-4EB2-B32B-388BB0DF0116}" type="presOf" srcId="{C7B5C9D3-4FB9-41DA-B532-8B530C673593}" destId="{2596ED90-BAFD-4186-9437-6D8CF0892A8B}" srcOrd="1" destOrd="0" presId="urn:microsoft.com/office/officeart/2005/8/layout/list1"/>
    <dgm:cxn modelId="{B9EB572D-87D9-4FCF-B7EE-2E67B69443AB}" type="presOf" srcId="{363C618B-D914-4F4D-98B8-6C2BA2726B53}" destId="{1432419A-144C-4E91-9206-72719E448FE8}" srcOrd="1" destOrd="0" presId="urn:microsoft.com/office/officeart/2005/8/layout/list1"/>
    <dgm:cxn modelId="{41498BDB-844E-4DBA-AD47-D8BC8B32D2E1}" srcId="{B35244A7-7F16-46C6-8C17-898B42200537}" destId="{C7B5C9D3-4FB9-41DA-B532-8B530C673593}" srcOrd="3" destOrd="0" parTransId="{B540FA72-07ED-4E22-9448-666EEABDA31D}" sibTransId="{6A587543-06FC-48F6-A55C-2D25A1142FB5}"/>
    <dgm:cxn modelId="{C7569A0C-98C2-401D-A87F-2CCB9E7ED4D4}" type="presOf" srcId="{F7AD7C0D-95EB-46E3-933E-B0F01703833C}" destId="{49891053-6443-46B1-B6B5-03DF25985788}" srcOrd="1" destOrd="0" presId="urn:microsoft.com/office/officeart/2005/8/layout/list1"/>
    <dgm:cxn modelId="{98D0579F-730A-48E2-87E5-EF5347D41081}" type="presOf" srcId="{9BC40097-4591-46D0-A71B-A29938CC8C8F}" destId="{8A70B2E7-C345-45D0-904D-6E0C7C84C96E}" srcOrd="0" destOrd="0" presId="urn:microsoft.com/office/officeart/2005/8/layout/list1"/>
    <dgm:cxn modelId="{58714EE1-3E81-4E26-8B0F-67A648CA3FC7}" srcId="{B35244A7-7F16-46C6-8C17-898B42200537}" destId="{F7AD7C0D-95EB-46E3-933E-B0F01703833C}" srcOrd="4" destOrd="0" parTransId="{C6C3DE42-51F7-4CB2-937C-5A67C6751BB0}" sibTransId="{6ED173D4-4BCD-4678-A5F9-1A8D62CE14A5}"/>
    <dgm:cxn modelId="{0F744182-1D77-4C25-8E1F-C478D4015845}" type="presOf" srcId="{2A5EC00D-1E02-41CC-8B97-760A0926673A}" destId="{68BAC29C-978B-4905-A2FD-9B91896F7296}" srcOrd="0" destOrd="0" presId="urn:microsoft.com/office/officeart/2005/8/layout/list1"/>
    <dgm:cxn modelId="{12C25F90-C541-4473-97F0-FE75676C66CD}" srcId="{B35244A7-7F16-46C6-8C17-898B42200537}" destId="{9BC40097-4591-46D0-A71B-A29938CC8C8F}" srcOrd="0" destOrd="0" parTransId="{008A7B7F-0D2E-41E1-89FB-E53B61A9BFCC}" sibTransId="{8F9B2EE8-CECA-46C2-BCCB-65A9A6ED64E5}"/>
    <dgm:cxn modelId="{8F41F450-15E0-49AB-A3FD-07C23F1ED564}" type="presOf" srcId="{C7B5C9D3-4FB9-41DA-B532-8B530C673593}" destId="{25F6997D-D4B4-492D-B301-F53DB32B9794}" srcOrd="0" destOrd="0" presId="urn:microsoft.com/office/officeart/2005/8/layout/list1"/>
    <dgm:cxn modelId="{2592DB98-5209-47E5-A437-C42CEC42E69B}" type="presOf" srcId="{F7AD7C0D-95EB-46E3-933E-B0F01703833C}" destId="{C4499F8A-CF60-40F4-8C17-AF5C44BDB235}" srcOrd="0" destOrd="0" presId="urn:microsoft.com/office/officeart/2005/8/layout/list1"/>
    <dgm:cxn modelId="{BEDD3474-438F-400C-9C62-965E6B910B02}" type="presOf" srcId="{65762284-B544-4565-988C-829BE23E814B}" destId="{7331C6BF-A796-4EC4-B3B4-77316A0CED33}" srcOrd="1" destOrd="0" presId="urn:microsoft.com/office/officeart/2005/8/layout/list1"/>
    <dgm:cxn modelId="{84EF341B-F464-4364-A91F-2E01D77B2A92}" srcId="{B35244A7-7F16-46C6-8C17-898B42200537}" destId="{363C618B-D914-4F4D-98B8-6C2BA2726B53}" srcOrd="1" destOrd="0" parTransId="{817975BE-2234-4B10-B13C-B7BB6DB9938E}" sibTransId="{728A80EF-7DF0-408E-A57A-6C0E0167B1A5}"/>
    <dgm:cxn modelId="{10050A3A-EE7A-4AFF-B7A2-044310226288}" type="presOf" srcId="{B35244A7-7F16-46C6-8C17-898B42200537}" destId="{890ADFDB-9664-4413-9073-F9AA3221E76E}" srcOrd="0" destOrd="0" presId="urn:microsoft.com/office/officeart/2005/8/layout/list1"/>
    <dgm:cxn modelId="{442738B3-A0E5-4777-B824-56ABA52ABB66}" type="presOf" srcId="{2A5EC00D-1E02-41CC-8B97-760A0926673A}" destId="{9292931C-DC06-473A-824E-6ECFDDAAB433}" srcOrd="1" destOrd="0" presId="urn:microsoft.com/office/officeart/2005/8/layout/list1"/>
    <dgm:cxn modelId="{1649F096-746A-4465-8631-4E70552CDF5D}" type="presOf" srcId="{65762284-B544-4565-988C-829BE23E814B}" destId="{296B8D6C-4857-4158-81EC-54A3707361D9}" srcOrd="0" destOrd="0" presId="urn:microsoft.com/office/officeart/2005/8/layout/list1"/>
    <dgm:cxn modelId="{D89C2D70-D2FF-491C-B52F-3C06ACBE101D}" srcId="{B35244A7-7F16-46C6-8C17-898B42200537}" destId="{2A5EC00D-1E02-41CC-8B97-760A0926673A}" srcOrd="2" destOrd="0" parTransId="{6CC2B560-0ED7-4AC1-9C26-2A5CE3D1AB96}" sibTransId="{9AFE72A0-00BB-46AB-A843-F2DC61401827}"/>
    <dgm:cxn modelId="{72546C84-8C7E-4642-BF9F-FA81DC151FCF}" type="presOf" srcId="{9BC40097-4591-46D0-A71B-A29938CC8C8F}" destId="{7F899BBE-44E4-4A0F-B398-41390C3E98FC}" srcOrd="1" destOrd="0" presId="urn:microsoft.com/office/officeart/2005/8/layout/list1"/>
    <dgm:cxn modelId="{35AEF531-6EA5-40A6-91A9-354ACFDE5DCA}" type="presOf" srcId="{363C618B-D914-4F4D-98B8-6C2BA2726B53}" destId="{DA38EF7A-A361-483A-9AA8-44266FCB8F5A}" srcOrd="0" destOrd="0" presId="urn:microsoft.com/office/officeart/2005/8/layout/list1"/>
    <dgm:cxn modelId="{9BE05DE4-17E0-4F86-869D-BED8075ABF89}" type="presParOf" srcId="{890ADFDB-9664-4413-9073-F9AA3221E76E}" destId="{05F9C541-0740-45F3-A58D-C2B9720FD829}" srcOrd="0" destOrd="0" presId="urn:microsoft.com/office/officeart/2005/8/layout/list1"/>
    <dgm:cxn modelId="{3E8E6406-E1A9-4E85-A505-01789BB95158}" type="presParOf" srcId="{05F9C541-0740-45F3-A58D-C2B9720FD829}" destId="{8A70B2E7-C345-45D0-904D-6E0C7C84C96E}" srcOrd="0" destOrd="0" presId="urn:microsoft.com/office/officeart/2005/8/layout/list1"/>
    <dgm:cxn modelId="{9692417A-9BF1-44AE-A5C2-5F8026A07B55}" type="presParOf" srcId="{05F9C541-0740-45F3-A58D-C2B9720FD829}" destId="{7F899BBE-44E4-4A0F-B398-41390C3E98FC}" srcOrd="1" destOrd="0" presId="urn:microsoft.com/office/officeart/2005/8/layout/list1"/>
    <dgm:cxn modelId="{B10E70C6-7304-4098-96F2-1C0F8762AD3C}" type="presParOf" srcId="{890ADFDB-9664-4413-9073-F9AA3221E76E}" destId="{9D524D41-F9CB-456A-AB55-E6AE9EE05270}" srcOrd="1" destOrd="0" presId="urn:microsoft.com/office/officeart/2005/8/layout/list1"/>
    <dgm:cxn modelId="{AC638E92-1D4F-4040-8E78-BA41CFFDB788}" type="presParOf" srcId="{890ADFDB-9664-4413-9073-F9AA3221E76E}" destId="{67D0A592-6B56-48A1-809F-CB381AC2FE33}" srcOrd="2" destOrd="0" presId="urn:microsoft.com/office/officeart/2005/8/layout/list1"/>
    <dgm:cxn modelId="{0AD80549-76E3-4685-9A46-974CD2B79EB3}" type="presParOf" srcId="{890ADFDB-9664-4413-9073-F9AA3221E76E}" destId="{A802BD71-FC9D-49E9-B294-E126642D172C}" srcOrd="3" destOrd="0" presId="urn:microsoft.com/office/officeart/2005/8/layout/list1"/>
    <dgm:cxn modelId="{48CC9810-67A2-4863-85EC-97285585421D}" type="presParOf" srcId="{890ADFDB-9664-4413-9073-F9AA3221E76E}" destId="{3571CB58-1269-431A-9D22-05FD69D2812E}" srcOrd="4" destOrd="0" presId="urn:microsoft.com/office/officeart/2005/8/layout/list1"/>
    <dgm:cxn modelId="{3FCC27F6-5916-4CB5-8931-58648CC0F31F}" type="presParOf" srcId="{3571CB58-1269-431A-9D22-05FD69D2812E}" destId="{DA38EF7A-A361-483A-9AA8-44266FCB8F5A}" srcOrd="0" destOrd="0" presId="urn:microsoft.com/office/officeart/2005/8/layout/list1"/>
    <dgm:cxn modelId="{22513C32-6B9E-4488-9F01-F061B98CE7D4}" type="presParOf" srcId="{3571CB58-1269-431A-9D22-05FD69D2812E}" destId="{1432419A-144C-4E91-9206-72719E448FE8}" srcOrd="1" destOrd="0" presId="urn:microsoft.com/office/officeart/2005/8/layout/list1"/>
    <dgm:cxn modelId="{0AAF3A1D-ADFA-4998-854D-572DD4B1458A}" type="presParOf" srcId="{890ADFDB-9664-4413-9073-F9AA3221E76E}" destId="{8BE3F71B-46C7-4EF4-983F-FD7060E69119}" srcOrd="5" destOrd="0" presId="urn:microsoft.com/office/officeart/2005/8/layout/list1"/>
    <dgm:cxn modelId="{A131B328-FC00-4EDA-BC0F-D0E9C854546E}" type="presParOf" srcId="{890ADFDB-9664-4413-9073-F9AA3221E76E}" destId="{4ACF83BF-DBCA-4FCE-AA62-A94ACE28CC69}" srcOrd="6" destOrd="0" presId="urn:microsoft.com/office/officeart/2005/8/layout/list1"/>
    <dgm:cxn modelId="{D8A4C7E9-D609-4AB9-851E-81D427EA44EC}" type="presParOf" srcId="{890ADFDB-9664-4413-9073-F9AA3221E76E}" destId="{F26663CE-70D6-4735-9A36-510DB4CDC63E}" srcOrd="7" destOrd="0" presId="urn:microsoft.com/office/officeart/2005/8/layout/list1"/>
    <dgm:cxn modelId="{1B43845A-B9E9-48B6-B33C-86ADD4AADBA7}" type="presParOf" srcId="{890ADFDB-9664-4413-9073-F9AA3221E76E}" destId="{A21D1F13-9E0F-4DB5-A465-54803950F12B}" srcOrd="8" destOrd="0" presId="urn:microsoft.com/office/officeart/2005/8/layout/list1"/>
    <dgm:cxn modelId="{BE724C1E-4FA0-4EF0-9528-28A1E9814532}" type="presParOf" srcId="{A21D1F13-9E0F-4DB5-A465-54803950F12B}" destId="{68BAC29C-978B-4905-A2FD-9B91896F7296}" srcOrd="0" destOrd="0" presId="urn:microsoft.com/office/officeart/2005/8/layout/list1"/>
    <dgm:cxn modelId="{F37C44C6-337C-4B9D-AC52-F8F91383E3F2}" type="presParOf" srcId="{A21D1F13-9E0F-4DB5-A465-54803950F12B}" destId="{9292931C-DC06-473A-824E-6ECFDDAAB433}" srcOrd="1" destOrd="0" presId="urn:microsoft.com/office/officeart/2005/8/layout/list1"/>
    <dgm:cxn modelId="{F41E438C-69C0-48B6-A3B9-060916E158BE}" type="presParOf" srcId="{890ADFDB-9664-4413-9073-F9AA3221E76E}" destId="{14AB3779-5135-49DF-B082-26E47AACF3EE}" srcOrd="9" destOrd="0" presId="urn:microsoft.com/office/officeart/2005/8/layout/list1"/>
    <dgm:cxn modelId="{9A9C68FE-6ACF-473C-9863-8BD05871FB3D}" type="presParOf" srcId="{890ADFDB-9664-4413-9073-F9AA3221E76E}" destId="{4D0DA15A-B603-4E92-9FCA-AEDD0C6496D9}" srcOrd="10" destOrd="0" presId="urn:microsoft.com/office/officeart/2005/8/layout/list1"/>
    <dgm:cxn modelId="{8E6BC249-C12B-40DC-A45E-5B6B7D025F5F}" type="presParOf" srcId="{890ADFDB-9664-4413-9073-F9AA3221E76E}" destId="{588436AD-5A1A-4DCD-99A3-2A55F7B00CBA}" srcOrd="11" destOrd="0" presId="urn:microsoft.com/office/officeart/2005/8/layout/list1"/>
    <dgm:cxn modelId="{54AC58E5-C1D8-4442-BCEF-41676CD9B649}" type="presParOf" srcId="{890ADFDB-9664-4413-9073-F9AA3221E76E}" destId="{6D5ECB20-A08B-4F38-8C7E-DFCE2C61B858}" srcOrd="12" destOrd="0" presId="urn:microsoft.com/office/officeart/2005/8/layout/list1"/>
    <dgm:cxn modelId="{38C61EC4-49C0-4E6B-B116-287F3DE525C4}" type="presParOf" srcId="{6D5ECB20-A08B-4F38-8C7E-DFCE2C61B858}" destId="{25F6997D-D4B4-492D-B301-F53DB32B9794}" srcOrd="0" destOrd="0" presId="urn:microsoft.com/office/officeart/2005/8/layout/list1"/>
    <dgm:cxn modelId="{BDC2D949-E917-4D19-AAE7-8D2E89184AC0}" type="presParOf" srcId="{6D5ECB20-A08B-4F38-8C7E-DFCE2C61B858}" destId="{2596ED90-BAFD-4186-9437-6D8CF0892A8B}" srcOrd="1" destOrd="0" presId="urn:microsoft.com/office/officeart/2005/8/layout/list1"/>
    <dgm:cxn modelId="{FA9A92D1-37EA-4F59-9AC0-4AB71393A252}" type="presParOf" srcId="{890ADFDB-9664-4413-9073-F9AA3221E76E}" destId="{699A0572-CEAF-4ED9-84DA-9ABA9BD5B02B}" srcOrd="13" destOrd="0" presId="urn:microsoft.com/office/officeart/2005/8/layout/list1"/>
    <dgm:cxn modelId="{2A29C93F-AC51-4D58-848A-E9AF9191B9A0}" type="presParOf" srcId="{890ADFDB-9664-4413-9073-F9AA3221E76E}" destId="{E0E34006-92C5-4F8B-A770-BD1B990A4CD3}" srcOrd="14" destOrd="0" presId="urn:microsoft.com/office/officeart/2005/8/layout/list1"/>
    <dgm:cxn modelId="{82581FFB-DC56-4153-90E9-08082864B81D}" type="presParOf" srcId="{890ADFDB-9664-4413-9073-F9AA3221E76E}" destId="{5AAADD0A-6B58-4522-A978-EC29EB88B4AF}" srcOrd="15" destOrd="0" presId="urn:microsoft.com/office/officeart/2005/8/layout/list1"/>
    <dgm:cxn modelId="{563E0EC0-2067-4357-9E18-D0370C36FD6B}" type="presParOf" srcId="{890ADFDB-9664-4413-9073-F9AA3221E76E}" destId="{CAFB8748-7F90-42A4-982F-FD7421118007}" srcOrd="16" destOrd="0" presId="urn:microsoft.com/office/officeart/2005/8/layout/list1"/>
    <dgm:cxn modelId="{DAE7A918-0C3F-4B2B-8093-5692DF70BCF1}" type="presParOf" srcId="{CAFB8748-7F90-42A4-982F-FD7421118007}" destId="{C4499F8A-CF60-40F4-8C17-AF5C44BDB235}" srcOrd="0" destOrd="0" presId="urn:microsoft.com/office/officeart/2005/8/layout/list1"/>
    <dgm:cxn modelId="{87CB13AE-213F-4BC4-9484-FE6B28FB79CE}" type="presParOf" srcId="{CAFB8748-7F90-42A4-982F-FD7421118007}" destId="{49891053-6443-46B1-B6B5-03DF25985788}" srcOrd="1" destOrd="0" presId="urn:microsoft.com/office/officeart/2005/8/layout/list1"/>
    <dgm:cxn modelId="{28049949-CAD7-4589-8C7B-05A3FF94C0DF}" type="presParOf" srcId="{890ADFDB-9664-4413-9073-F9AA3221E76E}" destId="{1C794592-046B-4CF7-8E22-6B36667F511F}" srcOrd="17" destOrd="0" presId="urn:microsoft.com/office/officeart/2005/8/layout/list1"/>
    <dgm:cxn modelId="{B5F28797-67E0-4B3F-B99E-BEB101085870}" type="presParOf" srcId="{890ADFDB-9664-4413-9073-F9AA3221E76E}" destId="{73C16908-5AEB-4912-8640-F8748B18202B}" srcOrd="18" destOrd="0" presId="urn:microsoft.com/office/officeart/2005/8/layout/list1"/>
    <dgm:cxn modelId="{5D0AE8BC-81CF-43AD-B505-BCA9C80CDDCD}" type="presParOf" srcId="{890ADFDB-9664-4413-9073-F9AA3221E76E}" destId="{6CE13F8B-3449-4CD5-9552-0C16E5977B48}" srcOrd="19" destOrd="0" presId="urn:microsoft.com/office/officeart/2005/8/layout/list1"/>
    <dgm:cxn modelId="{17F46F98-AA8A-40FC-99A0-6D3E2CE90DC9}" type="presParOf" srcId="{890ADFDB-9664-4413-9073-F9AA3221E76E}" destId="{185427D6-B381-4CC6-8492-E54C0E59F1E6}" srcOrd="20" destOrd="0" presId="urn:microsoft.com/office/officeart/2005/8/layout/list1"/>
    <dgm:cxn modelId="{BE219369-861C-4C5D-97F2-36F886B23787}" type="presParOf" srcId="{185427D6-B381-4CC6-8492-E54C0E59F1E6}" destId="{296B8D6C-4857-4158-81EC-54A3707361D9}" srcOrd="0" destOrd="0" presId="urn:microsoft.com/office/officeart/2005/8/layout/list1"/>
    <dgm:cxn modelId="{94028A90-01CF-416D-9105-EDAB854CE813}" type="presParOf" srcId="{185427D6-B381-4CC6-8492-E54C0E59F1E6}" destId="{7331C6BF-A796-4EC4-B3B4-77316A0CED33}" srcOrd="1" destOrd="0" presId="urn:microsoft.com/office/officeart/2005/8/layout/list1"/>
    <dgm:cxn modelId="{6C85800E-6B77-43CE-B42D-8254A4F063E0}" type="presParOf" srcId="{890ADFDB-9664-4413-9073-F9AA3221E76E}" destId="{4AA48E59-0099-4323-AC06-701046B1D107}" srcOrd="21" destOrd="0" presId="urn:microsoft.com/office/officeart/2005/8/layout/list1"/>
    <dgm:cxn modelId="{2415F96E-9748-4CE2-972B-6A47B25139C8}" type="presParOf" srcId="{890ADFDB-9664-4413-9073-F9AA3221E76E}" destId="{B2BC1E08-D5F8-476E-8641-E1DA4C69E64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BA7CF6-99F0-4C3E-ACB2-A55E12425A04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81ACFD-EC4D-4473-9635-A23F14D720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  <p:sldLayoutId id="2147483685" r:id="rId4"/>
    <p:sldLayoutId id="214748368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5EBC-F6E0-415D-A686-E834532B07FE}" type="datetimeFigureOut">
              <a:rPr lang="de-DE" smtClean="0"/>
              <a:pPr/>
              <a:t>22.06.2015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FB049-540D-4534-BDD9-BB994696459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google.de/url?source=imgres&amp;ct=tbn&amp;q=http://media1.s-nbcnews.com/i/newscms/2014_44/743876/141030-biz-starbucks_740f4ad447983e198c2503075a44d040.jpg&amp;sa=X&amp;ei=nkZSVcSnF4O7swGSmYCICw&amp;ved=0CAUQ8wc4DA&amp;usg=AFQjCNGUtCsNWYO6p7fjCMraM2-wSSeGHw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468560" y="-136525"/>
            <a:ext cx="9896039" cy="69945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772400" cy="1253697"/>
          </a:xfrm>
        </p:spPr>
        <p:txBody>
          <a:bodyPr>
            <a:normAutofit/>
          </a:bodyPr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Starbucks Corporation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6064" y="3717032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“Building a Sustainable Supply Chain”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79712" y="6444044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Steindorfer, Frankenreiter, Götter / KHD 14 A 32 / 11.06.2015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1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8003232" cy="45769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mtClean="0"/>
              <a:t>Programms that farmes could</a:t>
            </a:r>
            <a:br>
              <a:rPr lang="en-GB" smtClean="0"/>
            </a:br>
            <a:r>
              <a:rPr lang="en-GB" smtClean="0"/>
              <a:t>supplement their income </a:t>
            </a:r>
          </a:p>
          <a:p>
            <a:endParaRPr lang="en-GB" smtClean="0"/>
          </a:p>
          <a:p>
            <a:r>
              <a:rPr lang="en-GB" smtClean="0"/>
              <a:t>Counteract the destruction</a:t>
            </a:r>
            <a:br>
              <a:rPr lang="en-GB" smtClean="0"/>
            </a:br>
            <a:r>
              <a:rPr lang="en-GB" smtClean="0"/>
              <a:t>of rain forests</a:t>
            </a:r>
          </a:p>
          <a:p>
            <a:pPr>
              <a:buNone/>
            </a:pPr>
            <a:endParaRPr lang="en-GB" smtClean="0"/>
          </a:p>
        </p:txBody>
      </p:sp>
      <p:pic>
        <p:nvPicPr>
          <p:cNvPr id="1026" name="Picture 2" descr="http://www.google.de/url?source=imgres&amp;ct=tbn&amp;q=http://www.businessesgrow.com/wp-content/uploads/2011/03/identify-the-target-market.jpg&amp;sa=X&amp;ei=hSNvVZSaLYOVsgG69IGYDA&amp;ved=0CAUQ8wc4Dw&amp;usg=AFQjCNGWwUCkEHkTpbTRD3nMBXDdBSrl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40"/>
            <a:ext cx="3594039" cy="3583682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1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have they done?</a:t>
            </a:r>
            <a:endParaRPr lang="en-GB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8219256" cy="39417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Starbucks has been implementing a climate change strategy since 2004, focusing on renewable energy, energy conservation, and climate adaptation and mitigation efforts</a:t>
            </a:r>
          </a:p>
          <a:p>
            <a:r>
              <a:rPr lang="en-GB" dirty="0" smtClean="0"/>
              <a:t>Climate protection policy</a:t>
            </a:r>
          </a:p>
          <a:p>
            <a:r>
              <a:rPr lang="en-GB" dirty="0" smtClean="0"/>
              <a:t>Starbucks stands for globalization</a:t>
            </a:r>
          </a:p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1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Coffee crisis</a:t>
            </a:r>
            <a:endParaRPr lang="en-GB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8075240" cy="443297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International agreement</a:t>
            </a:r>
          </a:p>
          <a:p>
            <a:r>
              <a:rPr lang="en-GB" dirty="0" smtClean="0"/>
              <a:t>1989: The agreement was finally suspended; each country could produce and export any amount of coffee</a:t>
            </a:r>
          </a:p>
          <a:p>
            <a:r>
              <a:rPr lang="en-GB" dirty="0" smtClean="0"/>
              <a:t>Biggest coffee producer: Brazil, Columbia, Indonesia</a:t>
            </a:r>
          </a:p>
          <a:p>
            <a:r>
              <a:rPr lang="en-GB" dirty="0" smtClean="0"/>
              <a:t>To much produced</a:t>
            </a:r>
          </a:p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1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8219256" cy="39417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25. million coffee farmer lost their work</a:t>
            </a:r>
          </a:p>
          <a:p>
            <a:endParaRPr lang="en-GB" dirty="0" smtClean="0"/>
          </a:p>
          <a:p>
            <a:r>
              <a:rPr lang="en-GB" dirty="0" smtClean="0"/>
              <a:t>2006: The situation calm down. The demand for coffee surged especially in China and the Eastern European countries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1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Coffee-Consumption</a:t>
            </a:r>
            <a:endParaRPr lang="en-GB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pic>
        <p:nvPicPr>
          <p:cNvPr id="8" name="Bild 8" descr="Bildschirmfoto 2015-06-02 um 11.15.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6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google.de/url?source=imgres&amp;ct=tbn&amp;q=http://www.ridders-roesterei.de/kaffeeroesterei/images/ridder-roesterei_start.jpg&amp;sa=X&amp;ei=wl9SVdyZI4KMsgHDmoDgDw&amp;ved=0CAUQ8wc4Jg&amp;usg=AFQjCNEpRbm5tXjKEMq1vT3PaX6HqTHq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36525"/>
            <a:ext cx="9549060" cy="7171157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755576" y="2895383"/>
            <a:ext cx="7772400" cy="1253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 Supply Chain</a:t>
            </a:r>
            <a:endParaRPr kumimoji="0" lang="en-US" sz="5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oogle.de/url?source=imgres&amp;ct=tbn&amp;q=https://t1.ftcdn.net/jpg/00/37/87/14/400_F_37871410_5G0KxHYTxpkI70QhJoeVVLcuM9fp0uWv.jpg&amp;sa=X&amp;ei=bypvVbe-CqizygP4h4LgAg&amp;ved=0CAUQ8wc&amp;usg=AFQjCNE_YcUZvoRdT6EMcwf496CX2Lw0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3501008"/>
            <a:ext cx="3861719" cy="2736304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21288"/>
            <a:ext cx="8686800" cy="518803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Price slump</a:t>
            </a:r>
          </a:p>
          <a:p>
            <a:r>
              <a:rPr lang="en-GB" dirty="0" smtClean="0"/>
              <a:t>Unfair payment</a:t>
            </a:r>
          </a:p>
          <a:p>
            <a:r>
              <a:rPr lang="en-GB" dirty="0" smtClean="0"/>
              <a:t>Bad working standards</a:t>
            </a:r>
          </a:p>
          <a:p>
            <a:r>
              <a:rPr lang="en-GB" dirty="0" smtClean="0"/>
              <a:t>No involvement in Sustainability </a:t>
            </a:r>
            <a:br>
              <a:rPr lang="en-GB" dirty="0" smtClean="0"/>
            </a:br>
            <a:r>
              <a:rPr lang="en-GB" dirty="0" smtClean="0"/>
              <a:t>and Responsibility</a:t>
            </a:r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92" y="116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(Basics)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92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(Basics)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457200" y="1913376"/>
            <a:ext cx="8686800" cy="51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on the highest level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2700" dirty="0" smtClean="0"/>
              <a:t>Fair Payments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Friendly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Contacts (long-term-relationships)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2700" baseline="0" dirty="0" smtClean="0"/>
              <a:t>Protect the</a:t>
            </a:r>
            <a:r>
              <a:rPr lang="en-GB" sz="2700" dirty="0" smtClean="0"/>
              <a:t> environment, the workers and the farmers </a:t>
            </a:r>
            <a:r>
              <a:rPr lang="en-GB" sz="2700" dirty="0" smtClean="0">
                <a:sym typeface="Wingdings" pitchFamily="2" charset="2"/>
              </a:rPr>
              <a:t> in whole good CS&amp;R-program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611560" y="1052736"/>
            <a:ext cx="6480720" cy="144016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475656" y="1526201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chemeClr val="bg1"/>
                </a:solidFill>
              </a:rPr>
              <a:t>The Targets </a:t>
            </a:r>
            <a:r>
              <a:rPr lang="de-DE" sz="2600" b="1" dirty="0" err="1" smtClean="0">
                <a:solidFill>
                  <a:schemeClr val="bg1"/>
                </a:solidFill>
              </a:rPr>
              <a:t>of</a:t>
            </a:r>
            <a:r>
              <a:rPr lang="de-DE" sz="2600" b="1" dirty="0" smtClean="0">
                <a:solidFill>
                  <a:schemeClr val="bg1"/>
                </a:solidFill>
              </a:rPr>
              <a:t> Starbucks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five driving forces</a:t>
            </a:r>
            <a:endParaRPr lang="en-GB" dirty="0"/>
          </a:p>
        </p:txBody>
      </p:sp>
      <p:sp>
        <p:nvSpPr>
          <p:cNvPr id="4" name="Legende mit Pfeil nach rechts 3"/>
          <p:cNvSpPr/>
          <p:nvPr/>
        </p:nvSpPr>
        <p:spPr>
          <a:xfrm>
            <a:off x="611760" y="2709160"/>
            <a:ext cx="1800000" cy="2160000"/>
          </a:xfrm>
          <a:prstGeom prst="rightArrowCallo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Legende mit Pfeil nach rechts 4"/>
          <p:cNvSpPr/>
          <p:nvPr/>
        </p:nvSpPr>
        <p:spPr>
          <a:xfrm rot="5400000">
            <a:off x="3600112" y="1016752"/>
            <a:ext cx="1800000" cy="2160000"/>
          </a:xfrm>
          <a:prstGeom prst="rightArrowCallo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Legende mit Pfeil nach rechts 5"/>
          <p:cNvSpPr/>
          <p:nvPr/>
        </p:nvSpPr>
        <p:spPr>
          <a:xfrm rot="16200000">
            <a:off x="3600112" y="4473137"/>
            <a:ext cx="1800000" cy="2160000"/>
          </a:xfrm>
          <a:prstGeom prst="rightArrowCallo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Legende mit Pfeil nach rechts 6"/>
          <p:cNvSpPr/>
          <p:nvPr/>
        </p:nvSpPr>
        <p:spPr>
          <a:xfrm rot="10800000">
            <a:off x="6660232" y="2708920"/>
            <a:ext cx="1800000" cy="2160000"/>
          </a:xfrm>
          <a:prstGeom prst="rightArrowCallo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3059832" y="3212976"/>
            <a:ext cx="2952328" cy="1152128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rot="16200000">
            <a:off x="285201" y="3506815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Suppliers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5400000">
            <a:off x="7195646" y="3676383"/>
            <a:ext cx="1440157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lt1"/>
                </a:solidFill>
              </a:rPr>
              <a:t>Buyers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07904" y="1340768"/>
            <a:ext cx="18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smtClean="0">
                <a:solidFill>
                  <a:schemeClr val="bg1"/>
                </a:solidFill>
              </a:rPr>
              <a:t>Potential Entrants</a:t>
            </a:r>
            <a:endParaRPr lang="en-GB" sz="260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76288" y="5672861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Substitutes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75856" y="3573016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smtClean="0">
                <a:solidFill>
                  <a:schemeClr val="bg1"/>
                </a:solidFill>
              </a:rPr>
              <a:t>Industry Rivalry</a:t>
            </a:r>
            <a:endParaRPr lang="en-GB" sz="260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Supply Chain at Starbucks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0188624" y="5877272"/>
            <a:ext cx="453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1 http://www.natur-image.com/Kuba/Pflanzen/pflanzen_38.jpg</a:t>
            </a:r>
            <a:endParaRPr lang="de-DE" sz="900" dirty="0"/>
          </a:p>
        </p:txBody>
      </p:sp>
      <p:pic>
        <p:nvPicPr>
          <p:cNvPr id="9" name="Picture 2" descr="http://www.google.de/url?source=imgres&amp;ct=tbn&amp;q=http://www.natur-image.com/Kuba/Pflanzen/pflanzen_38.jpg&amp;sa=X&amp;ei=aW5XVfjNJOu6ygPfsoDgBg&amp;ved=0CAUQ8wc4Cg&amp;usg=AFQjCNGHJqpU31_hmbXEtjlsfs49wjhs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53207"/>
            <a:ext cx="2160239" cy="1252057"/>
          </a:xfrm>
          <a:prstGeom prst="rect">
            <a:avLst/>
          </a:prstGeom>
          <a:noFill/>
        </p:spPr>
      </p:pic>
      <p:pic>
        <p:nvPicPr>
          <p:cNvPr id="10" name="Picture 2" descr="http://www.google.de/url?source=imgres&amp;ct=tbn&amp;q=http://www.natur-image.com/Kuba/Pflanzen/pflanzen_38.jpg&amp;sa=X&amp;ei=aW5XVfjNJOu6ygPfsoDgBg&amp;ved=0CAUQ8wc4Cg&amp;usg=AFQjCNGHJqpU31_hmbXEtjlsfs49wjhs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53207"/>
            <a:ext cx="2160239" cy="1252057"/>
          </a:xfrm>
          <a:prstGeom prst="rect">
            <a:avLst/>
          </a:prstGeom>
          <a:noFill/>
        </p:spPr>
      </p:pic>
      <p:pic>
        <p:nvPicPr>
          <p:cNvPr id="11" name="Picture 2" descr="http://www.google.de/url?source=imgres&amp;ct=tbn&amp;q=http://www.natur-image.com/Kuba/Pflanzen/pflanzen_38.jpg&amp;sa=X&amp;ei=aW5XVfjNJOu6ygPfsoDgBg&amp;ved=0CAUQ8wc4Cg&amp;usg=AFQjCNGHJqpU31_hmbXEtjlsfs49wjhs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553207"/>
            <a:ext cx="2160239" cy="1252057"/>
          </a:xfrm>
          <a:prstGeom prst="rect">
            <a:avLst/>
          </a:prstGeom>
          <a:noFill/>
        </p:spPr>
      </p:pic>
      <p:pic>
        <p:nvPicPr>
          <p:cNvPr id="12" name="Picture 2" descr="http://www.google.de/url?source=imgres&amp;ct=tbn&amp;q=http://www.natur-image.com/Kuba/Pflanzen/pflanzen_38.jpg&amp;sa=X&amp;ei=aW5XVfjNJOu6ygPfsoDgBg&amp;ved=0CAUQ8wc4Cg&amp;usg=AFQjCNGHJqpU31_hmbXEtjlsfs49wjhs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553207"/>
            <a:ext cx="2160239" cy="1252057"/>
          </a:xfrm>
          <a:prstGeom prst="rect">
            <a:avLst/>
          </a:prstGeom>
          <a:noFill/>
        </p:spPr>
      </p:pic>
      <p:pic>
        <p:nvPicPr>
          <p:cNvPr id="2052" name="Picture 4" descr="http://www.google.de/url?source=imgres&amp;ct=tbn&amp;q=https://t1.ftcdn.net/jpg/00/64/87/76/400_F_64877648_sHVWiD4h58jL2nUKqz0H0kvMQ63NJv72.jpg&amp;sa=X&amp;ei=snNXVZWyLMacsAGox4CwCw&amp;ved=0CAUQ8wc4CQ&amp;usg=AFQjCNGL3u3WXxnLHcEHnPMf7Q0kZx6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1941789" cy="1008112"/>
          </a:xfrm>
          <a:prstGeom prst="rect">
            <a:avLst/>
          </a:prstGeom>
          <a:noFill/>
        </p:spPr>
      </p:pic>
      <p:pic>
        <p:nvPicPr>
          <p:cNvPr id="15" name="Picture 4" descr="http://www.google.de/url?source=imgres&amp;ct=tbn&amp;q=https://t1.ftcdn.net/jpg/00/64/87/76/400_F_64877648_sHVWiD4h58jL2nUKqz0H0kvMQ63NJv72.jpg&amp;sa=X&amp;ei=snNXVZWyLMacsAGox4CwCw&amp;ved=0CAUQ8wc4CQ&amp;usg=AFQjCNGL3u3WXxnLHcEHnPMf7Q0kZx6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01008"/>
            <a:ext cx="1941789" cy="1008112"/>
          </a:xfrm>
          <a:prstGeom prst="rect">
            <a:avLst/>
          </a:prstGeom>
          <a:noFill/>
        </p:spPr>
      </p:pic>
      <p:pic>
        <p:nvPicPr>
          <p:cNvPr id="16" name="Picture 4" descr="http://www.google.de/url?source=imgres&amp;ct=tbn&amp;q=https://t1.ftcdn.net/jpg/00/64/87/76/400_F_64877648_sHVWiD4h58jL2nUKqz0H0kvMQ63NJv72.jpg&amp;sa=X&amp;ei=snNXVZWyLMacsAGox4CwCw&amp;ved=0CAUQ8wc4CQ&amp;usg=AFQjCNGL3u3WXxnLHcEHnPMf7Q0kZx6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01008"/>
            <a:ext cx="1941789" cy="1008112"/>
          </a:xfrm>
          <a:prstGeom prst="rect">
            <a:avLst/>
          </a:prstGeom>
          <a:noFill/>
        </p:spPr>
      </p:pic>
      <p:pic>
        <p:nvPicPr>
          <p:cNvPr id="2056" name="Picture 8" descr="http://www.google.de/url?source=imgres&amp;ct=tbn&amp;q=https://www.green-cup-coffee.de/blog/wp-content/uploads/2012/04/kaffeeroestung2.jpg&amp;sa=X&amp;ei=PnRXVeqHKYaasgG3vICQDw&amp;ved=0CAUQ8wc&amp;usg=AFQjCNGQ5H-abl0q6ldeiuZBtQHjJ3u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86229"/>
            <a:ext cx="2627784" cy="1042771"/>
          </a:xfrm>
          <a:prstGeom prst="rect">
            <a:avLst/>
          </a:prstGeom>
          <a:noFill/>
        </p:spPr>
      </p:pic>
      <p:pic>
        <p:nvPicPr>
          <p:cNvPr id="18" name="Picture 8" descr="http://www.google.de/url?source=imgres&amp;ct=tbn&amp;q=https://www.green-cup-coffee.de/blog/wp-content/uploads/2012/04/kaffeeroestung2.jpg&amp;sa=X&amp;ei=PnRXVeqHKYaasgG3vICQDw&amp;ved=0CAUQ8wc&amp;usg=AFQjCNGQ5H-abl0q6ldeiuZBtQHjJ3u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2" y="2386229"/>
            <a:ext cx="2627784" cy="1042771"/>
          </a:xfrm>
          <a:prstGeom prst="rect">
            <a:avLst/>
          </a:prstGeom>
          <a:noFill/>
        </p:spPr>
      </p:pic>
      <p:sp>
        <p:nvSpPr>
          <p:cNvPr id="19" name="Rechteck 18"/>
          <p:cNvSpPr/>
          <p:nvPr/>
        </p:nvSpPr>
        <p:spPr>
          <a:xfrm>
            <a:off x="9756576" y="4725144"/>
            <a:ext cx="5940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/>
              <a:t>3 https://www.green-cup-coffee.de/blog/wp-content/uploads/2012/04/kaffeeroestung2.jpg</a:t>
            </a:r>
          </a:p>
        </p:txBody>
      </p:sp>
      <p:sp>
        <p:nvSpPr>
          <p:cNvPr id="20" name="Rechteck 19"/>
          <p:cNvSpPr/>
          <p:nvPr/>
        </p:nvSpPr>
        <p:spPr>
          <a:xfrm>
            <a:off x="9900592" y="5301208"/>
            <a:ext cx="66967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/>
              <a:t>2 https://t1.ftcdn.net/jpg/00/64/87/76/400_F_64877648_sHVWiD4h58jL2nUKqz0H0kvMQ63NJv72.jpg</a:t>
            </a:r>
          </a:p>
        </p:txBody>
      </p:sp>
      <p:pic>
        <p:nvPicPr>
          <p:cNvPr id="2058" name="Picture 10" descr="http://www.google.de/url?source=imgres&amp;ct=tbn&amp;q=http://www.handelsblatt.com/images/kaffeepreise-ruecklaeufig/7316428/2-format3.jpg&amp;sa=X&amp;ei=anVXVfnUPMmlsgHf24HoAQ&amp;ved=0CAUQ8wc4EA&amp;usg=AFQjCNEPs_WOHxGGuWTksAI3rF_f1E7g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980728"/>
            <a:ext cx="3456384" cy="1296144"/>
          </a:xfrm>
          <a:prstGeom prst="rect">
            <a:avLst/>
          </a:prstGeom>
          <a:noFill/>
        </p:spPr>
      </p:pic>
      <p:sp>
        <p:nvSpPr>
          <p:cNvPr id="22" name="Rechteck 21"/>
          <p:cNvSpPr/>
          <p:nvPr/>
        </p:nvSpPr>
        <p:spPr>
          <a:xfrm>
            <a:off x="9468544" y="4293096"/>
            <a:ext cx="5688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/>
              <a:t>4 http://www.handelsblatt.com/images/kaffeepreise-ruecklaeufig/7316428/2-format3.jpg</a:t>
            </a:r>
            <a:endParaRPr lang="de-DE" sz="900" dirty="0"/>
          </a:p>
        </p:txBody>
      </p:sp>
      <p:sp>
        <p:nvSpPr>
          <p:cNvPr id="17" name="Pfeil nach oben 16"/>
          <p:cNvSpPr/>
          <p:nvPr/>
        </p:nvSpPr>
        <p:spPr>
          <a:xfrm>
            <a:off x="8283240" y="1052736"/>
            <a:ext cx="720080" cy="3456384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oben 20"/>
          <p:cNvSpPr/>
          <p:nvPr/>
        </p:nvSpPr>
        <p:spPr>
          <a:xfrm>
            <a:off x="119904" y="1052736"/>
            <a:ext cx="720080" cy="3456384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1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Starbucks success</a:t>
            </a:r>
            <a:endParaRPr lang="en-GB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concept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store offers and looks the same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Environmental care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 Trade Coffee</a:t>
            </a:r>
            <a:endParaRPr kumimoji="0" lang="en-GB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Supply Chain at Starbucks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107504" y="5301208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979712" y="5301208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496192" y="5301208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52120" y="5301208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779912" y="5301208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99592" y="4365104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771800" y="4365104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644008" y="4365104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516216" y="4365104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868144" y="3429000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923928" y="3429000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835696" y="3429000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932040" y="2564904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15816" y="2564904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923928" y="1700808"/>
            <a:ext cx="1584176" cy="43204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23528" y="5373216"/>
            <a:ext cx="1224136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lt1"/>
                </a:solidFill>
              </a:rPr>
              <a:t>Farming</a:t>
            </a:r>
            <a:endParaRPr lang="en-GB">
              <a:solidFill>
                <a:schemeClr val="lt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67944" y="53639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Farming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940152" y="53639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Farming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267744" y="53639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Farming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812360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Farming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99592" y="44278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Conditioning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771800" y="44278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Conditioning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644008" y="44278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Conditioning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516216" y="44278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Conditioning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979712" y="34917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Roasting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139952" y="35010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Roasting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084168" y="35010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Roasting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987824" y="26135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Delivering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076056" y="26071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Delivering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283968" y="17570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Shop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7" name="Gerade Verbindung mit Pfeil 36"/>
          <p:cNvCxnSpPr>
            <a:stCxn id="5" idx="0"/>
          </p:cNvCxnSpPr>
          <p:nvPr/>
        </p:nvCxnSpPr>
        <p:spPr>
          <a:xfrm flipV="1">
            <a:off x="899592" y="4869160"/>
            <a:ext cx="432048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1763688" y="3933056"/>
            <a:ext cx="432048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2699792" y="3069000"/>
            <a:ext cx="432048" cy="36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3635896" y="2204864"/>
            <a:ext cx="432048" cy="36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 flipV="1">
            <a:off x="5292080" y="2198420"/>
            <a:ext cx="360040" cy="4384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 flipV="1">
            <a:off x="6228184" y="2996952"/>
            <a:ext cx="360040" cy="432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 flipV="1">
            <a:off x="7236296" y="3926612"/>
            <a:ext cx="360040" cy="4384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 flipV="1">
            <a:off x="8028384" y="4862716"/>
            <a:ext cx="360040" cy="4384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5" idx="0"/>
          </p:cNvCxnSpPr>
          <p:nvPr/>
        </p:nvCxnSpPr>
        <p:spPr>
          <a:xfrm flipV="1">
            <a:off x="4716016" y="2276872"/>
            <a:ext cx="0" cy="11521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4716016" y="3933136"/>
            <a:ext cx="0" cy="72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4788024" y="4869160"/>
            <a:ext cx="0" cy="468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fik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endParaRPr lang="de-DE" dirty="0"/>
          </a:p>
        </p:txBody>
      </p:sp>
      <p:sp>
        <p:nvSpPr>
          <p:cNvPr id="6" name="Minus 5"/>
          <p:cNvSpPr/>
          <p:nvPr/>
        </p:nvSpPr>
        <p:spPr>
          <a:xfrm rot="5400000">
            <a:off x="1417340" y="2407196"/>
            <a:ext cx="6093296" cy="2808312"/>
          </a:xfrm>
          <a:prstGeom prst="mathMinus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156176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Deliver</a:t>
            </a:r>
            <a:endParaRPr lang="de-DE" dirty="0"/>
          </a:p>
        </p:txBody>
      </p:sp>
      <p:sp>
        <p:nvSpPr>
          <p:cNvPr id="11" name="Minus 10"/>
          <p:cNvSpPr/>
          <p:nvPr/>
        </p:nvSpPr>
        <p:spPr>
          <a:xfrm>
            <a:off x="0" y="2276872"/>
            <a:ext cx="9144000" cy="2808312"/>
          </a:xfrm>
          <a:prstGeom prst="mathMinus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pic>
        <p:nvPicPr>
          <p:cNvPr id="35842" name="Picture 2" descr="http://www.google.de/url?source=imgres&amp;ct=tbn&amp;q=http://www.jjay.cuny.edu/sites/default/files/Academic_Advising/plan.jpg&amp;sa=X&amp;ei=aVJnVcPFIu_d7QbvjYDgDw&amp;ved=0CAUQ8wc&amp;usg=AFQjCNGCAVPHdu-_atG8km71WuFeRx0e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2664296" cy="1998222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10116616" y="4581128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1 http://www.jjay.cuny.edu/sites/default/files/Academic_Advising/plan.jpg</a:t>
            </a:r>
            <a:endParaRPr lang="de-DE" sz="900" dirty="0"/>
          </a:p>
        </p:txBody>
      </p:sp>
      <p:pic>
        <p:nvPicPr>
          <p:cNvPr id="35844" name="Picture 4" descr="http://www.google.de/url?source=imgres&amp;ct=tbn&amp;q=http://www.umweltdialog.de/de-wAssets/img/archiv/wirtschaft/weblication/wThumbnails/Kaffee_Farmer_Bauer.klein_von_Nestle_flickr-65e48390f7e548af80bce5450008771c.gif&amp;sa=X&amp;ei=E1NnVZnKLNCU7Qadu4GoCA&amp;ved=0CAUQ8wc&amp;usg=AFQjCNHS2R5QRhf5ctNh_yUwSl5As-lK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580" y="1488951"/>
            <a:ext cx="2552700" cy="1724025"/>
          </a:xfrm>
          <a:prstGeom prst="rect">
            <a:avLst/>
          </a:prstGeom>
          <a:noFill/>
        </p:spPr>
      </p:pic>
      <p:pic>
        <p:nvPicPr>
          <p:cNvPr id="15" name="Picture 8" descr="http://www.google.de/url?source=imgres&amp;ct=tbn&amp;q=https://www.green-cup-coffee.de/blog/wp-content/uploads/2012/04/kaffeeroestung2.jpg&amp;sa=X&amp;ei=PnRXVeqHKYaasgG3vICQDw&amp;ved=0CAUQ8wc&amp;usg=AFQjCNGQ5H-abl0q6ldeiuZBtQHjJ3u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149080"/>
            <a:ext cx="2592289" cy="1524875"/>
          </a:xfrm>
          <a:prstGeom prst="rect">
            <a:avLst/>
          </a:prstGeom>
          <a:noFill/>
        </p:spPr>
      </p:pic>
      <p:sp>
        <p:nvSpPr>
          <p:cNvPr id="16" name="Rechteck 15"/>
          <p:cNvSpPr/>
          <p:nvPr/>
        </p:nvSpPr>
        <p:spPr>
          <a:xfrm>
            <a:off x="9972600" y="494116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 smtClean="0"/>
              <a:t>2 http://www.umweltdialog.de/de-wAssets/img/archiv/wirtschaft/weblication/wThumbnails/Kaffee_Farmer_Bauer.klein_von_Nestle_flickr-65e48390f7e548af80bce5450008771c.gif</a:t>
            </a:r>
            <a:endParaRPr lang="de-DE" sz="900" dirty="0"/>
          </a:p>
        </p:txBody>
      </p:sp>
      <p:pic>
        <p:nvPicPr>
          <p:cNvPr id="35846" name="Picture 6" descr="http://www.google.de/url?source=imgres&amp;ct=tbn&amp;q=http://innovateltc.com/wp-content/uploads/2011/08/deliver-300x300.jpg&amp;sa=X&amp;ei=71NnVY-pNLSS7Abew4OwCg&amp;ved=0CAUQ8wc&amp;usg=AFQjCNHwhlSqDI7zXZ_LRp3mi_1YTRdM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2376264" cy="1944216"/>
          </a:xfrm>
          <a:prstGeom prst="rect">
            <a:avLst/>
          </a:prstGeom>
          <a:noFill/>
        </p:spPr>
      </p:pic>
      <p:sp>
        <p:nvSpPr>
          <p:cNvPr id="17" name="Rechteck 16"/>
          <p:cNvSpPr/>
          <p:nvPr/>
        </p:nvSpPr>
        <p:spPr>
          <a:xfrm>
            <a:off x="9828584" y="61653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 smtClean="0"/>
              <a:t>4 http://innovateltc.com/wp-content/uploads/2011/08/deliver-300x300.jpg</a:t>
            </a:r>
            <a:endParaRPr lang="de-DE" sz="900" dirty="0"/>
          </a:p>
        </p:txBody>
      </p:sp>
      <p:sp>
        <p:nvSpPr>
          <p:cNvPr id="18" name="Rechteck 17"/>
          <p:cNvSpPr/>
          <p:nvPr/>
        </p:nvSpPr>
        <p:spPr>
          <a:xfrm>
            <a:off x="9972600" y="5661248"/>
            <a:ext cx="5940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/>
              <a:t>3 https://www.green-cup-coffee.de/blog/wp-content/uploads/2012/04/kaffeeroestung2.jpg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Sustainability and Responsibility program</a:t>
            </a:r>
          </a:p>
          <a:p>
            <a:r>
              <a:rPr lang="en-GB" dirty="0" smtClean="0"/>
              <a:t>Guidelines and regulations for the farmers</a:t>
            </a:r>
          </a:p>
          <a:p>
            <a:r>
              <a:rPr lang="en-GB" dirty="0" smtClean="0"/>
              <a:t>Ecologic, economic and social Aspects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C.A.F.E.-Practices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611560" y="908720"/>
            <a:ext cx="7920880" cy="144016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55576" y="1412776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u="sng" dirty="0" smtClean="0">
                <a:solidFill>
                  <a:schemeClr val="bg1"/>
                </a:solidFill>
              </a:rPr>
              <a:t>C</a:t>
            </a:r>
            <a:r>
              <a:rPr lang="de-DE" sz="2400" dirty="0" smtClean="0">
                <a:solidFill>
                  <a:schemeClr val="bg1"/>
                </a:solidFill>
              </a:rPr>
              <a:t>offee </a:t>
            </a:r>
            <a:r>
              <a:rPr lang="de-DE" sz="2600" b="1" u="sng" dirty="0" err="1" smtClean="0">
                <a:solidFill>
                  <a:schemeClr val="bg1"/>
                </a:solidFill>
              </a:rPr>
              <a:t>A</a:t>
            </a:r>
            <a:r>
              <a:rPr lang="de-DE" sz="2400" dirty="0" err="1" smtClean="0">
                <a:solidFill>
                  <a:schemeClr val="bg1"/>
                </a:solidFill>
              </a:rPr>
              <a:t>nd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600" b="1" u="sng" dirty="0" smtClean="0">
                <a:solidFill>
                  <a:schemeClr val="bg1"/>
                </a:solidFill>
              </a:rPr>
              <a:t>F</a:t>
            </a:r>
            <a:r>
              <a:rPr lang="de-DE" sz="2400" dirty="0" smtClean="0">
                <a:solidFill>
                  <a:schemeClr val="bg1"/>
                </a:solidFill>
              </a:rPr>
              <a:t>armer </a:t>
            </a:r>
            <a:r>
              <a:rPr lang="de-DE" sz="2600" b="1" u="sng" dirty="0" smtClean="0">
                <a:solidFill>
                  <a:schemeClr val="bg1"/>
                </a:solidFill>
              </a:rPr>
              <a:t>E</a:t>
            </a:r>
            <a:r>
              <a:rPr lang="de-DE" sz="2400" dirty="0" smtClean="0">
                <a:solidFill>
                  <a:schemeClr val="bg1"/>
                </a:solidFill>
              </a:rPr>
              <a:t>quity - Practices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google.de/url?source=imgres&amp;ct=tbn&amp;q=http://cdn.freebievectors.com/illustrations/7/p/paper-document-text-front-clip-art/preview.jpg&amp;sa=X&amp;ei=4qNbVZLiEqWhyAOqwoDYBw&amp;ved=0CAUQ8wc&amp;usg=AFQjCNEZ7UtglhIUm43W5O3I7TsAOO8D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20480"/>
            <a:ext cx="1862305" cy="2492896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Support of </a:t>
            </a:r>
            <a:r>
              <a:rPr lang="en-GB" dirty="0" err="1" smtClean="0"/>
              <a:t>Coffeefarmers</a:t>
            </a:r>
            <a:endParaRPr lang="en-GB" dirty="0" smtClean="0"/>
          </a:p>
          <a:p>
            <a:r>
              <a:rPr lang="en-GB" dirty="0" smtClean="0"/>
              <a:t>Fair wages and payments</a:t>
            </a:r>
          </a:p>
          <a:p>
            <a:r>
              <a:rPr lang="en-GB" dirty="0" smtClean="0"/>
              <a:t>High quality coffee</a:t>
            </a:r>
          </a:p>
          <a:p>
            <a:r>
              <a:rPr lang="en-GB" dirty="0" smtClean="0"/>
              <a:t>Long-term and friendly interactions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C.A.F.E.-Practices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611560" y="908720"/>
            <a:ext cx="6480720" cy="144016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27784" y="1368117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chemeClr val="bg1"/>
                </a:solidFill>
              </a:rPr>
              <a:t>Targets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google.de/url?source=imgres&amp;ct=tbn&amp;q=http://cdn.freebievectors.com/illustrations/7/p/paper-document-text-front-clip-art/preview.jpg&amp;sa=X&amp;ei=4qNbVZLiEqWhyAOqwoDYBw&amp;ved=0CAUQ8wc&amp;usg=AFQjCNEZ7UtglhIUm43W5O3I7TsAOO8D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20480"/>
            <a:ext cx="1862305" cy="2492896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C.A.F.E.-Practices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79512" y="2420888"/>
          <a:ext cx="8064896" cy="352839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087560"/>
                <a:gridCol w="1098988"/>
                <a:gridCol w="2214052"/>
                <a:gridCol w="2664296"/>
              </a:tblGrid>
              <a:tr h="882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u="sng" noProof="0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  <a:endParaRPr lang="en-GB" sz="2200" noProof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u="sng" noProof="0" smtClean="0">
                          <a:solidFill>
                            <a:schemeClr val="bg1"/>
                          </a:solidFill>
                        </a:rPr>
                        <a:t>Score</a:t>
                      </a:r>
                      <a:endParaRPr lang="en-GB" sz="2200" noProof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u="sng" noProof="0" smtClean="0">
                          <a:solidFill>
                            <a:schemeClr val="bg1"/>
                          </a:solidFill>
                        </a:rPr>
                        <a:t>Collaboration</a:t>
                      </a:r>
                      <a:endParaRPr lang="en-GB" sz="2200" noProof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u="sng" noProof="0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r>
                        <a:rPr lang="en-GB" sz="2200" u="sng" baseline="0" noProof="0" dirty="0" smtClean="0">
                          <a:solidFill>
                            <a:schemeClr val="bg1"/>
                          </a:solidFill>
                        </a:rPr>
                        <a:t> of Supply</a:t>
                      </a:r>
                      <a:endParaRPr lang="en-GB" sz="2200" noProof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de-DE" sz="22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solidFill>
                            <a:schemeClr val="bg1"/>
                          </a:solidFill>
                        </a:rPr>
                        <a:t>80 &lt;</a:t>
                      </a:r>
                      <a:endParaRPr lang="de-DE" sz="22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smtClean="0">
                          <a:solidFill>
                            <a:schemeClr val="bg1"/>
                          </a:solidFill>
                        </a:rPr>
                        <a:t>strategic</a:t>
                      </a:r>
                      <a:endParaRPr lang="en-GB" sz="2200" noProof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smtClean="0">
                          <a:solidFill>
                            <a:schemeClr val="bg1"/>
                          </a:solidFill>
                        </a:rPr>
                        <a:t>primary</a:t>
                      </a:r>
                      <a:endParaRPr lang="en-GB" sz="2200" noProof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solidFill>
                            <a:schemeClr val="bg1"/>
                          </a:solidFill>
                        </a:rPr>
                        <a:t>B</a:t>
                      </a:r>
                      <a:endParaRPr lang="de-DE" sz="22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65-80</a:t>
                      </a:r>
                      <a:endParaRPr lang="de-DE" sz="22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smtClean="0">
                          <a:solidFill>
                            <a:schemeClr val="bg1"/>
                          </a:solidFill>
                        </a:rPr>
                        <a:t>tactical</a:t>
                      </a:r>
                      <a:endParaRPr lang="en-GB" sz="2200" noProof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smtClean="0">
                          <a:solidFill>
                            <a:schemeClr val="bg1"/>
                          </a:solidFill>
                        </a:rPr>
                        <a:t>secondary</a:t>
                      </a:r>
                      <a:endParaRPr lang="en-GB" sz="2200" noProof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solidFill>
                            <a:schemeClr val="bg1"/>
                          </a:solidFill>
                        </a:rPr>
                        <a:t>C</a:t>
                      </a:r>
                      <a:endParaRPr lang="de-DE" sz="22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solidFill>
                            <a:schemeClr val="bg1"/>
                          </a:solidFill>
                        </a:rPr>
                        <a:t>59-64</a:t>
                      </a:r>
                      <a:endParaRPr lang="de-DE" sz="22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smtClean="0">
                          <a:solidFill>
                            <a:schemeClr val="bg1"/>
                          </a:solidFill>
                        </a:rPr>
                        <a:t>operative</a:t>
                      </a:r>
                      <a:endParaRPr lang="en-GB" sz="2200" noProof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tertiary</a:t>
                      </a:r>
                      <a:endParaRPr lang="en-GB" sz="2200" noProof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8" name="Pfeil nach rechts 7"/>
          <p:cNvSpPr/>
          <p:nvPr/>
        </p:nvSpPr>
        <p:spPr>
          <a:xfrm>
            <a:off x="179512" y="1196752"/>
            <a:ext cx="9073008" cy="1368152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123728" y="1640413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How to find the right one?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r>
              <a:rPr lang="en-GB" dirty="0" smtClean="0"/>
              <a:t>What do you personally think is the average-price of 500 gram coffee</a:t>
            </a:r>
          </a:p>
          <a:p>
            <a:r>
              <a:rPr lang="en-GB" b="1" dirty="0" smtClean="0"/>
              <a:t>0,90 US-Cent per 500 gram</a:t>
            </a:r>
          </a:p>
          <a:p>
            <a:endParaRPr lang="en-GB" b="1" dirty="0" smtClean="0"/>
          </a:p>
          <a:p>
            <a:r>
              <a:rPr lang="en-GB" dirty="0" smtClean="0"/>
              <a:t>What was the lowest price ever?</a:t>
            </a:r>
          </a:p>
          <a:p>
            <a:r>
              <a:rPr lang="en-GB" b="1" dirty="0" smtClean="0"/>
              <a:t>0,41 US-Cent per 500 gram (2001)</a:t>
            </a:r>
          </a:p>
          <a:p>
            <a:endParaRPr lang="en-GB" b="1" dirty="0" smtClean="0"/>
          </a:p>
          <a:p>
            <a:r>
              <a:rPr lang="en-GB" dirty="0" smtClean="0"/>
              <a:t>What pays Starbucks averagely?</a:t>
            </a:r>
          </a:p>
          <a:p>
            <a:r>
              <a:rPr lang="en-GB" b="1" dirty="0" smtClean="0"/>
              <a:t>1,47 USD-Dollar per 500 gram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fair </a:t>
            </a:r>
            <a:r>
              <a:rPr lang="de-DE" dirty="0" err="1" smtClean="0"/>
              <a:t>coffee</a:t>
            </a:r>
            <a:r>
              <a:rPr lang="de-DE" dirty="0" smtClean="0"/>
              <a:t> </a:t>
            </a:r>
            <a:r>
              <a:rPr lang="de-DE" dirty="0" err="1" smtClean="0"/>
              <a:t>price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And who earns what?</a:t>
            </a:r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/>
        </p:nvGraphicFramePr>
        <p:xfrm>
          <a:off x="0" y="1412776"/>
          <a:ext cx="914400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67744" y="1855365"/>
            <a:ext cx="7776864" cy="4525963"/>
          </a:xfrm>
        </p:spPr>
        <p:txBody>
          <a:bodyPr/>
          <a:lstStyle/>
          <a:p>
            <a:r>
              <a:rPr lang="en-GB" dirty="0" smtClean="0"/>
              <a:t>Push the buying prices</a:t>
            </a:r>
            <a:br>
              <a:rPr lang="en-GB" dirty="0" smtClean="0"/>
            </a:br>
            <a:r>
              <a:rPr lang="en-GB" dirty="0" smtClean="0"/>
              <a:t>(high-price-segment)</a:t>
            </a:r>
          </a:p>
          <a:p>
            <a:r>
              <a:rPr lang="en-GB" dirty="0" smtClean="0"/>
              <a:t>Give them easy credits</a:t>
            </a:r>
          </a:p>
          <a:p>
            <a:r>
              <a:rPr lang="en-GB" dirty="0" smtClean="0"/>
              <a:t>Consulting centre</a:t>
            </a:r>
          </a:p>
          <a:p>
            <a:r>
              <a:rPr lang="en-GB" dirty="0" smtClean="0"/>
              <a:t>Advise in political and governmental questions</a:t>
            </a:r>
          </a:p>
          <a:p>
            <a:r>
              <a:rPr lang="en-GB" dirty="0" smtClean="0"/>
              <a:t>Team of agriculture specialists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Relationship between Starbucks and farmers</a:t>
            </a:r>
            <a:endParaRPr lang="en-GB" sz="3000" dirty="0"/>
          </a:p>
        </p:txBody>
      </p:sp>
      <p:sp>
        <p:nvSpPr>
          <p:cNvPr id="4" name="Pfeil nach oben 3"/>
          <p:cNvSpPr/>
          <p:nvPr/>
        </p:nvSpPr>
        <p:spPr>
          <a:xfrm rot="10800000">
            <a:off x="395535" y="2492896"/>
            <a:ext cx="720080" cy="1800200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http://www.google.de/url?source=imgres&amp;ct=tbn&amp;q=http://chq.ie/wp-content/uploads/2014/03/Starbucks1.jpg&amp;sa=X&amp;ei=D41bVYC8L4uYsgHRrYG4AQ&amp;ved=0CAUQ8wc&amp;usg=AFQjCNGUgGVBLpGmyOgDGVe9tBAxbECq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1160472" cy="1180232"/>
          </a:xfrm>
          <a:prstGeom prst="rect">
            <a:avLst/>
          </a:prstGeom>
          <a:noFill/>
        </p:spPr>
      </p:pic>
      <p:pic>
        <p:nvPicPr>
          <p:cNvPr id="1028" name="Picture 4" descr="http://www.google.de/url?source=imgres&amp;ct=tbn&amp;q=http://www.foto-grafo.de/Kaffee-Reportage/Bilder3/DSC_4176_web.jpg&amp;sa=X&amp;ei=dY1bVe2ACImnsAGzrIHICA&amp;ved=0CAUQ8wc&amp;usg=AFQjCNFWW3t20J-3OnYpMkAhirwe9Msc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37112"/>
            <a:ext cx="1844314" cy="123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dirty="0" smtClean="0"/>
              <a:t>The Value Chain </a:t>
            </a:r>
            <a:r>
              <a:rPr lang="de-DE" dirty="0" err="1" smtClean="0"/>
              <a:t>of</a:t>
            </a:r>
            <a:r>
              <a:rPr lang="de-DE" dirty="0" smtClean="0"/>
              <a:t> M. Porter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-13316"/>
            <a:ext cx="1065286" cy="1065286"/>
          </a:xfrm>
          <a:prstGeom prst="rect">
            <a:avLst/>
          </a:prstGeom>
        </p:spPr>
      </p:pic>
      <p:pic>
        <p:nvPicPr>
          <p:cNvPr id="33794" name="Picture 2" descr="http://www.google.de/url?source=imgres&amp;ct=tbn&amp;q=http://www.12manage.com/images/picture_porter_value_chain.gif&amp;sa=X&amp;ei=_jVvVcDUIIfVyAOwwYHACw&amp;ved=0CAUQ8wc&amp;usg=AFQjCNE-zAwLGpriFbH8gL-jpx69meRz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" y="908720"/>
            <a:ext cx="9160431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google.de/url?source=imgres&amp;ct=tbn&amp;q=http://www.es.unisg.ch/img/content/sgmm.jpg&amp;sa=X&amp;ei=djdvVbyBLKH7ygPcr4LABg&amp;ved=0CAUQ8wc&amp;usg=AFQjCNFmpc0jEH381OUvnfQ74fQwcwUo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5412" cy="6858000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4928" y="46622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2200" dirty="0" smtClean="0"/>
              <a:t>The model </a:t>
            </a:r>
            <a:r>
              <a:rPr lang="de-DE" sz="2200" dirty="0" err="1" smtClean="0"/>
              <a:t>of</a:t>
            </a:r>
            <a:r>
              <a:rPr lang="de-DE" sz="2200" dirty="0" smtClean="0"/>
              <a:t> St. Gallen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pPr marL="681228" indent="-571500">
              <a:buFont typeface="+mj-lt"/>
              <a:buAutoNum type="arabicParenR"/>
            </a:pPr>
            <a:r>
              <a:rPr lang="en-US" sz="3200" dirty="0" smtClean="0"/>
              <a:t>Historical Background</a:t>
            </a:r>
          </a:p>
          <a:p>
            <a:pPr marL="681228" indent="-571500">
              <a:buFont typeface="+mj-lt"/>
              <a:buAutoNum type="arabicParenR"/>
            </a:pPr>
            <a:r>
              <a:rPr lang="en-US" sz="3200" dirty="0" smtClean="0"/>
              <a:t>Coffee Industry </a:t>
            </a:r>
          </a:p>
          <a:p>
            <a:pPr marL="681228" indent="-571500">
              <a:buFont typeface="+mj-lt"/>
              <a:buAutoNum type="arabicParenR"/>
            </a:pPr>
            <a:r>
              <a:rPr lang="en-US" sz="3200" dirty="0" smtClean="0"/>
              <a:t>Supply Chain Management at Starbucks</a:t>
            </a:r>
          </a:p>
          <a:p>
            <a:pPr marL="681228" indent="-571500">
              <a:buFont typeface="+mj-lt"/>
              <a:buAutoNum type="arabicParenR"/>
            </a:pPr>
            <a:r>
              <a:rPr lang="en-US" sz="3200" dirty="0" smtClean="0"/>
              <a:t>Starbucks Competitors</a:t>
            </a:r>
          </a:p>
          <a:p>
            <a:pPr marL="681228" indent="-571500">
              <a:buFont typeface="+mj-lt"/>
              <a:buAutoNum type="arabicParenR"/>
            </a:pPr>
            <a:r>
              <a:rPr lang="en-US" sz="3200" dirty="0" smtClean="0"/>
              <a:t>Starbucks Today</a:t>
            </a:r>
          </a:p>
          <a:p>
            <a:pPr marL="681228" indent="-571500">
              <a:buFont typeface="+mj-lt"/>
              <a:buAutoNum type="arabicParenR"/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Agenda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9592" y="-27384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Unique selling proposition</a:t>
            </a:r>
            <a:endParaRPr lang="en-GB" dirty="0"/>
          </a:p>
        </p:txBody>
      </p:sp>
      <p:sp>
        <p:nvSpPr>
          <p:cNvPr id="7" name="Pfeil nach rechts 6"/>
          <p:cNvSpPr/>
          <p:nvPr/>
        </p:nvSpPr>
        <p:spPr>
          <a:xfrm>
            <a:off x="2915816" y="3429000"/>
            <a:ext cx="3456384" cy="108012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10800000">
            <a:off x="2843808" y="4581128"/>
            <a:ext cx="3312368" cy="108012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131840" y="3717032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Information flow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07904" y="4869160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Good flow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496" y="1052736"/>
            <a:ext cx="9289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dirty="0" smtClean="0"/>
              <a:t> 	What: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 	wants my customer?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 	are the actual trends?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/>
              <a:t> 	pays my costumer for high quality coffee and </a:t>
            </a:r>
            <a:br>
              <a:rPr lang="en-GB" sz="2400" dirty="0" smtClean="0"/>
            </a:br>
            <a:r>
              <a:rPr lang="en-GB" sz="2400" dirty="0" smtClean="0"/>
              <a:t>	for a clean environment?</a:t>
            </a:r>
            <a:endParaRPr lang="en-GB" sz="2400" dirty="0"/>
          </a:p>
        </p:txBody>
      </p:sp>
      <p:pic>
        <p:nvPicPr>
          <p:cNvPr id="31746" name="Picture 2" descr="http://www.google.de/url?source=imgres&amp;ct=tbn&amp;q=http://bluestar2012.files.wordpress.com/2012/08/dsc_6845-0011.jpg&amp;sa=X&amp;ei=qTlvVfuWF4PoywOSKA&amp;ved=0CAUQ8wc&amp;usg=AFQjCNGR5A7nW-9XlWFGAKSXXSxQ-ZiY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84984"/>
            <a:ext cx="2699792" cy="2664296"/>
          </a:xfrm>
          <a:prstGeom prst="rect">
            <a:avLst/>
          </a:prstGeom>
          <a:noFill/>
        </p:spPr>
      </p:pic>
      <p:pic>
        <p:nvPicPr>
          <p:cNvPr id="31748" name="Picture 4" descr="http://www.google.de/url?source=imgres&amp;ct=tbn&amp;q=http://files.newsnetz.ch/story/2/2/9/22967506/4/topelement.jpg&amp;sa=X&amp;ei=cjpvVYPzCsLTygPx7IOwCA&amp;ved=0CAUQ8wc4Gg&amp;usg=AFQjCNG_TDG9Yw-zb8C1DtxQ_esjkTpB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5" y="3429000"/>
            <a:ext cx="269708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r>
              <a:rPr lang="de-DE" dirty="0" smtClean="0"/>
              <a:t>Major-</a:t>
            </a:r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611560" y="908720"/>
            <a:ext cx="7920880" cy="144016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691680" y="1368904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Improve the Information flow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611560" y="2132856"/>
            <a:ext cx="82296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de-DE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de-D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lectronic </a:t>
            </a:r>
            <a:r>
              <a:rPr kumimoji="0" lang="de-DE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de-D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 </a:t>
            </a:r>
            <a:r>
              <a:rPr kumimoji="0" lang="de-DE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de-D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nterchange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dirty="0" smtClean="0"/>
              <a:t>Standardisierter Datenaustausch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de-DE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</a:t>
            </a:r>
            <a:r>
              <a:rPr kumimoji="0" lang="de-DE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Process-informations</a:t>
            </a:r>
            <a:endParaRPr kumimoji="0" lang="de-DE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noProof="0" dirty="0" smtClean="0"/>
              <a:t>Daten enthalten Produkt und Prozessbezogene Informationen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dirty="0" smtClean="0"/>
              <a:t>Zeitreduzierter und verlässlicher Infofluss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noProof="0" dirty="0" smtClean="0"/>
              <a:t>Beschleunigung der </a:t>
            </a:r>
            <a:r>
              <a:rPr lang="de-DE" sz="2700" noProof="0" dirty="0" err="1" smtClean="0"/>
              <a:t>Geschätfsprozesse</a:t>
            </a:r>
            <a:r>
              <a:rPr lang="de-DE" sz="2700" noProof="0" dirty="0" smtClean="0"/>
              <a:t>, Senkung der Lagerkosten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dirty="0" smtClean="0"/>
              <a:t>Erhöhung des Servicegrades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noProof="0" dirty="0" smtClean="0"/>
              <a:t>Automatisierte Datenerfassung (keine Mehrfacherfassung der Daten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pic>
        <p:nvPicPr>
          <p:cNvPr id="24578" name="Picture 2" descr="http://www.google.de/url?source=imgres&amp;ct=tbn&amp;q=http://globalscorecard.gs1.org/gsclive/images/guide/Enablers_commandata.gif&amp;sa=X&amp;ei=7Th3VYW4EIaPsAGYsJGIAw&amp;ved=0CAUQ8wc&amp;usg=AFQjCNG255Rktd4dDN86dgRK8d72MQD_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Major-</a:t>
            </a:r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611560" y="908720"/>
            <a:ext cx="8136904" cy="216024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475656" y="1556792"/>
            <a:ext cx="10585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smtClean="0">
                <a:solidFill>
                  <a:schemeClr val="bg1"/>
                </a:solidFill>
              </a:rPr>
              <a:t>Improve the processes and</a:t>
            </a:r>
            <a:br>
              <a:rPr lang="en-GB" sz="2600" smtClean="0">
                <a:solidFill>
                  <a:schemeClr val="bg1"/>
                </a:solidFill>
              </a:rPr>
            </a:br>
            <a:r>
              <a:rPr lang="en-GB" sz="2600" smtClean="0">
                <a:solidFill>
                  <a:schemeClr val="bg1"/>
                </a:solidFill>
              </a:rPr>
              <a:t>the operational organisation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611560" y="307950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dirty="0" smtClean="0"/>
              <a:t>Who </a:t>
            </a:r>
            <a:r>
              <a:rPr lang="de-DE" sz="2700" dirty="0" err="1" smtClean="0"/>
              <a:t>makes</a:t>
            </a:r>
            <a:r>
              <a:rPr lang="de-DE" sz="2700" dirty="0" smtClean="0"/>
              <a:t> </a:t>
            </a:r>
            <a:r>
              <a:rPr lang="de-DE" sz="2700" dirty="0" err="1" smtClean="0"/>
              <a:t>what</a:t>
            </a:r>
            <a:r>
              <a:rPr lang="de-DE" sz="2700" dirty="0" smtClean="0"/>
              <a:t>, </a:t>
            </a:r>
            <a:r>
              <a:rPr lang="de-DE" sz="2700" dirty="0" err="1" smtClean="0"/>
              <a:t>when</a:t>
            </a:r>
            <a:r>
              <a:rPr lang="de-DE" sz="2700" dirty="0" smtClean="0"/>
              <a:t>, </a:t>
            </a:r>
            <a:r>
              <a:rPr lang="de-DE" sz="2700" dirty="0" err="1" smtClean="0"/>
              <a:t>how</a:t>
            </a:r>
            <a:r>
              <a:rPr lang="de-DE" sz="2700" dirty="0" smtClean="0"/>
              <a:t> </a:t>
            </a:r>
            <a:r>
              <a:rPr lang="de-DE" sz="2700" dirty="0" err="1" smtClean="0"/>
              <a:t>and</a:t>
            </a:r>
            <a:r>
              <a:rPr lang="de-DE" sz="2700" dirty="0" smtClean="0"/>
              <a:t> </a:t>
            </a:r>
            <a:r>
              <a:rPr lang="de-DE" sz="2700" dirty="0" err="1" smtClean="0"/>
              <a:t>with</a:t>
            </a:r>
            <a:r>
              <a:rPr lang="de-DE" sz="2700" dirty="0" smtClean="0"/>
              <a:t> </a:t>
            </a:r>
            <a:r>
              <a:rPr lang="de-DE" sz="2700" dirty="0" err="1" smtClean="0"/>
              <a:t>what</a:t>
            </a:r>
            <a:r>
              <a:rPr lang="de-DE" sz="2700" dirty="0" smtClean="0"/>
              <a:t>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dirty="0" err="1" smtClean="0"/>
              <a:t>Costs</a:t>
            </a:r>
            <a:r>
              <a:rPr lang="de-DE" sz="2700" dirty="0" smtClean="0"/>
              <a:t> </a:t>
            </a:r>
            <a:r>
              <a:rPr lang="de-DE" sz="2700" dirty="0" smtClean="0">
                <a:sym typeface="Wingdings" pitchFamily="2" charset="2"/>
              </a:rPr>
              <a:t></a:t>
            </a:r>
            <a:r>
              <a:rPr lang="de-DE" sz="2700" dirty="0" smtClean="0"/>
              <a:t> time </a:t>
            </a:r>
            <a:r>
              <a:rPr lang="de-DE" sz="2700" dirty="0" smtClean="0">
                <a:sym typeface="Wingdings" pitchFamily="2" charset="2"/>
              </a:rPr>
              <a:t></a:t>
            </a:r>
            <a:r>
              <a:rPr lang="de-DE" sz="2700" dirty="0" smtClean="0"/>
              <a:t> </a:t>
            </a:r>
            <a:r>
              <a:rPr lang="de-DE" sz="2700" dirty="0" err="1" smtClean="0"/>
              <a:t>quality</a:t>
            </a:r>
            <a:endParaRPr lang="de-DE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http://www.google.de/url?source=imgres&amp;ct=tbn&amp;q=http://www.business-wissen.de/fileadmin/_migrated/media/Fotolia_37989222_XS.png&amp;sa=X&amp;ei=RT93VajTKIHQsgHE6YC4BQ&amp;ved=0CAUQ8wc4Dg&amp;usg=AFQjCNGgKavD9G8DQzkEgehXRcrthX6g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2232248" cy="2232248"/>
          </a:xfrm>
          <a:prstGeom prst="rect">
            <a:avLst/>
          </a:prstGeom>
          <a:noFill/>
        </p:spPr>
      </p:pic>
      <p:pic>
        <p:nvPicPr>
          <p:cNvPr id="23558" name="Picture 6" descr="http://www.google.de/url?source=imgres&amp;ct=tbn&amp;q=http://www.formserv.co/images1/reduced-cost.png&amp;sa=X&amp;ei=kT93VeSxAsyksgGl1YHACQ&amp;ved=0CAUQ8wc4Cg&amp;usg=AFQjCNFA3WnZIob817HT7QWZgDiozlup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780" y="4896544"/>
            <a:ext cx="3384376" cy="1988840"/>
          </a:xfrm>
          <a:prstGeom prst="rect">
            <a:avLst/>
          </a:prstGeom>
          <a:noFill/>
        </p:spPr>
      </p:pic>
      <p:pic>
        <p:nvPicPr>
          <p:cNvPr id="23560" name="Picture 8" descr="http://www.google.de/url?source=imgres&amp;ct=tbn&amp;q=http://thumbs.dreamstime.com/z/bessere-qualit%2525C3%2525A4t-37177278.jpg&amp;sa=X&amp;ei=BUB3VZ6IIMWZsgHe5aOQAw&amp;ved=0CAUQ8wc4FA&amp;usg=AFQjCNFwyIwTHTNkewFsFXgh-cW_ApUzQw"/>
          <p:cNvPicPr>
            <a:picLocks noChangeAspect="1" noChangeArrowheads="1"/>
          </p:cNvPicPr>
          <p:nvPr/>
        </p:nvPicPr>
        <p:blipFill>
          <a:blip r:embed="rId5" cstate="print"/>
          <a:srcRect b="9490"/>
          <a:stretch>
            <a:fillRect/>
          </a:stretch>
        </p:blipFill>
        <p:spPr bwMode="auto">
          <a:xfrm>
            <a:off x="6251379" y="5202856"/>
            <a:ext cx="2857125" cy="161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Major-</a:t>
            </a:r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611560" y="908720"/>
            <a:ext cx="8136904" cy="216024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475656" y="1556792"/>
            <a:ext cx="10585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smtClean="0">
                <a:solidFill>
                  <a:schemeClr val="bg1"/>
                </a:solidFill>
              </a:rPr>
              <a:t>Improve the processes and</a:t>
            </a:r>
            <a:br>
              <a:rPr lang="en-GB" sz="2600" smtClean="0">
                <a:solidFill>
                  <a:schemeClr val="bg1"/>
                </a:solidFill>
              </a:rPr>
            </a:br>
            <a:r>
              <a:rPr lang="en-GB" sz="2600" smtClean="0">
                <a:solidFill>
                  <a:schemeClr val="bg1"/>
                </a:solidFill>
              </a:rPr>
              <a:t>the operational organisation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11560" y="2780928"/>
          <a:ext cx="6840759" cy="294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80253"/>
                <a:gridCol w="2280253"/>
              </a:tblGrid>
              <a:tr h="42004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Beispiele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Fall 1: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Fall 2: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EK-Preis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1,50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1,35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Bezugskosten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0,20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0,20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Handlungskosten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0,90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0,90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Kundenskonto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0,10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0,10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Gewinnzuschlag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0,50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0,65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VK-Preis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3,20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3,20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6797576" y="327833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10 %</a:t>
            </a:r>
            <a:endParaRPr lang="de-DE" sz="16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804248" y="494691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30 %</a:t>
            </a:r>
            <a:endParaRPr lang="de-DE" sz="1600" b="1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6732240" y="3284984"/>
            <a:ext cx="0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6732240" y="4941168"/>
            <a:ext cx="0" cy="216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oogle.de/url?source=imgres&amp;ct=tbn&amp;q=http://www.nld-marketing.de/img/wettbewerber_full.jpg&amp;sa=X&amp;ei=nmBSVfSaOcW9swGiiYDQCw&amp;ved=0CAUQ8wc&amp;usg=AFQjCNFsLCB754BB5TdcVrVo__eXHsFw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505056" cy="7101408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99592" y="2895383"/>
            <a:ext cx="7772400" cy="1253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4) Competitors</a:t>
            </a:r>
            <a:endParaRPr kumimoji="0" lang="en-US" sz="5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/>
          <a:lstStyle/>
          <a:p>
            <a:r>
              <a:rPr lang="de-DE" dirty="0" err="1" smtClean="0"/>
              <a:t>Competitive</a:t>
            </a:r>
            <a:r>
              <a:rPr lang="de-DE" dirty="0" smtClean="0"/>
              <a:t> Environment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184576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de-DE" sz="3500" dirty="0" smtClean="0"/>
              <a:t>   </a:t>
            </a:r>
            <a:r>
              <a:rPr lang="de-DE" sz="3500" u="sng" dirty="0" smtClean="0"/>
              <a:t>Facts:</a:t>
            </a:r>
          </a:p>
          <a:p>
            <a:pPr marL="109728" indent="0">
              <a:lnSpc>
                <a:spcPct val="150000"/>
              </a:lnSpc>
              <a:buNone/>
            </a:pPr>
            <a:endParaRPr lang="de-DE" sz="2000" dirty="0" smtClean="0"/>
          </a:p>
          <a:p>
            <a:r>
              <a:rPr lang="de-DE" sz="2900" dirty="0" smtClean="0"/>
              <a:t>Starbucks Corp. </a:t>
            </a:r>
            <a:r>
              <a:rPr lang="de-DE" sz="2900" dirty="0" err="1" smtClean="0"/>
              <a:t>is</a:t>
            </a:r>
            <a:r>
              <a:rPr lang="de-DE" sz="2900" dirty="0" smtClean="0"/>
              <a:t> </a:t>
            </a:r>
            <a:r>
              <a:rPr lang="de-DE" sz="2900" dirty="0" err="1" smtClean="0"/>
              <a:t>using</a:t>
            </a:r>
            <a:r>
              <a:rPr lang="de-DE" sz="2900" dirty="0" smtClean="0"/>
              <a:t> an </a:t>
            </a:r>
            <a:r>
              <a:rPr lang="de-DE" sz="2900" dirty="0" err="1" smtClean="0"/>
              <a:t>agressive</a:t>
            </a:r>
            <a:r>
              <a:rPr lang="de-DE" sz="2900" dirty="0" smtClean="0"/>
              <a:t> </a:t>
            </a:r>
            <a:r>
              <a:rPr lang="de-DE" sz="2900" dirty="0" err="1" smtClean="0"/>
              <a:t>expansion</a:t>
            </a:r>
            <a:r>
              <a:rPr lang="de-DE" sz="2900" dirty="0" smtClean="0"/>
              <a:t> </a:t>
            </a:r>
            <a:r>
              <a:rPr lang="de-DE" sz="2900" dirty="0" err="1" smtClean="0"/>
              <a:t>strategy</a:t>
            </a:r>
            <a:r>
              <a:rPr lang="de-DE" sz="2900" dirty="0" smtClean="0"/>
              <a:t> </a:t>
            </a:r>
            <a:r>
              <a:rPr lang="de-DE" sz="2900" dirty="0" err="1" smtClean="0"/>
              <a:t>to</a:t>
            </a:r>
            <a:r>
              <a:rPr lang="de-DE" sz="2900" dirty="0" smtClean="0"/>
              <a:t> push out </a:t>
            </a:r>
            <a:r>
              <a:rPr lang="de-DE" sz="2900" dirty="0" err="1" smtClean="0"/>
              <a:t>much</a:t>
            </a:r>
            <a:r>
              <a:rPr lang="de-DE" sz="2900" dirty="0" smtClean="0"/>
              <a:t> </a:t>
            </a:r>
            <a:r>
              <a:rPr lang="de-DE" sz="2900" dirty="0" err="1" smtClean="0"/>
              <a:t>of</a:t>
            </a:r>
            <a:r>
              <a:rPr lang="de-DE" sz="2900" dirty="0" smtClean="0"/>
              <a:t> </a:t>
            </a:r>
            <a:r>
              <a:rPr lang="de-DE" sz="2900" dirty="0" err="1" smtClean="0"/>
              <a:t>it´s</a:t>
            </a:r>
            <a:r>
              <a:rPr lang="de-DE" sz="2900" dirty="0" smtClean="0"/>
              <a:t> </a:t>
            </a:r>
            <a:r>
              <a:rPr lang="de-DE" sz="2900" dirty="0" err="1" smtClean="0"/>
              <a:t>competition</a:t>
            </a:r>
            <a:endParaRPr lang="de-DE" sz="2900" dirty="0" smtClean="0"/>
          </a:p>
          <a:p>
            <a:endParaRPr lang="de-DE" sz="2900" dirty="0" smtClean="0"/>
          </a:p>
          <a:p>
            <a:r>
              <a:rPr lang="de-DE" sz="2900" dirty="0" smtClean="0"/>
              <a:t>Sells </a:t>
            </a:r>
            <a:r>
              <a:rPr lang="de-DE" sz="2900" dirty="0" err="1" smtClean="0"/>
              <a:t>coffee</a:t>
            </a:r>
            <a:r>
              <a:rPr lang="de-DE" sz="2900" dirty="0" smtClean="0"/>
              <a:t> </a:t>
            </a:r>
            <a:r>
              <a:rPr lang="de-DE" sz="2900" dirty="0" err="1" smtClean="0"/>
              <a:t>for</a:t>
            </a:r>
            <a:r>
              <a:rPr lang="de-DE" sz="2900" dirty="0" smtClean="0"/>
              <a:t> premium </a:t>
            </a:r>
            <a:r>
              <a:rPr lang="de-DE" sz="2900" dirty="0" err="1" smtClean="0"/>
              <a:t>prices</a:t>
            </a:r>
            <a:r>
              <a:rPr lang="de-DE" sz="2900" dirty="0" smtClean="0"/>
              <a:t> </a:t>
            </a:r>
            <a:r>
              <a:rPr lang="de-DE" sz="2900" dirty="0" err="1" smtClean="0"/>
              <a:t>to</a:t>
            </a:r>
            <a:r>
              <a:rPr lang="de-DE" sz="2900" dirty="0" smtClean="0"/>
              <a:t> </a:t>
            </a:r>
            <a:r>
              <a:rPr lang="de-DE" sz="2900" dirty="0" err="1" smtClean="0"/>
              <a:t>increase</a:t>
            </a:r>
            <a:r>
              <a:rPr lang="de-DE" sz="2900" dirty="0" smtClean="0"/>
              <a:t> </a:t>
            </a:r>
            <a:r>
              <a:rPr lang="de-DE" sz="2900" dirty="0" err="1" smtClean="0"/>
              <a:t>their</a:t>
            </a:r>
            <a:r>
              <a:rPr lang="de-DE" sz="2900" dirty="0" smtClean="0"/>
              <a:t> </a:t>
            </a:r>
            <a:r>
              <a:rPr lang="de-DE" sz="2900" dirty="0" err="1" smtClean="0"/>
              <a:t>profitability</a:t>
            </a:r>
            <a:endParaRPr lang="de-DE" sz="2900" dirty="0" smtClean="0"/>
          </a:p>
          <a:p>
            <a:endParaRPr lang="de-DE" sz="2900" dirty="0" smtClean="0"/>
          </a:p>
          <a:p>
            <a:r>
              <a:rPr lang="de-DE" sz="2900" dirty="0" err="1" smtClean="0"/>
              <a:t>Dense</a:t>
            </a:r>
            <a:r>
              <a:rPr lang="de-DE" sz="2900" dirty="0" smtClean="0"/>
              <a:t> </a:t>
            </a:r>
            <a:r>
              <a:rPr lang="de-DE" sz="2900" dirty="0" err="1" smtClean="0"/>
              <a:t>network</a:t>
            </a:r>
            <a:r>
              <a:rPr lang="de-DE" sz="2900" dirty="0" smtClean="0"/>
              <a:t> </a:t>
            </a:r>
            <a:r>
              <a:rPr lang="de-DE" sz="2900" dirty="0" err="1" smtClean="0"/>
              <a:t>of</a:t>
            </a:r>
            <a:r>
              <a:rPr lang="de-DE" sz="2900" dirty="0" smtClean="0"/>
              <a:t> </a:t>
            </a:r>
            <a:r>
              <a:rPr lang="de-DE" sz="2900" dirty="0" err="1" smtClean="0"/>
              <a:t>stores</a:t>
            </a:r>
            <a:r>
              <a:rPr lang="de-DE" sz="2900" dirty="0" smtClean="0"/>
              <a:t> all </a:t>
            </a:r>
            <a:r>
              <a:rPr lang="de-DE" sz="2900" dirty="0" err="1" smtClean="0"/>
              <a:t>around</a:t>
            </a:r>
            <a:r>
              <a:rPr lang="de-DE" sz="2900" dirty="0" smtClean="0"/>
              <a:t> </a:t>
            </a:r>
            <a:r>
              <a:rPr lang="de-DE" sz="2900" dirty="0" err="1" smtClean="0"/>
              <a:t>the</a:t>
            </a:r>
            <a:r>
              <a:rPr lang="de-DE" sz="2900" dirty="0" smtClean="0"/>
              <a:t> </a:t>
            </a:r>
            <a:r>
              <a:rPr lang="de-DE" sz="2900" dirty="0" err="1" smtClean="0"/>
              <a:t>world</a:t>
            </a:r>
            <a:endParaRPr lang="de-DE" sz="2900" dirty="0" smtClean="0"/>
          </a:p>
          <a:p>
            <a:endParaRPr lang="de-DE" sz="2000" dirty="0"/>
          </a:p>
          <a:p>
            <a:pPr marL="109728" indent="0">
              <a:buNone/>
            </a:pPr>
            <a:endParaRPr lang="de-DE" sz="2800" dirty="0" smtClean="0"/>
          </a:p>
          <a:p>
            <a:pPr marL="109728" indent="0">
              <a:buNone/>
            </a:pPr>
            <a:r>
              <a:rPr lang="de-DE" sz="3500" dirty="0" smtClean="0"/>
              <a:t>   </a:t>
            </a:r>
            <a:r>
              <a:rPr lang="de-DE" sz="3500" u="sng" dirty="0" smtClean="0"/>
              <a:t>Problems:</a:t>
            </a:r>
          </a:p>
          <a:p>
            <a:endParaRPr lang="de-DE" sz="2000" dirty="0" smtClean="0"/>
          </a:p>
          <a:p>
            <a:r>
              <a:rPr lang="de-DE" sz="2800" dirty="0" smtClean="0"/>
              <a:t>Will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allure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gourmet</a:t>
            </a:r>
            <a:r>
              <a:rPr lang="de-DE" sz="2800" dirty="0" smtClean="0"/>
              <a:t> Starbucks  </a:t>
            </a:r>
            <a:r>
              <a:rPr lang="de-DE" sz="2800" dirty="0" err="1" smtClean="0"/>
              <a:t>coffee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maintained</a:t>
            </a:r>
            <a:r>
              <a:rPr lang="de-DE" sz="2800" dirty="0" smtClean="0"/>
              <a:t> ?</a:t>
            </a:r>
          </a:p>
          <a:p>
            <a:endParaRPr lang="de-DE" sz="2000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10916"/>
            <a:ext cx="8136904" cy="792088"/>
          </a:xfrm>
        </p:spPr>
        <p:txBody>
          <a:bodyPr>
            <a:normAutofit/>
          </a:bodyPr>
          <a:lstStyle/>
          <a:p>
            <a:r>
              <a:rPr lang="de-DE" dirty="0" smtClean="0"/>
              <a:t>Major </a:t>
            </a:r>
            <a:r>
              <a:rPr lang="de-DE" dirty="0" err="1"/>
              <a:t>C</a:t>
            </a:r>
            <a:r>
              <a:rPr lang="de-DE" dirty="0" err="1" smtClean="0"/>
              <a:t>ompetitors</a:t>
            </a:r>
            <a:r>
              <a:rPr lang="de-DE" dirty="0" smtClean="0"/>
              <a:t> Worldwide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Case Study Starbucks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0" y="1664600"/>
            <a:ext cx="4585140" cy="519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64600"/>
            <a:ext cx="4139952" cy="519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66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653421" cy="4391307"/>
          </a:xfrm>
          <a:ln>
            <a:solidFill>
              <a:schemeClr val="tx1"/>
            </a:solidFill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210916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Major </a:t>
            </a:r>
            <a:r>
              <a:rPr lang="de-DE" dirty="0" err="1" smtClean="0"/>
              <a:t>Competitors</a:t>
            </a:r>
            <a:r>
              <a:rPr lang="de-DE" dirty="0" smtClean="0"/>
              <a:t> Worldwide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0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9696" y="260648"/>
            <a:ext cx="7678688" cy="792088"/>
          </a:xfrm>
        </p:spPr>
        <p:txBody>
          <a:bodyPr>
            <a:normAutofit/>
          </a:bodyPr>
          <a:lstStyle/>
          <a:p>
            <a:r>
              <a:rPr lang="de-DE" dirty="0" smtClean="0"/>
              <a:t>Starbucks vs. </a:t>
            </a:r>
            <a:r>
              <a:rPr lang="de-DE" dirty="0" err="1" smtClean="0"/>
              <a:t>Dunkin</a:t>
            </a:r>
            <a:r>
              <a:rPr lang="de-DE" dirty="0" smtClean="0"/>
              <a:t> Donuts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344098" cy="4096194"/>
          </a:xfr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3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de-DE" dirty="0" smtClean="0"/>
              <a:t>Facts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Dunkin</a:t>
            </a:r>
            <a:r>
              <a:rPr lang="de-DE" dirty="0" smtClean="0"/>
              <a:t> Donuts</a:t>
            </a:r>
            <a:endParaRPr lang="de-DE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="" xmlns:p14="http://schemas.microsoft.com/office/powerpoint/2010/main" val="3905172556"/>
              </p:ext>
            </p:extLst>
          </p:nvPr>
        </p:nvGraphicFramePr>
        <p:xfrm>
          <a:off x="467544" y="1412776"/>
          <a:ext cx="806489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oogle.de/url?source=imgres&amp;ct=tbn&amp;q=http://www.schilling-peters.de/assets/Uploads/start-beschnitten.jpg&amp;sa=X&amp;ei=Zk1SVYjUGseksgHsyoGAAw&amp;ved=0CAUQ8wc&amp;usg=AFQjCNGIg6Az1VgUKFa3SiCttge805LmHg"/>
          <p:cNvPicPr>
            <a:picLocks noChangeAspect="1" noChangeArrowheads="1"/>
          </p:cNvPicPr>
          <p:nvPr/>
        </p:nvPicPr>
        <p:blipFill>
          <a:blip r:embed="rId2" cstate="print"/>
          <a:srcRect l="11130"/>
          <a:stretch>
            <a:fillRect/>
          </a:stretch>
        </p:blipFill>
        <p:spPr bwMode="auto">
          <a:xfrm>
            <a:off x="-1404664" y="0"/>
            <a:ext cx="11540398" cy="8586192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99592" y="2895383"/>
            <a:ext cx="7772400" cy="125369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1) Historical Background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8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3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80906" cy="92370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 smtClean="0"/>
              <a:t>dominates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founded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solidFill>
            <a:srgbClr val="008000"/>
          </a:solidFill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de-DE" sz="1800" dirty="0" smtClean="0"/>
              <a:t>Starbucks Dominates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areas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Manhattan = Image Booster!</a:t>
            </a:r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solidFill>
            <a:srgbClr val="008000"/>
          </a:solidFill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de-DE" sz="1800" dirty="0" err="1" smtClean="0">
                <a:solidFill>
                  <a:schemeClr val="bg2"/>
                </a:solidFill>
              </a:rPr>
              <a:t>Elsewhere</a:t>
            </a:r>
            <a:r>
              <a:rPr lang="de-DE" sz="1800" dirty="0" smtClean="0">
                <a:solidFill>
                  <a:schemeClr val="bg2"/>
                </a:solidFill>
              </a:rPr>
              <a:t> in </a:t>
            </a:r>
            <a:r>
              <a:rPr lang="de-DE" sz="1800" dirty="0" err="1" smtClean="0">
                <a:solidFill>
                  <a:schemeClr val="bg2"/>
                </a:solidFill>
              </a:rPr>
              <a:t>the</a:t>
            </a:r>
            <a:r>
              <a:rPr lang="de-DE" sz="1800" dirty="0" smtClean="0">
                <a:solidFill>
                  <a:schemeClr val="bg2"/>
                </a:solidFill>
              </a:rPr>
              <a:t> City </a:t>
            </a:r>
            <a:r>
              <a:rPr lang="de-DE" sz="1800" dirty="0" err="1" smtClean="0">
                <a:solidFill>
                  <a:schemeClr val="bg2"/>
                </a:solidFill>
              </a:rPr>
              <a:t>it´s</a:t>
            </a:r>
            <a:r>
              <a:rPr lang="de-DE" sz="1800" dirty="0" smtClean="0">
                <a:solidFill>
                  <a:schemeClr val="bg2"/>
                </a:solidFill>
              </a:rPr>
              <a:t> </a:t>
            </a:r>
            <a:r>
              <a:rPr lang="de-DE" sz="1800" dirty="0" err="1" smtClean="0">
                <a:solidFill>
                  <a:schemeClr val="bg2"/>
                </a:solidFill>
              </a:rPr>
              <a:t>Dunkin</a:t>
            </a:r>
            <a:r>
              <a:rPr lang="de-DE" sz="1800" dirty="0" smtClean="0">
                <a:solidFill>
                  <a:schemeClr val="bg2"/>
                </a:solidFill>
              </a:rPr>
              <a:t> Donuts</a:t>
            </a:r>
            <a:endParaRPr lang="de-DE" sz="1800" dirty="0">
              <a:solidFill>
                <a:schemeClr val="bg2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Starbucks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pPr marL="109728" indent="0">
              <a:buNone/>
            </a:pPr>
            <a:r>
              <a:rPr lang="de-DE" dirty="0"/>
              <a:t> </a:t>
            </a:r>
            <a:r>
              <a:rPr lang="de-DE" dirty="0" smtClean="0"/>
              <a:t>  West Coast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Dunkin</a:t>
            </a:r>
            <a:r>
              <a:rPr lang="de-DE" dirty="0" smtClean="0"/>
              <a:t> Donuts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Northeast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37335" y="3109196"/>
            <a:ext cx="763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expanding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r>
              <a:rPr lang="de-DE" dirty="0" smtClean="0"/>
              <a:t>,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opposite</a:t>
            </a:r>
            <a:r>
              <a:rPr lang="de-DE" dirty="0" smtClean="0"/>
              <a:t> </a:t>
            </a:r>
            <a:r>
              <a:rPr lang="de-DE" dirty="0" err="1" smtClean="0"/>
              <a:t>directions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37335" y="3717032"/>
            <a:ext cx="7931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In New York City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240 Starbucks </a:t>
            </a:r>
            <a:r>
              <a:rPr lang="de-DE" dirty="0" err="1" smtClean="0"/>
              <a:t>and</a:t>
            </a:r>
            <a:r>
              <a:rPr lang="de-DE" dirty="0" smtClean="0"/>
              <a:t> 350 </a:t>
            </a:r>
            <a:r>
              <a:rPr lang="de-DE" dirty="0" err="1" smtClean="0"/>
              <a:t>Dunkins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-In </a:t>
            </a:r>
            <a:r>
              <a:rPr lang="de-DE" dirty="0" err="1" smtClean="0"/>
              <a:t>the</a:t>
            </a:r>
            <a:r>
              <a:rPr lang="de-DE" dirty="0" smtClean="0"/>
              <a:t> State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500 Starbucks  </a:t>
            </a:r>
            <a:r>
              <a:rPr lang="de-DE" dirty="0" err="1" smtClean="0"/>
              <a:t>and</a:t>
            </a:r>
            <a:r>
              <a:rPr lang="de-DE" dirty="0" smtClean="0"/>
              <a:t> 1,200 </a:t>
            </a:r>
            <a:r>
              <a:rPr lang="de-DE" dirty="0" err="1" smtClean="0"/>
              <a:t>Dunkins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00" y="32353"/>
            <a:ext cx="1164399" cy="116439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1196752"/>
            <a:ext cx="9144000" cy="45915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293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72068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55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16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dirty="0" smtClean="0"/>
              <a:t>Marketing </a:t>
            </a:r>
            <a:r>
              <a:rPr lang="de-DE" sz="3000" dirty="0" err="1" smtClean="0"/>
              <a:t>strategy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Dunkin</a:t>
            </a:r>
            <a:r>
              <a:rPr lang="de-DE" sz="3000" dirty="0" smtClean="0"/>
              <a:t> Donuts </a:t>
            </a:r>
            <a:endParaRPr lang="de-DE" sz="3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691680" cy="95157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911066"/>
            <a:ext cx="9144000" cy="394871"/>
          </a:xfrm>
          <a:prstGeom prst="rect">
            <a:avLst/>
          </a:prstGeom>
          <a:solidFill>
            <a:srgbClr val="EB6419"/>
          </a:solidFill>
          <a:ln>
            <a:solidFill>
              <a:srgbClr val="EB6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1305937"/>
            <a:ext cx="9144000" cy="394871"/>
          </a:xfrm>
          <a:prstGeom prst="rect">
            <a:avLst/>
          </a:prstGeom>
          <a:solidFill>
            <a:srgbClr val="DD0F7B"/>
          </a:solidFill>
          <a:ln>
            <a:solidFill>
              <a:srgbClr val="DD0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29" y="1878712"/>
            <a:ext cx="5380615" cy="2407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0145"/>
            <a:ext cx="3583873" cy="2407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179512" y="4448528"/>
            <a:ext cx="22322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Target Group:</a:t>
            </a:r>
          </a:p>
          <a:p>
            <a:endParaRPr lang="de-DE" dirty="0"/>
          </a:p>
          <a:p>
            <a:r>
              <a:rPr lang="de-DE" dirty="0" smtClean="0"/>
              <a:t>-  Sport </a:t>
            </a:r>
            <a:r>
              <a:rPr lang="de-DE" dirty="0" err="1" smtClean="0"/>
              <a:t>fanatics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Family</a:t>
            </a:r>
          </a:p>
          <a:p>
            <a:r>
              <a:rPr lang="de-DE" dirty="0" smtClean="0"/>
              <a:t>-  </a:t>
            </a:r>
            <a:r>
              <a:rPr lang="de-DE" dirty="0" err="1" smtClean="0"/>
              <a:t>Travelers</a:t>
            </a:r>
            <a:endParaRPr lang="de-DE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2915816" y="5602690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Spents</a:t>
            </a:r>
            <a:r>
              <a:rPr lang="de-DE" dirty="0" smtClean="0"/>
              <a:t> 83%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on TV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021688" y="4577670"/>
            <a:ext cx="23042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Sponsors </a:t>
            </a:r>
            <a:r>
              <a:rPr lang="de-DE" dirty="0" err="1" smtClean="0"/>
              <a:t>the</a:t>
            </a:r>
            <a:r>
              <a:rPr lang="de-DE" dirty="0" smtClean="0"/>
              <a:t> Boston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Sox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New England </a:t>
            </a:r>
            <a:r>
              <a:rPr lang="de-DE" dirty="0" err="1" smtClean="0"/>
              <a:t>Patriots</a:t>
            </a:r>
            <a:r>
              <a:rPr lang="de-DE" dirty="0" smtClean="0"/>
              <a:t>, Liverpool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976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052736"/>
            <a:ext cx="8568951" cy="4885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2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1143000"/>
          </a:xfrm>
        </p:spPr>
        <p:txBody>
          <a:bodyPr/>
          <a:lstStyle/>
          <a:p>
            <a:r>
              <a:rPr lang="de-DE" dirty="0" smtClean="0"/>
              <a:t>Facts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Mc</a:t>
            </a:r>
            <a:r>
              <a:rPr lang="de-DE" dirty="0" smtClean="0"/>
              <a:t> Donalds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="" xmlns:p14="http://schemas.microsoft.com/office/powerpoint/2010/main" val="913293725"/>
              </p:ext>
            </p:extLst>
          </p:nvPr>
        </p:nvGraphicFramePr>
        <p:xfrm>
          <a:off x="461739" y="1327892"/>
          <a:ext cx="8189209" cy="557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03" y="-3307"/>
            <a:ext cx="1394253" cy="10537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12584" y="1096576"/>
            <a:ext cx="9156584" cy="434295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865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8686800" cy="1080120"/>
          </a:xfrm>
        </p:spPr>
        <p:txBody>
          <a:bodyPr>
            <a:normAutofit/>
          </a:bodyPr>
          <a:lstStyle/>
          <a:p>
            <a:r>
              <a:rPr lang="de-DE" dirty="0" smtClean="0"/>
              <a:t>Starbucks vs. </a:t>
            </a:r>
            <a:r>
              <a:rPr lang="de-DE" dirty="0" err="1" smtClean="0"/>
              <a:t>Mc</a:t>
            </a:r>
            <a:r>
              <a:rPr lang="de-DE" dirty="0" smtClean="0"/>
              <a:t> </a:t>
            </a:r>
            <a:r>
              <a:rPr lang="de-DE" dirty="0" err="1" smtClean="0"/>
              <a:t>Donald´s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899592" y="1844824"/>
            <a:ext cx="7067128" cy="3941763"/>
          </a:xfrm>
        </p:spPr>
        <p:txBody>
          <a:bodyPr/>
          <a:lstStyle/>
          <a:p>
            <a:pPr marL="109728" indent="0">
              <a:buNone/>
            </a:pPr>
            <a:r>
              <a:rPr lang="de-DE" sz="2500" dirty="0" err="1" smtClean="0"/>
              <a:t>Strengthen</a:t>
            </a:r>
            <a:r>
              <a:rPr lang="de-DE" sz="2500" dirty="0" smtClean="0"/>
              <a:t>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Mc</a:t>
            </a:r>
            <a:r>
              <a:rPr lang="de-DE" sz="2500" dirty="0" smtClean="0"/>
              <a:t> </a:t>
            </a:r>
            <a:r>
              <a:rPr lang="de-DE" sz="2500" dirty="0" err="1" smtClean="0"/>
              <a:t>Donald´s</a:t>
            </a:r>
            <a:endParaRPr lang="de-DE" sz="2500" dirty="0" smtClean="0"/>
          </a:p>
          <a:p>
            <a:endParaRPr lang="de-DE" sz="2500" dirty="0" smtClean="0"/>
          </a:p>
          <a:p>
            <a:r>
              <a:rPr lang="de-DE" sz="2500" dirty="0" err="1" smtClean="0"/>
              <a:t>Is</a:t>
            </a:r>
            <a:r>
              <a:rPr lang="de-DE" sz="2500" dirty="0" smtClean="0"/>
              <a:t> </a:t>
            </a:r>
            <a:r>
              <a:rPr lang="de-DE" sz="2500" dirty="0" err="1" smtClean="0"/>
              <a:t>offering</a:t>
            </a:r>
            <a:r>
              <a:rPr lang="de-DE" sz="2500" dirty="0" smtClean="0"/>
              <a:t> breakfast </a:t>
            </a:r>
            <a:r>
              <a:rPr lang="de-DE" sz="2500" dirty="0" err="1" smtClean="0"/>
              <a:t>for</a:t>
            </a:r>
            <a:r>
              <a:rPr lang="de-DE" sz="2500" dirty="0" smtClean="0"/>
              <a:t> </a:t>
            </a:r>
            <a:r>
              <a:rPr lang="de-DE" sz="2500" dirty="0" err="1" smtClean="0"/>
              <a:t>years</a:t>
            </a:r>
            <a:endParaRPr lang="de-DE" sz="2500" dirty="0" smtClean="0"/>
          </a:p>
          <a:p>
            <a:endParaRPr lang="de-DE" sz="2500" dirty="0" smtClean="0"/>
          </a:p>
          <a:p>
            <a:r>
              <a:rPr lang="de-DE" sz="2500" dirty="0" err="1" smtClean="0"/>
              <a:t>Heavily</a:t>
            </a:r>
            <a:r>
              <a:rPr lang="de-DE" sz="2500" dirty="0" smtClean="0"/>
              <a:t> </a:t>
            </a:r>
            <a:r>
              <a:rPr lang="de-DE" sz="2500" dirty="0" err="1" smtClean="0"/>
              <a:t>marketing</a:t>
            </a:r>
            <a:r>
              <a:rPr lang="de-DE" sz="2500" dirty="0" smtClean="0"/>
              <a:t> </a:t>
            </a:r>
            <a:r>
              <a:rPr lang="de-DE" sz="2500" dirty="0" err="1" smtClean="0"/>
              <a:t>it´s</a:t>
            </a:r>
            <a:r>
              <a:rPr lang="de-DE" sz="2500" dirty="0" smtClean="0"/>
              <a:t> </a:t>
            </a:r>
            <a:r>
              <a:rPr lang="de-DE" sz="2500" dirty="0" err="1" smtClean="0"/>
              <a:t>Mc</a:t>
            </a:r>
            <a:r>
              <a:rPr lang="de-DE" sz="2500" dirty="0" smtClean="0"/>
              <a:t> Café</a:t>
            </a:r>
          </a:p>
          <a:p>
            <a:endParaRPr lang="de-DE" sz="2500" dirty="0" smtClean="0"/>
          </a:p>
          <a:p>
            <a:r>
              <a:rPr lang="de-DE" sz="2500" dirty="0" err="1" smtClean="0"/>
              <a:t>Has</a:t>
            </a:r>
            <a:r>
              <a:rPr lang="de-DE" sz="2500" dirty="0" smtClean="0"/>
              <a:t> </a:t>
            </a:r>
            <a:r>
              <a:rPr lang="de-DE" sz="2500" dirty="0" err="1" smtClean="0"/>
              <a:t>got</a:t>
            </a:r>
            <a:r>
              <a:rPr lang="de-DE" sz="2500" dirty="0" smtClean="0"/>
              <a:t> an </a:t>
            </a:r>
            <a:r>
              <a:rPr lang="de-DE" sz="2500" dirty="0" err="1" smtClean="0"/>
              <a:t>agressive</a:t>
            </a:r>
            <a:r>
              <a:rPr lang="de-DE" sz="2500" dirty="0" smtClean="0"/>
              <a:t> </a:t>
            </a:r>
            <a:r>
              <a:rPr lang="de-DE" sz="2500" dirty="0" err="1" smtClean="0"/>
              <a:t>marketing</a:t>
            </a:r>
            <a:r>
              <a:rPr lang="de-DE" sz="2500" dirty="0" smtClean="0"/>
              <a:t> </a:t>
            </a:r>
            <a:r>
              <a:rPr lang="de-DE" sz="2500" dirty="0" err="1" smtClean="0"/>
              <a:t>strategy</a:t>
            </a:r>
            <a:endParaRPr lang="de-DE" sz="2500" dirty="0" smtClean="0"/>
          </a:p>
          <a:p>
            <a:endParaRPr lang="de-DE" sz="2500" dirty="0" smtClean="0"/>
          </a:p>
          <a:p>
            <a:r>
              <a:rPr lang="de-DE" sz="2500" dirty="0" err="1" smtClean="0"/>
              <a:t>Is</a:t>
            </a:r>
            <a:r>
              <a:rPr lang="de-DE" sz="2500" dirty="0" smtClean="0"/>
              <a:t> </a:t>
            </a:r>
            <a:r>
              <a:rPr lang="de-DE" sz="2500" dirty="0" err="1" smtClean="0"/>
              <a:t>losing</a:t>
            </a:r>
            <a:r>
              <a:rPr lang="de-DE" sz="2500" dirty="0" smtClean="0"/>
              <a:t> </a:t>
            </a:r>
            <a:r>
              <a:rPr lang="de-DE" sz="2500" dirty="0" err="1" smtClean="0"/>
              <a:t>market</a:t>
            </a:r>
            <a:r>
              <a:rPr lang="de-DE" sz="2500" dirty="0" smtClean="0"/>
              <a:t> </a:t>
            </a:r>
            <a:r>
              <a:rPr lang="de-DE" sz="2500" dirty="0" err="1" smtClean="0"/>
              <a:t>share</a:t>
            </a:r>
            <a:r>
              <a:rPr lang="de-DE" sz="2500" dirty="0" smtClean="0"/>
              <a:t> in </a:t>
            </a:r>
            <a:r>
              <a:rPr lang="de-DE" sz="2500" dirty="0" err="1" smtClean="0"/>
              <a:t>germany</a:t>
            </a:r>
            <a:r>
              <a:rPr lang="de-DE" sz="2500" dirty="0" smtClean="0"/>
              <a:t> </a:t>
            </a:r>
            <a:r>
              <a:rPr lang="de-DE" dirty="0" smtClean="0"/>
              <a:t>	</a:t>
            </a:r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863032"/>
            <a:ext cx="3995936" cy="612068"/>
          </a:xfrm>
          <a:prstGeom prst="rect">
            <a:avLst/>
          </a:prstGeom>
          <a:solidFill>
            <a:srgbClr val="008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995936" y="836712"/>
            <a:ext cx="5148064" cy="648072"/>
          </a:xfrm>
          <a:prstGeom prst="rect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Starbucks vs. </a:t>
            </a:r>
            <a:r>
              <a:rPr lang="de-DE" dirty="0" err="1" smtClean="0"/>
              <a:t>Caribou</a:t>
            </a:r>
            <a:r>
              <a:rPr lang="de-DE" dirty="0" smtClean="0"/>
              <a:t> Coffee</a:t>
            </a:r>
            <a:endParaRPr lang="de-DE" dirty="0"/>
          </a:p>
        </p:txBody>
      </p:sp>
      <p:pic>
        <p:nvPicPr>
          <p:cNvPr id="9" name="Inhaltsplatzhalter 8" descr="CaribouCoffe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92088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Starbucks vs. </a:t>
            </a:r>
            <a:r>
              <a:rPr lang="de-DE" dirty="0" err="1" smtClean="0"/>
              <a:t>Caribou</a:t>
            </a:r>
            <a:r>
              <a:rPr lang="de-DE" dirty="0" smtClean="0"/>
              <a:t> Coffee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0968"/>
            <a:ext cx="1331640" cy="1205964"/>
          </a:xfr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Case Study Starbucks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1196752"/>
            <a:ext cx="9144000" cy="648072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Inhaltsplatzhalter 11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5472608" cy="331236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13" name="Grafik 12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5224"/>
            <a:ext cx="8496944" cy="1289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6372200" y="20608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Revenue: 326.5 </a:t>
            </a:r>
            <a:r>
              <a:rPr lang="de-DE" dirty="0" err="1" smtClean="0"/>
              <a:t>million</a:t>
            </a:r>
            <a:r>
              <a:rPr lang="de-DE" dirty="0" smtClean="0"/>
              <a:t> US$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92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29.05.2015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Case Study Starbucks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1560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Starbucks vs. Costa Coffee</a:t>
            </a:r>
            <a:endParaRPr lang="de-DE" sz="3600" dirty="0"/>
          </a:p>
        </p:txBody>
      </p:sp>
      <p:pic>
        <p:nvPicPr>
          <p:cNvPr id="10" name="Grafik 9" descr="costa-coffe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496944" cy="5472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9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Founded in 1971</a:t>
            </a:r>
          </a:p>
          <a:p>
            <a:r>
              <a:rPr lang="en-GB" dirty="0" smtClean="0"/>
              <a:t>Coffee, tea, and spice store</a:t>
            </a:r>
          </a:p>
          <a:p>
            <a:r>
              <a:rPr lang="en-GB" dirty="0" smtClean="0"/>
              <a:t>Named in </a:t>
            </a:r>
            <a:r>
              <a:rPr lang="en-GB" dirty="0" err="1" smtClean="0"/>
              <a:t>honor</a:t>
            </a:r>
            <a:r>
              <a:rPr lang="en-GB" dirty="0" smtClean="0"/>
              <a:t> of the first mate in Herman Melville‘s Moby Dick</a:t>
            </a:r>
          </a:p>
        </p:txBody>
      </p:sp>
      <p:pic>
        <p:nvPicPr>
          <p:cNvPr id="4" name="Bild 3" descr="tumblr_inline_mvktqhiOEG1s26vs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5080000" cy="3352800"/>
          </a:xfrm>
          <a:prstGeom prst="rect">
            <a:avLst/>
          </a:prstGeom>
        </p:spPr>
      </p:pic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de-DE" dirty="0" smtClean="0"/>
              <a:t>Historical Background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de-DE" dirty="0" smtClean="0"/>
              <a:t>Starbucks vs. Costa Coffee</a:t>
            </a:r>
            <a:endParaRPr lang="de-DE" dirty="0"/>
          </a:p>
        </p:txBody>
      </p:sp>
      <p:pic>
        <p:nvPicPr>
          <p:cNvPr id="7" name="Grafik 6" descr="statistic_id263286_marktanteile-der-top-kaffeebar-ketten-im-grossbritannien-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40960" cy="5661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11430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0" y="2132856"/>
            <a:ext cx="4040188" cy="3941763"/>
          </a:xfrm>
        </p:spPr>
        <p:txBody>
          <a:bodyPr/>
          <a:lstStyle/>
          <a:p>
            <a:r>
              <a:rPr lang="de-DE" dirty="0" smtClean="0"/>
              <a:t>Starbucks </a:t>
            </a:r>
            <a:r>
              <a:rPr lang="de-DE" dirty="0" err="1" smtClean="0"/>
              <a:t>entranced</a:t>
            </a:r>
            <a:r>
              <a:rPr lang="de-DE" dirty="0" smtClean="0"/>
              <a:t> in 2002 (Berlin) </a:t>
            </a:r>
          </a:p>
          <a:p>
            <a:r>
              <a:rPr lang="de-DE" dirty="0" smtClean="0"/>
              <a:t>Over 150 </a:t>
            </a:r>
            <a:r>
              <a:rPr lang="de-DE" dirty="0" err="1" smtClean="0"/>
              <a:t>stores</a:t>
            </a:r>
            <a:r>
              <a:rPr lang="de-DE" dirty="0" smtClean="0"/>
              <a:t> in </a:t>
            </a:r>
            <a:r>
              <a:rPr lang="de-DE" dirty="0" err="1" smtClean="0"/>
              <a:t>germany</a:t>
            </a:r>
            <a:r>
              <a:rPr lang="de-DE" dirty="0" smtClean="0"/>
              <a:t> </a:t>
            </a:r>
          </a:p>
          <a:p>
            <a:r>
              <a:rPr lang="de-DE" dirty="0" smtClean="0"/>
              <a:t>Was unprofitable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long</a:t>
            </a:r>
            <a:r>
              <a:rPr lang="de-DE" dirty="0" smtClean="0"/>
              <a:t> time </a:t>
            </a:r>
          </a:p>
          <a:p>
            <a:r>
              <a:rPr lang="de-DE" dirty="0" err="1" smtClean="0"/>
              <a:t>Appreciates</a:t>
            </a:r>
            <a:r>
              <a:rPr lang="de-DE" dirty="0" smtClean="0"/>
              <a:t> in </a:t>
            </a:r>
            <a:r>
              <a:rPr lang="de-DE" dirty="0" err="1" smtClean="0"/>
              <a:t>germany</a:t>
            </a:r>
            <a:r>
              <a:rPr lang="de-DE" dirty="0" smtClean="0"/>
              <a:t>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pioneer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82745" y="2132857"/>
            <a:ext cx="4041775" cy="259228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DE" dirty="0" smtClean="0"/>
              <a:t>  </a:t>
            </a:r>
            <a:r>
              <a:rPr lang="de-DE" dirty="0" err="1" smtClean="0"/>
              <a:t>Competitors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: </a:t>
            </a:r>
          </a:p>
          <a:p>
            <a:endParaRPr lang="de-DE" dirty="0" smtClean="0"/>
          </a:p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coffe</a:t>
            </a:r>
            <a:r>
              <a:rPr lang="de-DE" dirty="0" smtClean="0"/>
              <a:t> </a:t>
            </a:r>
            <a:r>
              <a:rPr lang="de-DE" dirty="0" err="1" smtClean="0"/>
              <a:t>houses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bakeries</a:t>
            </a:r>
            <a:endParaRPr lang="de-DE" dirty="0" smtClean="0"/>
          </a:p>
          <a:p>
            <a:r>
              <a:rPr lang="de-DE" dirty="0" smtClean="0"/>
              <a:t>San Francisco Coffee Company </a:t>
            </a:r>
          </a:p>
          <a:p>
            <a:r>
              <a:rPr lang="de-DE" dirty="0" err="1" smtClean="0"/>
              <a:t>Tschibo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Pfeil nach links und rechts 8"/>
          <p:cNvSpPr/>
          <p:nvPr/>
        </p:nvSpPr>
        <p:spPr>
          <a:xfrm>
            <a:off x="3927360" y="3212976"/>
            <a:ext cx="1216152" cy="484632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1052736"/>
            <a:ext cx="9144000" cy="50405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1472"/>
            <a:ext cx="1065286" cy="10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30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oogle.de/url?source=imgres&amp;ct=tbn&amp;q=http://timemanagementninja.com/wp-content/uploads/2011/10/Today-is-Your-Best-Friend.jpg&amp;sa=X&amp;ei=WWFSVby1D4usswGAr4GwCQ&amp;ved=0CAUQ8wc4CA&amp;usg=AFQjCNG_Xz16FLVI6-tphYmj0PAeDECR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867" y="-99392"/>
            <a:ext cx="10728459" cy="7118648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99592" y="2895383"/>
            <a:ext cx="7772400" cy="1253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 Starbucks Today</a:t>
            </a:r>
            <a:endParaRPr kumimoji="0" lang="en-US" sz="5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Is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world´s</a:t>
            </a:r>
            <a:r>
              <a:rPr lang="de-DE" sz="2400" dirty="0" smtClean="0"/>
              <a:t> </a:t>
            </a:r>
            <a:r>
              <a:rPr lang="de-DE" sz="2400" dirty="0" err="1" smtClean="0"/>
              <a:t>most</a:t>
            </a:r>
            <a:r>
              <a:rPr lang="de-DE" sz="2400" dirty="0" smtClean="0"/>
              <a:t> powerful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recognizable</a:t>
            </a:r>
            <a:r>
              <a:rPr lang="de-DE" sz="2400" dirty="0" smtClean="0"/>
              <a:t> </a:t>
            </a:r>
            <a:r>
              <a:rPr lang="de-DE" sz="2400" dirty="0" err="1" smtClean="0"/>
              <a:t>company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high </a:t>
            </a:r>
            <a:r>
              <a:rPr lang="de-DE" sz="2400" dirty="0" err="1" smtClean="0"/>
              <a:t>quality</a:t>
            </a:r>
            <a:r>
              <a:rPr lang="de-DE" sz="2400" dirty="0" smtClean="0"/>
              <a:t> </a:t>
            </a:r>
            <a:r>
              <a:rPr lang="de-DE" sz="2400" dirty="0" err="1" smtClean="0"/>
              <a:t>standards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an </a:t>
            </a:r>
            <a:r>
              <a:rPr lang="de-DE" sz="2400" dirty="0" err="1" smtClean="0"/>
              <a:t>unique</a:t>
            </a:r>
            <a:r>
              <a:rPr lang="de-DE" sz="2400" dirty="0"/>
              <a:t> </a:t>
            </a:r>
            <a:r>
              <a:rPr lang="de-DE" sz="2400" dirty="0" smtClean="0"/>
              <a:t>– Starbucks Experience</a:t>
            </a:r>
          </a:p>
          <a:p>
            <a:endParaRPr lang="de-DE" sz="2400" dirty="0"/>
          </a:p>
          <a:p>
            <a:r>
              <a:rPr lang="de-DE" sz="2400" dirty="0" err="1" smtClean="0"/>
              <a:t>Revolutionized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coffehouse</a:t>
            </a:r>
            <a:r>
              <a:rPr lang="de-DE" sz="2400" dirty="0" smtClean="0"/>
              <a:t> </a:t>
            </a:r>
            <a:r>
              <a:rPr lang="de-DE" sz="2400" dirty="0" err="1" smtClean="0"/>
              <a:t>industry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stores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mediate a sense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home</a:t>
            </a:r>
            <a:r>
              <a:rPr lang="de-DE" sz="2400" dirty="0" smtClean="0"/>
              <a:t> </a:t>
            </a:r>
          </a:p>
          <a:p>
            <a:endParaRPr lang="de-DE" sz="2400" dirty="0" smtClean="0"/>
          </a:p>
          <a:p>
            <a:r>
              <a:rPr lang="de-DE" sz="2400" dirty="0" smtClean="0"/>
              <a:t>Clustering </a:t>
            </a:r>
            <a:r>
              <a:rPr lang="de-DE" sz="2400" dirty="0" err="1" smtClean="0"/>
              <a:t>stores</a:t>
            </a:r>
            <a:r>
              <a:rPr lang="de-DE" sz="2400" dirty="0" smtClean="0"/>
              <a:t> </a:t>
            </a:r>
            <a:r>
              <a:rPr lang="de-DE" sz="2400" dirty="0" err="1" smtClean="0"/>
              <a:t>helped</a:t>
            </a:r>
            <a:r>
              <a:rPr lang="de-DE" sz="2400" dirty="0" smtClean="0"/>
              <a:t> Starbucks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achieve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dominance</a:t>
            </a:r>
            <a:r>
              <a:rPr lang="de-DE" sz="2400" dirty="0" smtClean="0"/>
              <a:t>. Over 20million </a:t>
            </a:r>
            <a:r>
              <a:rPr lang="de-DE" sz="2400" dirty="0" err="1" smtClean="0"/>
              <a:t>regular</a:t>
            </a:r>
            <a:r>
              <a:rPr lang="de-DE" sz="2400" dirty="0" smtClean="0"/>
              <a:t> </a:t>
            </a:r>
            <a:r>
              <a:rPr lang="de-DE" sz="2400" dirty="0" err="1" smtClean="0"/>
              <a:t>customers</a:t>
            </a:r>
            <a:r>
              <a:rPr lang="de-DE" sz="2400" dirty="0" smtClean="0"/>
              <a:t> </a:t>
            </a:r>
            <a:r>
              <a:rPr lang="de-DE" sz="2400" dirty="0" err="1" smtClean="0"/>
              <a:t>visit</a:t>
            </a:r>
            <a:r>
              <a:rPr lang="de-DE" sz="2400" dirty="0" smtClean="0"/>
              <a:t> Starbucks per </a:t>
            </a:r>
            <a:r>
              <a:rPr lang="de-DE" sz="2400" dirty="0" err="1" smtClean="0"/>
              <a:t>week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17240" y="404664"/>
            <a:ext cx="7283152" cy="792088"/>
          </a:xfrm>
        </p:spPr>
        <p:txBody>
          <a:bodyPr/>
          <a:lstStyle/>
          <a:p>
            <a:r>
              <a:rPr lang="de-DE" dirty="0" smtClean="0"/>
              <a:t>Starbucks Today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2996952"/>
            <a:ext cx="9900592" cy="4248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4800" dirty="0" smtClean="0"/>
              <a:t>Facts </a:t>
            </a:r>
            <a:r>
              <a:rPr lang="de-DE" sz="4800" dirty="0" err="1" smtClean="0"/>
              <a:t>and</a:t>
            </a:r>
            <a:r>
              <a:rPr lang="de-DE" sz="4800" dirty="0" smtClean="0"/>
              <a:t> </a:t>
            </a:r>
            <a:r>
              <a:rPr lang="de-DE" sz="4800" dirty="0" err="1" smtClean="0"/>
              <a:t>future</a:t>
            </a:r>
            <a:r>
              <a:rPr lang="de-DE" sz="4800" dirty="0" smtClean="0"/>
              <a:t> </a:t>
            </a:r>
            <a:r>
              <a:rPr lang="de-DE" sz="4800" dirty="0" err="1" smtClean="0"/>
              <a:t>prospects</a:t>
            </a:r>
            <a:endParaRPr lang="de-DE" sz="4800" dirty="0"/>
          </a:p>
        </p:txBody>
      </p:sp>
      <p:sp>
        <p:nvSpPr>
          <p:cNvPr id="6" name="Textfeld 5"/>
          <p:cNvSpPr txBox="1"/>
          <p:nvPr/>
        </p:nvSpPr>
        <p:spPr>
          <a:xfrm>
            <a:off x="2177072" y="33265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/>
              <a:t>Starbucks</a:t>
            </a:r>
            <a:endParaRPr lang="de-DE" sz="7200" dirty="0"/>
          </a:p>
        </p:txBody>
      </p:sp>
    </p:spTree>
    <p:extLst>
      <p:ext uri="{BB962C8B-B14F-4D97-AF65-F5344CB8AC3E}">
        <p14:creationId xmlns="" xmlns:p14="http://schemas.microsoft.com/office/powerpoint/2010/main" val="27897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google.de/url?source=imgres&amp;ct=tbn&amp;q=http://medicine.yale.edu/lab/mccormick/Images/full694_167672ppt3slide15a.jpg&amp;sa=X&amp;ei=5mJSVZWyAsa6swHEg4DICw&amp;ved=0CAUQ8wc4Ng&amp;usg=AFQjCNH5eDORgBA7lDiC_iG6sXCOkfVi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72937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99592" y="2895383"/>
            <a:ext cx="7772400" cy="1253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6) Conclusion</a:t>
            </a:r>
            <a:endParaRPr kumimoji="0" lang="en-US" sz="5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6) </a:t>
            </a:r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0" y="1268760"/>
            <a:ext cx="8820472" cy="144016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0" y="2924944"/>
            <a:ext cx="8820472" cy="144016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-36512" y="4581128"/>
            <a:ext cx="8820472" cy="144016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64840" y="5055380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Competitors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55776" y="3429000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Supply Chain Management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1472"/>
            <a:ext cx="1065286" cy="106528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55776" y="1772816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Coffee Industry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Discussion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1472"/>
            <a:ext cx="1065286" cy="1065286"/>
          </a:xfrm>
          <a:prstGeom prst="rect">
            <a:avLst/>
          </a:prstGeom>
        </p:spPr>
      </p:pic>
      <p:pic>
        <p:nvPicPr>
          <p:cNvPr id="11" name="Picture 6" descr="http://www.google.de/url?source=imgres&amp;ct=tbn&amp;q=http://data.motor-talk.de/data/galleries/0/55/347/41244546/fragezeichen-8807216118191879627.jpg&amp;sa=X&amp;ei=_PovVZK_HMyxaey7gdgD&amp;ved=0CAUQ8wc&amp;usg=AFQjCNE1TyxzDvYRp98VQm49SnEpciog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490" y="1772816"/>
            <a:ext cx="432344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gle.de/url?source=imgres&amp;ct=tbn&amp;q=http://www.n77.de/kruger/zibetkatze.jpg&amp;sa=X&amp;ved=0CAUQ8wdqFQoTCIDOqZL2hcYCFUeQLAod1zMACw&amp;usg=AFQjCNHhkI5oxBEerfy4USdjt9omC9rx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1709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2987824" y="6211669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https://www.youtube.com/watch?v=mayPKmT7-CE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de-DE" dirty="0" smtClean="0"/>
              <a:t>Historical Background</a:t>
            </a:r>
            <a:endParaRPr lang="de-DE" dirty="0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GB" dirty="0" smtClean="0"/>
              <a:t>1982: Schultz enters as head of marketing</a:t>
            </a:r>
          </a:p>
          <a:p>
            <a:r>
              <a:rPr lang="en-GB" dirty="0" smtClean="0"/>
              <a:t>1987: Howard Schultz became the CEO and began to expand throughout the US</a:t>
            </a:r>
          </a:p>
          <a:p>
            <a:r>
              <a:rPr lang="en-GB" dirty="0" smtClean="0"/>
              <a:t>1992: Starbucks Company went public</a:t>
            </a:r>
          </a:p>
          <a:p>
            <a:r>
              <a:rPr lang="en-GB" dirty="0" smtClean="0"/>
              <a:t>1996: Starbucks Ice Cream was introduced This made Starbucks the number one brand of coffee ice cream in the U.S.</a:t>
            </a:r>
          </a:p>
          <a:p>
            <a:r>
              <a:rPr lang="en-GB" dirty="0" smtClean="0"/>
              <a:t>2000: Worldwide 3500 stores</a:t>
            </a:r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Historical Background</a:t>
            </a:r>
            <a:endParaRPr lang="de-DE" dirty="0"/>
          </a:p>
        </p:txBody>
      </p:sp>
      <p:pic>
        <p:nvPicPr>
          <p:cNvPr id="6" name="Bild 3" descr="starbucks-logo-transform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78" r="16146"/>
          <a:stretch>
            <a:fillRect/>
          </a:stretch>
        </p:blipFill>
        <p:spPr>
          <a:xfrm>
            <a:off x="2339752" y="2924944"/>
            <a:ext cx="4896544" cy="4032448"/>
          </a:xfrm>
          <a:prstGeom prst="rect">
            <a:avLst/>
          </a:prstGeom>
        </p:spPr>
      </p:pic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-36512" y="1567333"/>
            <a:ext cx="8229600" cy="4525963"/>
          </a:xfrm>
        </p:spPr>
        <p:txBody>
          <a:bodyPr/>
          <a:lstStyle/>
          <a:p>
            <a:r>
              <a:rPr lang="en-GB" smtClean="0"/>
              <a:t>2002: The first Starbucks Coffees were opened in Germany</a:t>
            </a:r>
          </a:p>
          <a:p>
            <a:r>
              <a:rPr lang="en-GB" smtClean="0"/>
              <a:t>2010: 17.000 stores in 50 countries; 140 in Germany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-36512" y="3501008"/>
            <a:ext cx="2026568" cy="867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de-D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oogle.de/url?source=imgres&amp;ct=tbn&amp;q=http://www.wand-design.de/images/product_images/popup_images/0617-1-02_wand-design_kaffee_leinwandbild_kaffeebohnen_3.jpg&amp;sa=X&amp;ei=ZVhSVc-yL4qusAGguIDIAg&amp;ved=0CAUQ8wc4Cg&amp;usg=AFQjCNFQ-27BEyFHSMRC4NQJIaeiGQZa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08828" cy="7101408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99592" y="2895383"/>
            <a:ext cx="7772400" cy="1253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2) Coffee Industry</a:t>
            </a:r>
            <a:endParaRPr kumimoji="0" lang="en-US" sz="5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174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8003232" cy="45769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 smtClean="0"/>
              <a:t>„The steps we're taking to address climate change not only reduce our environmental footprint, they also help ensure the supply of high-quality coffee that our customers expect from us into the future.“</a:t>
            </a:r>
          </a:p>
          <a:p>
            <a:endParaRPr lang="en-GB" b="1" dirty="0" smtClean="0"/>
          </a:p>
          <a:p>
            <a:r>
              <a:rPr lang="en-GB" dirty="0" smtClean="0"/>
              <a:t>Increase investments in solutions and strategies – both in stores and at the farm level – that helps to tackle this crisis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6" y="31472"/>
            <a:ext cx="1065286" cy="106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1154</Words>
  <Application>Microsoft Office PowerPoint</Application>
  <PresentationFormat>Bildschirmpräsentation (4:3)</PresentationFormat>
  <Paragraphs>310</Paragraphs>
  <Slides>58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58</vt:i4>
      </vt:variant>
    </vt:vector>
  </HeadingPairs>
  <TitlesOfParts>
    <vt:vector size="60" baseType="lpstr">
      <vt:lpstr>Deimos</vt:lpstr>
      <vt:lpstr>Benutzerdefiniertes Design</vt:lpstr>
      <vt:lpstr>Starbucks Corporation</vt:lpstr>
      <vt:lpstr>The Starbucks success</vt:lpstr>
      <vt:lpstr>    Agenda</vt:lpstr>
      <vt:lpstr>Folie 4</vt:lpstr>
      <vt:lpstr>Historical Background</vt:lpstr>
      <vt:lpstr>Historical Background</vt:lpstr>
      <vt:lpstr>Historical Background</vt:lpstr>
      <vt:lpstr>Folie 8</vt:lpstr>
      <vt:lpstr>Climate Change</vt:lpstr>
      <vt:lpstr>Targets</vt:lpstr>
      <vt:lpstr>What have they done?</vt:lpstr>
      <vt:lpstr>Coffee crisis</vt:lpstr>
      <vt:lpstr>Consequences</vt:lpstr>
      <vt:lpstr>Coffee-Consumption</vt:lpstr>
      <vt:lpstr>Folie 15</vt:lpstr>
      <vt:lpstr>What Do you have to know (Basics)</vt:lpstr>
      <vt:lpstr>What Do you have to know (Basics)</vt:lpstr>
      <vt:lpstr>The five driving forces</vt:lpstr>
      <vt:lpstr>Supply Chain at Starbucks</vt:lpstr>
      <vt:lpstr>Supply Chain at Starbucks</vt:lpstr>
      <vt:lpstr>The four main tasks</vt:lpstr>
      <vt:lpstr>C.A.F.E.-Practices</vt:lpstr>
      <vt:lpstr>C.A.F.E.-Practices</vt:lpstr>
      <vt:lpstr>C.A.F.E.-Practices</vt:lpstr>
      <vt:lpstr>What is a fair coffee price?</vt:lpstr>
      <vt:lpstr>And who earns what?</vt:lpstr>
      <vt:lpstr>Relationship between Starbucks and farmers</vt:lpstr>
      <vt:lpstr>The Value Chain of M. Porter</vt:lpstr>
      <vt:lpstr>The model of St. Gallen</vt:lpstr>
      <vt:lpstr>Unique selling proposition</vt:lpstr>
      <vt:lpstr>Major-Challenges</vt:lpstr>
      <vt:lpstr>Major-Challenges</vt:lpstr>
      <vt:lpstr>Major-Challenges</vt:lpstr>
      <vt:lpstr>Folie 34</vt:lpstr>
      <vt:lpstr>Competitive Environment</vt:lpstr>
      <vt:lpstr>Major Competitors Worldwide</vt:lpstr>
      <vt:lpstr>Major Competitors Worldwide</vt:lpstr>
      <vt:lpstr>Starbucks vs. Dunkin Donuts</vt:lpstr>
      <vt:lpstr>Facts about Dunkin Donuts</vt:lpstr>
      <vt:lpstr>Folie 40</vt:lpstr>
      <vt:lpstr>Each company dominates the  region where it was founded </vt:lpstr>
      <vt:lpstr>Folie 42</vt:lpstr>
      <vt:lpstr>Marketing strategy of Dunkin Donuts </vt:lpstr>
      <vt:lpstr>Folie 44</vt:lpstr>
      <vt:lpstr>Facts about Mc Donalds</vt:lpstr>
      <vt:lpstr>Starbucks vs. Mc Donald´s </vt:lpstr>
      <vt:lpstr>Starbucks vs. Caribou Coffee</vt:lpstr>
      <vt:lpstr>Starbucks vs. Caribou Coffee</vt:lpstr>
      <vt:lpstr>Folie 49</vt:lpstr>
      <vt:lpstr>Starbucks vs. Costa Coffee</vt:lpstr>
      <vt:lpstr>The german market</vt:lpstr>
      <vt:lpstr>Folie 52</vt:lpstr>
      <vt:lpstr>Starbucks Today</vt:lpstr>
      <vt:lpstr>Folie 54</vt:lpstr>
      <vt:lpstr>Folie 55</vt:lpstr>
      <vt:lpstr>6) Conclusion</vt:lpstr>
      <vt:lpstr>Questions / Discussion</vt:lpstr>
      <vt:lpstr>Folie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Starbucks Corporation</dc:title>
  <dc:creator>Daniel Götter</dc:creator>
  <cp:lastModifiedBy>Daniel Götter</cp:lastModifiedBy>
  <cp:revision>78</cp:revision>
  <dcterms:created xsi:type="dcterms:W3CDTF">2015-05-12T18:22:06Z</dcterms:created>
  <dcterms:modified xsi:type="dcterms:W3CDTF">2015-06-22T12:40:21Z</dcterms:modified>
</cp:coreProperties>
</file>