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7" r:id="rId5"/>
    <p:sldId id="258" r:id="rId6"/>
    <p:sldId id="274" r:id="rId7"/>
    <p:sldId id="275" r:id="rId8"/>
    <p:sldId id="276" r:id="rId9"/>
    <p:sldId id="277" r:id="rId10"/>
    <p:sldId id="278" r:id="rId11"/>
    <p:sldId id="279" r:id="rId12"/>
    <p:sldId id="259" r:id="rId13"/>
    <p:sldId id="266" r:id="rId14"/>
    <p:sldId id="260" r:id="rId15"/>
    <p:sldId id="262" r:id="rId16"/>
    <p:sldId id="264" r:id="rId17"/>
    <p:sldId id="265" r:id="rId18"/>
    <p:sldId id="267" r:id="rId19"/>
    <p:sldId id="269" r:id="rId20"/>
    <p:sldId id="270" r:id="rId21"/>
    <p:sldId id="271" r:id="rId22"/>
    <p:sldId id="273" r:id="rId23"/>
    <p:sldId id="280" r:id="rId24"/>
    <p:sldId id="281" r:id="rId25"/>
    <p:sldId id="282" r:id="rId26"/>
    <p:sldId id="283" r:id="rId27"/>
    <p:sldId id="285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6" r:id="rId36"/>
    <p:sldId id="297" r:id="rId37"/>
    <p:sldId id="298" r:id="rId38"/>
    <p:sldId id="299" r:id="rId39"/>
    <p:sldId id="300" r:id="rId4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9F81-4B89-43A3-B582-68570712E715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3A31-8B31-482D-A1F3-A767C0218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98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9F81-4B89-43A3-B582-68570712E715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3A31-8B31-482D-A1F3-A767C0218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31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9F81-4B89-43A3-B582-68570712E715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3A31-8B31-482D-A1F3-A767C0218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61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9F81-4B89-43A3-B582-68570712E715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3A31-8B31-482D-A1F3-A767C0218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34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9F81-4B89-43A3-B582-68570712E715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3A31-8B31-482D-A1F3-A767C0218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20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9F81-4B89-43A3-B582-68570712E715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3A31-8B31-482D-A1F3-A767C0218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44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9F81-4B89-43A3-B582-68570712E715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3A31-8B31-482D-A1F3-A767C0218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65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9F81-4B89-43A3-B582-68570712E715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3A31-8B31-482D-A1F3-A767C0218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8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9F81-4B89-43A3-B582-68570712E715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3A31-8B31-482D-A1F3-A767C0218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56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9F81-4B89-43A3-B582-68570712E715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3A31-8B31-482D-A1F3-A767C0218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24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9F81-4B89-43A3-B582-68570712E715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3A31-8B31-482D-A1F3-A767C0218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55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29F81-4B89-43A3-B582-68570712E715}" type="datetimeFigureOut">
              <a:rPr lang="de-DE" smtClean="0"/>
              <a:t>03.07.2014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F3A31-8B31-482D-A1F3-A767C0218352}" type="slidenum">
              <a:rPr lang="de-DE" smtClean="0"/>
              <a:t>‹Nr.›</a:t>
            </a:fld>
            <a:endParaRPr lang="de-DE"/>
          </a:p>
        </p:txBody>
      </p:sp>
      <p:pic>
        <p:nvPicPr>
          <p:cNvPr id="1026" name="Picture 2" descr="C:\Users\toshiba\Desktop\hm3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" y="476672"/>
            <a:ext cx="9000403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45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Supply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-Chain-Management</a:t>
            </a:r>
            <a:br>
              <a:rPr lang="de-DE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am Beispiel H&amp;M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03648" y="3573016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03.07.2014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BA Eisenach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Kurs: IBA 13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Dozent: Dipl.-Ing. Raimund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Hudak</a:t>
            </a:r>
            <a:endParaRPr lang="de-DE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Referentinnen: Francis Arnold, E130173IB </a:t>
            </a:r>
          </a:p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	 Linda Dietze, E130212IB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		 Sarah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Rückrieme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, E130236IB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		 Melanie Weisheit, E130166IB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1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65516"/>
          </a:xfrm>
        </p:spPr>
        <p:txBody>
          <a:bodyPr>
            <a:normAutofit/>
          </a:bodyPr>
          <a:lstStyle/>
          <a:p>
            <a:pPr lvl="1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H&amp;M eröffnet in Tokio sein erstes Geschäft in Japan</a:t>
            </a:r>
          </a:p>
          <a:p>
            <a:pPr marL="400050" lvl="1" indent="0">
              <a:buNone/>
            </a:pP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2010: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ersten H&amp;M-Stores öffnen in Südkorea und der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Türkei.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Online-Shopping in Großbritannien startet und die ersten H&amp;M Home-Stores außerhalb von Schweden werden eröffnet.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H&amp;M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wird der weltgrößte Verbraucher von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Bio-Baumwolle</a:t>
            </a:r>
          </a:p>
          <a:p>
            <a:pPr marL="400050" lvl="1" indent="0">
              <a:buNone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Pfeil nach unten 3"/>
          <p:cNvSpPr/>
          <p:nvPr/>
        </p:nvSpPr>
        <p:spPr>
          <a:xfrm>
            <a:off x="61156" y="1593405"/>
            <a:ext cx="792088" cy="4896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9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00200"/>
            <a:ext cx="8460432" cy="4889749"/>
          </a:xfrm>
        </p:spPr>
        <p:txBody>
          <a:bodyPr>
            <a:normAutofit/>
          </a:bodyPr>
          <a:lstStyle/>
          <a:p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H&amp;M eröffnet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weitere Geschäfte</a:t>
            </a:r>
          </a:p>
          <a:p>
            <a:pPr marL="0" indent="0">
              <a:buNone/>
            </a:pPr>
            <a:endParaRPr lang="de-DE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2013: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erste H&amp;M-Geschäft auf der Südhalbkugel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wurde in </a:t>
            </a:r>
            <a:r>
              <a:rPr lang="de-D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Chile eröffnet.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Indonesien wird ein neuer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Franchise-Markt. Eine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globale Initiative zur Kleiderrücknahme startet in ausgewählten Geschäften.</a:t>
            </a:r>
          </a:p>
          <a:p>
            <a:endParaRPr lang="de-DE" dirty="0"/>
          </a:p>
        </p:txBody>
      </p:sp>
      <p:sp>
        <p:nvSpPr>
          <p:cNvPr id="4" name="Pfeil nach unten 3"/>
          <p:cNvSpPr/>
          <p:nvPr/>
        </p:nvSpPr>
        <p:spPr>
          <a:xfrm>
            <a:off x="61156" y="1593405"/>
            <a:ext cx="792088" cy="4896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2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2. Produktion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keine eigenen Fabriken oder Fertigungsanlagen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selbstständige Zulieferer in Europa und Asien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Unternehmenseigene Produktionsbüros in Europa und Asien</a:t>
            </a:r>
          </a:p>
          <a:p>
            <a:r>
              <a:rPr lang="de-DE" sz="2400" b="1" u="sng" dirty="0" smtClean="0">
                <a:latin typeface="Times New Roman" pitchFamily="18" charset="0"/>
                <a:cs typeface="Times New Roman" pitchFamily="18" charset="0"/>
              </a:rPr>
              <a:t>Gründe für Produktionsbüros: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Abweichungen zwischen Designvorschlag und fertigen Produkten vermeiden, Qualitätserhaltung</a:t>
            </a:r>
          </a:p>
          <a:p>
            <a:r>
              <a:rPr lang="de-DE" sz="2400" b="1" u="sng" dirty="0" smtClean="0">
                <a:latin typeface="Times New Roman" pitchFamily="18" charset="0"/>
                <a:cs typeface="Times New Roman" pitchFamily="18" charset="0"/>
              </a:rPr>
              <a:t>Hauptaufgaben der Produktionsbüros: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Vermittlung zwischen internen Beschaffungsstellen und Zulieferern, neue Zulieferer finden, optimale Auswahl des Zulieferers für die Bestellung, Preise verhandeln, Transportzeiten minimieren, Qualität sicher stellen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C:\Users\toshib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014" y="2924944"/>
            <a:ext cx="5852123" cy="324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shiba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" y="404664"/>
            <a:ext cx="4608513" cy="30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277611" y="1893723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Produktion in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Indien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/>
          </a:bodyPr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Verhaltenskodex für Zulieferer, basierend auf Abkommen der Internationalen Arbeitsorganisation und UN-Abkommen der Kinderrechte</a:t>
            </a:r>
          </a:p>
          <a:p>
            <a:r>
              <a:rPr lang="de-DE" sz="2400" b="1" u="sng" dirty="0" smtClean="0">
                <a:latin typeface="Times New Roman" pitchFamily="18" charset="0"/>
                <a:cs typeface="Times New Roman" pitchFamily="18" charset="0"/>
              </a:rPr>
              <a:t>Verfahren bei neuen Zulieferern: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umfassende Kontrollen im Beisein des Geschäftsführers, Aufstellen eines Verbesserungsplans, erneute Kontrollen zur Überprüfung der Verbesserungen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Überraschungskontrollen bei allen Zulieferern</a:t>
            </a:r>
          </a:p>
          <a:p>
            <a:r>
              <a:rPr lang="de-DE" sz="2400" b="1" u="sng" dirty="0" smtClean="0">
                <a:latin typeface="Times New Roman" pitchFamily="18" charset="0"/>
                <a:cs typeface="Times New Roman" pitchFamily="18" charset="0"/>
              </a:rPr>
              <a:t>Inhalte der Kontrollen: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Einhaltung des Verhaltenskodexes, Überprüfung der Sicherheit, der Hygiene, der Arbeiter und deren Papiere</a:t>
            </a:r>
          </a:p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Dokumentation aller Kontrollen, Weiterleitung an Hauptsitz</a:t>
            </a:r>
          </a:p>
          <a:p>
            <a:r>
              <a:rPr lang="de-DE" sz="2400" smtClean="0">
                <a:latin typeface="Times New Roman" pitchFamily="18" charset="0"/>
                <a:cs typeface="Times New Roman" pitchFamily="18" charset="0"/>
              </a:rPr>
              <a:t>ständige Qualitätskontrollen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de-DE" sz="2400" b="1" u="sng" dirty="0" smtClean="0">
                <a:latin typeface="Times New Roman" pitchFamily="18" charset="0"/>
                <a:cs typeface="Times New Roman" pitchFamily="18" charset="0"/>
              </a:rPr>
              <a:t>Lieferablauf: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Produktionsbüros erstellen Liste der Fabriken mit freien Kapazitäten und benötigten Maschinen für Einkäufer in Stockholm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Einkäufer wählt Standort aus (Berücksichtigung von Preis, Qualität, Lieferzeit)</a:t>
            </a:r>
          </a:p>
          <a:p>
            <a:pPr lvl="1"/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erstes Kriterium: Preis, zweites Kriterium: Entfernung vom Markt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Einkäufer verständigt Produktionsbüro über Design, Stückzahl, Material, Liefertermin der Bestellung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Produktionsbüro </a:t>
            </a:r>
            <a:r>
              <a:rPr lang="de-DE" sz="2400" smtClean="0">
                <a:latin typeface="Times New Roman" pitchFamily="18" charset="0"/>
                <a:cs typeface="Times New Roman" pitchFamily="18" charset="0"/>
              </a:rPr>
              <a:t>gibt Bestellung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weiter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Zulieferer schickt in 24 Stunden Musterstück an H&amp;M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bei Genehmigung von H&amp;M: Werbeprobe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bei erneuter Genehmigung: Produktion der ganzen Menge</a:t>
            </a:r>
          </a:p>
        </p:txBody>
      </p:sp>
    </p:spTree>
    <p:extLst>
      <p:ext uri="{BB962C8B-B14F-4D97-AF65-F5344CB8AC3E}">
        <p14:creationId xmlns:p14="http://schemas.microsoft.com/office/powerpoint/2010/main" val="33724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de-DE" sz="2400" b="1" u="sng" dirty="0" smtClean="0">
                <a:latin typeface="Times New Roman" pitchFamily="18" charset="0"/>
                <a:cs typeface="Times New Roman" pitchFamily="18" charset="0"/>
              </a:rPr>
              <a:t>Zulieferung: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zwei Zulieferketten um Zeit und Kosten zu optimieren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erste Kette: deckt Kostenkomponente ab, aus asiatischen Ländern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zweite Kette: „schnelle Reaktion“ für modeabhängige Klamotten, aus europäischen Ländern</a:t>
            </a:r>
          </a:p>
          <a:p>
            <a:r>
              <a:rPr lang="de-DE" sz="2400" b="1" u="sng" dirty="0" smtClean="0">
                <a:latin typeface="Times New Roman" pitchFamily="18" charset="0"/>
                <a:cs typeface="Times New Roman" pitchFamily="18" charset="0"/>
              </a:rPr>
              <a:t>Bestellschema: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modeunabhängige Kleidung (Basic-Teile, Kindermode): Bestellung in höhere Auflage 6 Monate vorab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Trendkleidung: Bestellung wenige Wochen vorab</a:t>
            </a:r>
          </a:p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Kollektionen fortlaufend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herausgebracht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Bestellungen </a:t>
            </a:r>
            <a:r>
              <a:rPr lang="de-DE" sz="2400" smtClean="0">
                <a:latin typeface="Times New Roman" pitchFamily="18" charset="0"/>
                <a:cs typeface="Times New Roman" pitchFamily="18" charset="0"/>
              </a:rPr>
              <a:t>während des ganzen Jahres</a:t>
            </a:r>
            <a:endParaRPr lang="de-DE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DE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DE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3. Absatz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Logistikzentrum Hamburg, in jedem Land ein Vertriebszentrum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bei Markteintritt: Nutzung des Vertriebszentrums des Nachbarlandes → Startkosten minimiert → bei ausreichend Kapazität: eigenes Vertriebszentrum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Weg der Ware: Zulieferer → Logistikzentrum Hamburg → Vertriebszentrum des Bestimmungslandes → Filiale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Abruflager in jedem Vertriebszentrum: Ware nach Filialen sortiert, Qualität geprüft, täglich auf Abruf ausgeliefert, wiederaufgestockt </a:t>
            </a:r>
          </a:p>
          <a:p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C:\Users\toshiba\Desktop\index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92" y="4077072"/>
            <a:ext cx="6528050" cy="216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shiba\Desktop\index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521560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868144" y="306896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Logistikzentrum</a:t>
            </a: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Hamburg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Shop-Management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umfassende Nachforschungen bevor neue Märkte angestrebt werden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wichtige Faktoren hierbei: Infrastruktur , Kaufkraft, Wettbewerbssituation und Kundenfrequenz</a:t>
            </a:r>
          </a:p>
          <a:p>
            <a:pPr lvl="0"/>
            <a:r>
              <a:rPr lang="de-DE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H&amp;M rollt auch Provinzen auf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besten Standorte werden ermittelt und  lokale Einkaufsstraßen bevorzugt 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festgelegte Richtlinien garantieren einheitlichen Look der </a:t>
            </a:r>
            <a:r>
              <a:rPr lang="de-DE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Geschäfte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Marketing, Lage der Geschäfte und Kollektionen erinnern an hochwertige Designerläden</a:t>
            </a:r>
          </a:p>
          <a:p>
            <a:pPr lvl="0"/>
            <a:endParaRPr lang="de-DE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19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Gliederung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1. Geschichte</a:t>
            </a:r>
          </a:p>
          <a:p>
            <a:pPr marL="0" indent="0">
              <a:buNone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2. Produktion </a:t>
            </a:r>
          </a:p>
          <a:p>
            <a:pPr marL="0" indent="0">
              <a:buNone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3. Absatz</a:t>
            </a:r>
          </a:p>
          <a:p>
            <a:pPr marL="0" indent="0">
              <a:buNone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. Shop-Management</a:t>
            </a:r>
          </a:p>
          <a:p>
            <a:pPr marL="0" indent="0">
              <a:buNone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H&amp;M Lieferantenkodex</a:t>
            </a:r>
          </a:p>
          <a:p>
            <a:pPr marL="0" indent="0">
              <a:buNone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Aktuelle Entwicklung</a:t>
            </a:r>
          </a:p>
          <a:p>
            <a:pPr marL="0" indent="0">
              <a:buNone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Zusammenfassung</a:t>
            </a:r>
          </a:p>
          <a:p>
            <a:pPr marL="0" indent="0">
              <a:buNone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Diskussionsrunde</a:t>
            </a:r>
          </a:p>
          <a:p>
            <a:pPr marL="0" indent="0">
              <a:buNone/>
            </a:pP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lvl="0"/>
            <a:r>
              <a:rPr lang="de-DE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Geschäfte werden täglich aufgefüllt </a:t>
            </a:r>
            <a:endParaRPr lang="de-DE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de-DE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kein </a:t>
            </a:r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Kleidungsstück bleibt länger als einen Monat in den </a:t>
            </a:r>
            <a:r>
              <a:rPr lang="de-DE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Filialen</a:t>
            </a:r>
          </a:p>
          <a:p>
            <a:pPr lvl="0"/>
            <a:r>
              <a:rPr lang="de-DE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Schaufenster </a:t>
            </a:r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werden alle 2 Wochen neu dekoriert, Schaufensterpuppen tragen in allen Ländern das gleiche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Franchising und Joint Ventures gefährden Einheitlichkeit→ </a:t>
            </a:r>
            <a:r>
              <a:rPr lang="de-DE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 wenige Franchising-Verträge </a:t>
            </a:r>
            <a:r>
              <a:rPr lang="de-DE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vorhanden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H&amp;M organisiert vom Entwurf bis zur Lieferung die gesamte textile Produktions- und Vertriebskette selbst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 Einstellungs- und Ausbildungsprozesse werden intern </a:t>
            </a:r>
            <a:r>
              <a:rPr lang="de-DE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durchgeführt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 neuen Mitarbeitern: 3 wöchiger Einarbeitungskurs mit Mentor →interne Stellenrotation </a:t>
            </a:r>
          </a:p>
          <a:p>
            <a:pPr lvl="0"/>
            <a:endParaRPr lang="de-DE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64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/>
            <a:r>
              <a:rPr lang="de-DE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 </a:t>
            </a:r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Eröffnung neuer Geschäfte → Unterstützung von erfahrenen Angestellten anderer Geschäftsstellen </a:t>
            </a:r>
            <a:endParaRPr lang="de-DE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 Betriebsabläufe durch IT gesteuert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Produktions- und Unternehmenszentrale sind eng miteinander verbunden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gemeinsame IT- Plattform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 Daten von Verkäufen werden kommuniziert → so kann das Unternehmen schnell auf eine hohe Nachfrage reagieren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Rückkopplungskette zwischen Geschäften, Lager, Einkauf, Produktion und Büro sind IT-gesteuert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tägliche Analyse der Verkaufszahlen (verkaufte Stückzahl pro Artikel, Land, Shop und Art der Geschäfte</a:t>
            </a:r>
            <a:endParaRPr lang="de-DE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längere Lieferzeiten in Vergleich zu </a:t>
            </a:r>
            <a:r>
              <a:rPr lang="de-DE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Zara</a:t>
            </a:r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dafür aber Kostenvorteil → Kleidungsstücke 30-50% günstiger als bei </a:t>
            </a:r>
            <a:r>
              <a:rPr lang="de-DE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Zara</a:t>
            </a:r>
            <a:endParaRPr lang="de-DE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de-DE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Zara</a:t>
            </a:r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-Mutter </a:t>
            </a:r>
            <a:r>
              <a:rPr lang="de-DE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Inditex</a:t>
            </a:r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löst H&amp;M als größten Textilhändler ab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Gründe: schnellere Versorgungskette, hochwertigere Einrichtungen bei </a:t>
            </a:r>
            <a:r>
              <a:rPr lang="de-DE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Zara</a:t>
            </a:r>
            <a:endParaRPr lang="de-DE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2007: Lancierung von COS (</a:t>
            </a:r>
            <a:r>
              <a:rPr lang="de-DE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Style) im gehobenen Preis- und Qualitätssegment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2007: Vertrieb von Wohntextilien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Starker Wettbewerbsdruck durch </a:t>
            </a:r>
            <a:r>
              <a:rPr lang="de-DE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Zara</a:t>
            </a:r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Kenvelo</a:t>
            </a:r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Mango, </a:t>
            </a:r>
            <a:r>
              <a:rPr lang="de-DE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endParaRPr lang="de-DE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07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Promi-Kampagnen </a:t>
            </a:r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 H&amp;M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4040188" cy="576064"/>
          </a:xfrm>
        </p:spPr>
        <p:txBody>
          <a:bodyPr/>
          <a:lstStyle/>
          <a:p>
            <a:pPr algn="ctr"/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Beyoncè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Knowles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H&amp;M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>
          <a:xfrm>
            <a:off x="4572000" y="1268760"/>
            <a:ext cx="4041775" cy="639762"/>
          </a:xfrm>
        </p:spPr>
        <p:txBody>
          <a:bodyPr/>
          <a:lstStyle/>
          <a:p>
            <a:pPr algn="ctr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David Beckham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H&amp;M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029805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041775" cy="302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611560" y="558924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weitere </a:t>
            </a:r>
            <a:r>
              <a:rPr lang="de-DE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Kampagnen</a:t>
            </a:r>
            <a:r>
              <a:rPr lang="de-DE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Madonna, Lana del Rey, </a:t>
            </a:r>
            <a:r>
              <a:rPr lang="de-DE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Gisele</a:t>
            </a:r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Bündchen, </a:t>
            </a:r>
            <a:r>
              <a:rPr lang="de-D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Vanessa </a:t>
            </a:r>
            <a:r>
              <a:rPr lang="de-DE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Paradis</a:t>
            </a:r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Kylie </a:t>
            </a:r>
            <a:r>
              <a:rPr lang="de-DE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Minogue</a:t>
            </a:r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</a:p>
        </p:txBody>
      </p:sp>
    </p:spTree>
    <p:extLst>
      <p:ext uri="{BB962C8B-B14F-4D97-AF65-F5344CB8AC3E}">
        <p14:creationId xmlns:p14="http://schemas.microsoft.com/office/powerpoint/2010/main" val="11762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Designer-</a:t>
            </a:r>
            <a:r>
              <a:rPr lang="de-DE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Kampangen</a:t>
            </a:r>
            <a:r>
              <a:rPr lang="de-D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bei H&amp;M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39762"/>
          </a:xfrm>
        </p:spPr>
        <p:txBody>
          <a:bodyPr/>
          <a:lstStyle/>
          <a:p>
            <a:pPr algn="ctr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Karl Lagerfeld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H&amp;M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/>
          <a:lstStyle/>
          <a:p>
            <a:pPr algn="ctr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Versace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H&amp;M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135459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nhaltsplatzhalt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2886139" cy="3951288"/>
          </a:xfrm>
        </p:spPr>
      </p:pic>
      <p:sp>
        <p:nvSpPr>
          <p:cNvPr id="7" name="Rechteck 6"/>
          <p:cNvSpPr/>
          <p:nvPr/>
        </p:nvSpPr>
        <p:spPr>
          <a:xfrm>
            <a:off x="611560" y="6041021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weitere </a:t>
            </a:r>
            <a:r>
              <a:rPr lang="de-DE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Kampangen</a:t>
            </a:r>
            <a:r>
              <a:rPr lang="de-D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Victor&amp;Rolf</a:t>
            </a:r>
            <a:r>
              <a:rPr lang="de-D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Sonja </a:t>
            </a:r>
            <a:r>
              <a:rPr lang="de-DE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Rykiel</a:t>
            </a:r>
            <a:r>
              <a:rPr lang="de-D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Roberto </a:t>
            </a:r>
            <a:r>
              <a:rPr lang="de-DE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Cavalli</a:t>
            </a:r>
            <a:r>
              <a:rPr lang="de-D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Isabel </a:t>
            </a:r>
            <a:r>
              <a:rPr lang="de-DE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Marant</a:t>
            </a:r>
            <a:r>
              <a:rPr lang="de-D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>
                <a:solidFill>
                  <a:prstClr val="black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90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de-D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H&amp;M- </a:t>
            </a:r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Lieferantenkodex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Kinderarbeit</a:t>
            </a:r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keine Unterstützung von Kinderarbeit → wenn trotz der Vorgaben ein Kind in der Fabrik Kleidungsstücke produziert, wird bestmögliche Lösung für das Kind gefunden</a:t>
            </a:r>
          </a:p>
          <a:p>
            <a:pPr lvl="0"/>
            <a:r>
              <a:rPr lang="de-DE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 </a:t>
            </a:r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Nichteinhaltung des Lieferantenkodex erfolgt keine Zusammenarbeit mehr</a:t>
            </a:r>
          </a:p>
          <a:p>
            <a:pPr marL="0" lvl="0" indent="0">
              <a:buNone/>
            </a:pPr>
            <a:r>
              <a:rPr lang="de-DE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Sicherheit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Sichere Gebäude und Gerätschaften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Medizinische Einrichtungen in unmittelbarer Nähe der Fabriken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8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de-DE" sz="24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Rechte </a:t>
            </a:r>
            <a:r>
              <a:rPr lang="de-DE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Arbeitnehmer</a:t>
            </a:r>
            <a:r>
              <a:rPr lang="de-DE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de-DE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ausländische </a:t>
            </a:r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Mitarbeiter werden auf </a:t>
            </a:r>
            <a:r>
              <a:rPr lang="de-DE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eigenen </a:t>
            </a:r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Willen eingestellt </a:t>
            </a:r>
          </a:p>
          <a:p>
            <a:pPr lvl="0"/>
            <a:r>
              <a:rPr lang="de-DE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Arbeitnehmer </a:t>
            </a:r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 gleicher Erfahrung und Qualifikation erhalten gleichen Lohn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Pünktliche Lohnzahlung unter Beachtung der Mindestlohnpolitik in den jeweiligen Ländern</a:t>
            </a:r>
          </a:p>
          <a:p>
            <a:pPr marL="0" lvl="0" indent="0">
              <a:buNone/>
            </a:pPr>
            <a:r>
              <a:rPr lang="de-DE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Werks AGB</a:t>
            </a:r>
            <a:r>
              <a:rPr lang="de-DE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saubere Fabriken, ausreichende Belüftung, Temperaturen tolerierbar, verfügbare Heizungen und Lüfter</a:t>
            </a:r>
            <a:endParaRPr lang="de-DE" sz="24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de-DE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Umwelt</a:t>
            </a:r>
            <a:r>
              <a:rPr lang="de-DE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Umweltgesetze der jeweiligen Länder müssen beachtet werden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gesundheitsschonende Produktionsmethoden</a:t>
            </a:r>
          </a:p>
          <a:p>
            <a:pPr lvl="0"/>
            <a:r>
              <a:rPr lang="de-DE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spezielle Richtlinien bei der Verwendung von Chemikalien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92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de-DE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Aktuelle </a:t>
            </a:r>
            <a:r>
              <a:rPr lang="de-D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Entwicklung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de-DE" sz="2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Quartal 2014</a:t>
            </a:r>
            <a:r>
              <a:rPr lang="de-DE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H&amp;M steigerten Gewinn von 4,7 auf 5,8 Milliarden Schwedische Kronen (646 </a:t>
            </a:r>
            <a:r>
              <a:rPr lang="de-DE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Mio</a:t>
            </a:r>
            <a:r>
              <a:rPr lang="de-DE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Euro)</a:t>
            </a:r>
          </a:p>
          <a:p>
            <a:pPr lvl="0"/>
            <a:r>
              <a:rPr lang="de-DE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stärkstes Wachstum seit mehr als 4 Jahren</a:t>
            </a:r>
          </a:p>
          <a:p>
            <a:pPr lvl="0"/>
            <a:r>
              <a:rPr lang="de-DE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ausgebaute Internetangebote und neue Verkaufsformate</a:t>
            </a:r>
          </a:p>
          <a:p>
            <a:pPr lvl="0"/>
            <a:r>
              <a:rPr lang="de-DE" sz="2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 2014</a:t>
            </a:r>
            <a:r>
              <a:rPr lang="de-DE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Flagship</a:t>
            </a:r>
            <a:r>
              <a:rPr lang="de-DE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Store eröffnet auf der </a:t>
            </a:r>
            <a:r>
              <a:rPr lang="de-DE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Fifth</a:t>
            </a:r>
            <a:r>
              <a:rPr lang="de-DE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Avenue NYC</a:t>
            </a:r>
          </a:p>
          <a:p>
            <a:pPr lvl="0"/>
            <a:r>
              <a:rPr lang="de-DE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Beckham entwirft Kollektion → Werbung beim Superbowl 2014</a:t>
            </a:r>
          </a:p>
          <a:p>
            <a:pPr lvl="0"/>
            <a:r>
              <a:rPr lang="de-DE" sz="2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 2014</a:t>
            </a:r>
            <a:r>
              <a:rPr lang="de-DE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Divided</a:t>
            </a:r>
            <a:r>
              <a:rPr lang="de-DE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Music &amp; Festival </a:t>
            </a:r>
            <a:r>
              <a:rPr lang="de-DE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de-DE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für das </a:t>
            </a:r>
            <a:r>
              <a:rPr lang="de-DE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Hurricane</a:t>
            </a:r>
            <a:r>
              <a:rPr lang="de-DE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Festival</a:t>
            </a:r>
          </a:p>
          <a:p>
            <a:pPr lvl="0"/>
            <a:r>
              <a:rPr lang="de-DE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Hamburg eröffnet 1.Green Pop-up Store</a:t>
            </a:r>
          </a:p>
          <a:p>
            <a:pPr lvl="0"/>
            <a:r>
              <a:rPr lang="de-DE" sz="2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de-DE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Zehn neue Onlineportale (einer davon in China)</a:t>
            </a:r>
          </a:p>
          <a:p>
            <a:pPr lvl="0"/>
            <a:r>
              <a:rPr lang="de-DE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 nach Australien, Indien und Peru</a:t>
            </a:r>
          </a:p>
          <a:p>
            <a:pPr lvl="0"/>
            <a:r>
              <a:rPr lang="de-DE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Ausbau des Schuhsortiments, sowohl in den Läden als auch Online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09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de-DE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Zusammenfassung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Textileinzelhandelsunternehmen</a:t>
            </a:r>
          </a:p>
          <a:p>
            <a:pPr>
              <a:buFont typeface="Arial" charset="0"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Vertrieb von Bekleidung, Schuhmoden, Kosmetik und Dekorationsartikel</a:t>
            </a:r>
          </a:p>
          <a:p>
            <a:pPr>
              <a:buFont typeface="Arial" charset="0"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Alle Waren werden von H&amp;M- Designern entworfen und von ca. 700 externen Produzenten  (150 langfristige Partner) in 20 Ländern (Asien, Nordafrika und Europa) hergestellt</a:t>
            </a:r>
          </a:p>
          <a:p>
            <a:pPr>
              <a:buFont typeface="Arial" charset="0"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Keine eigenen Produktionsstätten</a:t>
            </a:r>
          </a:p>
          <a:p>
            <a:pPr>
              <a:buFont typeface="Arial" charset="0"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Frauenquote in den Zuliefererbetrieben: </a:t>
            </a:r>
            <a:r>
              <a:rPr lang="de-DE" sz="2400" b="1" u="sng" dirty="0">
                <a:latin typeface="Times New Roman" pitchFamily="18" charset="0"/>
                <a:cs typeface="Times New Roman" pitchFamily="18" charset="0"/>
              </a:rPr>
              <a:t>61 %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961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de-DE" sz="2200" dirty="0">
                <a:latin typeface="Times New Roman" pitchFamily="18" charset="0"/>
                <a:cs typeface="Times New Roman" pitchFamily="18" charset="0"/>
              </a:rPr>
              <a:t>Hauptsächlicher Vertrieb über gemietete Ladengeschäfte in bester Innenstadtlage in bedeutenden Städten der jeweiligen Länder</a:t>
            </a:r>
          </a:p>
          <a:p>
            <a:pPr>
              <a:buFont typeface="Arial" charset="0"/>
              <a:buChar char="•"/>
            </a:pPr>
            <a:r>
              <a:rPr lang="de-DE" sz="2200" dirty="0">
                <a:latin typeface="Times New Roman" pitchFamily="18" charset="0"/>
                <a:cs typeface="Times New Roman" pitchFamily="18" charset="0"/>
              </a:rPr>
              <a:t>Online Shop in Dänemark, Finnland, Norwegen, Niederlanden, Deutschland, Österreich (2007), Großbritannien (2010), USA (2013)</a:t>
            </a:r>
          </a:p>
          <a:p>
            <a:pPr>
              <a:buFont typeface="Arial" charset="0"/>
              <a:buChar char="•"/>
            </a:pPr>
            <a:r>
              <a:rPr lang="de-DE" sz="2200" dirty="0">
                <a:latin typeface="Times New Roman" pitchFamily="18" charset="0"/>
                <a:cs typeface="Times New Roman" pitchFamily="18" charset="0"/>
              </a:rPr>
              <a:t>Marketing, Lage der Geschäfte und Kollektionen erinnern an hochwertige Designerläden</a:t>
            </a:r>
          </a:p>
          <a:p>
            <a:pPr>
              <a:buFont typeface="Arial" charset="0"/>
              <a:buChar char="•"/>
            </a:pPr>
            <a:r>
              <a:rPr lang="de-DE" sz="2200" dirty="0">
                <a:latin typeface="Times New Roman" pitchFamily="18" charset="0"/>
                <a:cs typeface="Times New Roman" pitchFamily="18" charset="0"/>
              </a:rPr>
              <a:t>wird zusätzlich durch </a:t>
            </a:r>
            <a:r>
              <a:rPr lang="de-DE" sz="2200" b="1" u="sng" dirty="0">
                <a:latin typeface="Times New Roman" pitchFamily="18" charset="0"/>
                <a:cs typeface="Times New Roman" pitchFamily="18" charset="0"/>
              </a:rPr>
              <a:t>„Star- Kollektionen“ </a:t>
            </a:r>
            <a:r>
              <a:rPr lang="de-DE" sz="2200" dirty="0">
                <a:latin typeface="Times New Roman" pitchFamily="18" charset="0"/>
                <a:cs typeface="Times New Roman" pitchFamily="18" charset="0"/>
              </a:rPr>
              <a:t>unterstützt (</a:t>
            </a:r>
            <a:r>
              <a:rPr lang="de-DE" sz="2200" dirty="0" err="1">
                <a:latin typeface="Times New Roman" pitchFamily="18" charset="0"/>
                <a:cs typeface="Times New Roman" pitchFamily="18" charset="0"/>
              </a:rPr>
              <a:t>Beyoncé</a:t>
            </a:r>
            <a:r>
              <a:rPr lang="de-DE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200" dirty="0" err="1">
                <a:latin typeface="Times New Roman" pitchFamily="18" charset="0"/>
                <a:cs typeface="Times New Roman" pitchFamily="18" charset="0"/>
              </a:rPr>
              <a:t>Gisele</a:t>
            </a:r>
            <a:r>
              <a:rPr lang="de-DE" sz="2200" dirty="0">
                <a:latin typeface="Times New Roman" pitchFamily="18" charset="0"/>
                <a:cs typeface="Times New Roman" pitchFamily="18" charset="0"/>
              </a:rPr>
              <a:t> Bündchen, David Beckham</a:t>
            </a:r>
            <a:r>
              <a:rPr lang="de-DE" sz="2200" dirty="0" smtClean="0">
                <a:latin typeface="Times New Roman" pitchFamily="18" charset="0"/>
                <a:cs typeface="Times New Roman" pitchFamily="18" charset="0"/>
              </a:rPr>
              <a:t>,…)</a:t>
            </a:r>
          </a:p>
          <a:p>
            <a:pPr marL="0" indent="0">
              <a:buNone/>
            </a:pPr>
            <a:endParaRPr lang="de-DE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2" descr="F:\gisele-bundchen-for-hm-210211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1008"/>
            <a:ext cx="5328591" cy="25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Einleitung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H&amp;M </a:t>
            </a:r>
            <a:r>
              <a:rPr lang="de-DE" sz="2000" b="1" dirty="0" err="1">
                <a:latin typeface="Times New Roman" pitchFamily="18" charset="0"/>
                <a:cs typeface="Times New Roman" pitchFamily="18" charset="0"/>
              </a:rPr>
              <a:t>Hennes</a:t>
            </a: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 &amp; Mauritz AG</a:t>
            </a:r>
          </a:p>
          <a:p>
            <a:pPr>
              <a:buFont typeface="Arial" charset="0"/>
              <a:buChar char="•"/>
            </a:pP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Textileinzelhandelsunternehmen</a:t>
            </a:r>
          </a:p>
          <a:p>
            <a:pPr>
              <a:buFont typeface="Arial" charset="0"/>
              <a:buChar char="•"/>
            </a:pP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Unternehmenssitz: Stockholm, Schweden</a:t>
            </a:r>
          </a:p>
          <a:p>
            <a:pPr>
              <a:buFont typeface="Arial" charset="0"/>
              <a:buChar char="•"/>
            </a:pP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CEO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: Karl- Johan Persson</a:t>
            </a:r>
          </a:p>
          <a:p>
            <a:pPr>
              <a:buFont typeface="Arial" charset="0"/>
              <a:buChar char="•"/>
            </a:pP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Mitarbeite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r: 116.000 weltweit (2013)</a:t>
            </a:r>
          </a:p>
          <a:p>
            <a:pPr>
              <a:buFont typeface="Arial" charset="0"/>
              <a:buChar char="•"/>
            </a:pP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Umsatz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: 150,09 Mrd. schwedische Kronen= 17,35 Mrd. Euro (2013)</a:t>
            </a:r>
          </a:p>
          <a:p>
            <a:pPr>
              <a:buFont typeface="Arial" charset="0"/>
              <a:buChar char="•"/>
            </a:pP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In Deutschland zweitgrößter Textileinzelhändler mit einem Umsatz von 3,60 Mrd. Euro (2013)</a:t>
            </a:r>
          </a:p>
          <a:p>
            <a:pPr>
              <a:buFont typeface="Arial" charset="0"/>
              <a:buChar char="•"/>
            </a:pP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Unternehmenskonzept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: Mode und Qualität zu besten Preisen</a:t>
            </a:r>
          </a:p>
          <a:p>
            <a:pPr>
              <a:buFont typeface="Arial" charset="0"/>
              <a:buChar char="•"/>
            </a:pP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Sortiment umfasst Bekleidung für Damen, Herren, Jugendliche, Kinder sowie Schuhe, Accessoires, Kosmetik und Dekorationsartikel</a:t>
            </a:r>
          </a:p>
          <a:p>
            <a:pPr>
              <a:buFont typeface="Arial" charset="0"/>
              <a:buChar char="•"/>
            </a:pP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Sechs eigenständige Marken: H&amp;M, COS, </a:t>
            </a:r>
            <a:r>
              <a:rPr lang="de-DE" sz="2000" dirty="0" err="1">
                <a:latin typeface="Times New Roman" pitchFamily="18" charset="0"/>
                <a:cs typeface="Times New Roman" pitchFamily="18" charset="0"/>
              </a:rPr>
              <a:t>Monki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000" dirty="0" err="1">
                <a:latin typeface="Times New Roman" pitchFamily="18" charset="0"/>
                <a:cs typeface="Times New Roman" pitchFamily="18" charset="0"/>
              </a:rPr>
              <a:t>Weekday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000" dirty="0" err="1">
                <a:latin typeface="Times New Roman" pitchFamily="18" charset="0"/>
                <a:cs typeface="Times New Roman" pitchFamily="18" charset="0"/>
              </a:rPr>
              <a:t>Cheap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>
                <a:latin typeface="Times New Roman" pitchFamily="18" charset="0"/>
                <a:cs typeface="Times New Roman" pitchFamily="18" charset="0"/>
              </a:rPr>
              <a:t>Monday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, Other Stories</a:t>
            </a:r>
          </a:p>
          <a:p>
            <a:pPr>
              <a:buFont typeface="Arial" charset="0"/>
              <a:buChar char="•"/>
            </a:pP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160 Designer und 100 Schnittmacher arbeiten an den Kollektionen</a:t>
            </a:r>
          </a:p>
          <a:p>
            <a:pPr>
              <a:buFont typeface="Arial" charset="0"/>
              <a:buChar char="•"/>
            </a:pP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Weltweites Netzwerk von Ladengeschäften und einen Online Shop für mehrere europäische Länder und die USA</a:t>
            </a:r>
          </a:p>
          <a:p>
            <a:pPr marL="0" indent="0">
              <a:buNone/>
            </a:pP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de-DE" sz="2800" b="1" u="sng" dirty="0"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ca. </a:t>
            </a:r>
            <a:r>
              <a:rPr lang="de-DE" sz="2800" u="sng" dirty="0">
                <a:latin typeface="Times New Roman" pitchFamily="18" charset="0"/>
                <a:cs typeface="Times New Roman" pitchFamily="18" charset="0"/>
              </a:rPr>
              <a:t>3100 Filialen in 53 Ländern</a:t>
            </a:r>
          </a:p>
          <a:p>
            <a:pPr>
              <a:buFont typeface="Arial" charset="0"/>
              <a:buChar char="•"/>
            </a:pPr>
            <a:r>
              <a:rPr lang="de-DE" sz="2800" b="1" u="sng" dirty="0">
                <a:latin typeface="Times New Roman" pitchFamily="18" charset="0"/>
                <a:cs typeface="Times New Roman" pitchFamily="18" charset="0"/>
              </a:rPr>
              <a:t>Deutschland</a:t>
            </a:r>
            <a:r>
              <a:rPr lang="de-DE" sz="2800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348 Filialen in 202 Städten (Großteil der Filialen)</a:t>
            </a:r>
          </a:p>
          <a:p>
            <a:pPr>
              <a:buFont typeface="Arial" charset="0"/>
              <a:buChar char="•"/>
            </a:pPr>
            <a:r>
              <a:rPr lang="de-DE" sz="2800" b="1" u="sng" dirty="0">
                <a:latin typeface="Times New Roman" pitchFamily="18" charset="0"/>
                <a:cs typeface="Times New Roman" pitchFamily="18" charset="0"/>
              </a:rPr>
              <a:t>Schweiz</a:t>
            </a:r>
            <a:r>
              <a:rPr lang="de-DE" sz="2800" u="sng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    66 Filialen</a:t>
            </a:r>
          </a:p>
          <a:p>
            <a:pPr marL="0" indent="0">
              <a:buNone/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    in 43 Städten</a:t>
            </a:r>
          </a:p>
          <a:p>
            <a:pPr>
              <a:buFont typeface="Arial" charset="0"/>
              <a:buChar char="•"/>
            </a:pPr>
            <a:r>
              <a:rPr lang="de-DE" sz="2800" b="1" u="sng" dirty="0">
                <a:latin typeface="Times New Roman" pitchFamily="18" charset="0"/>
                <a:cs typeface="Times New Roman" pitchFamily="18" charset="0"/>
              </a:rPr>
              <a:t>Österreich</a:t>
            </a:r>
            <a:r>
              <a:rPr lang="de-DE" sz="2800" u="sng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    60 Filialen    </a:t>
            </a:r>
          </a:p>
          <a:p>
            <a:pPr marL="0" indent="0">
              <a:buNone/>
            </a:pP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    in 25 Städten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Picture 2" descr="F:\Kar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80" y="1772816"/>
            <a:ext cx="5616834" cy="40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u="sng" dirty="0">
                <a:latin typeface="Times New Roman" pitchFamily="18" charset="0"/>
                <a:cs typeface="Times New Roman" pitchFamily="18" charset="0"/>
              </a:rPr>
              <a:t>Umsatz: </a:t>
            </a:r>
          </a:p>
          <a:p>
            <a:pPr>
              <a:buFont typeface="Arial" charset="0"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1/ 4 des Umsatzes wird in Deutschland gemacht (größter und wichtigster Markt)</a:t>
            </a:r>
          </a:p>
          <a:p>
            <a:pPr>
              <a:buFont typeface="Arial" charset="0"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Weitere 25 % in Westeuropa</a:t>
            </a:r>
          </a:p>
          <a:p>
            <a:pPr>
              <a:buFont typeface="Arial" charset="0"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1/5 des Umsatzes in Skandinavien</a:t>
            </a:r>
          </a:p>
          <a:p>
            <a:pPr>
              <a:buFont typeface="Arial" charset="0"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10 % in der Schweiz, und Österreich</a:t>
            </a:r>
          </a:p>
          <a:p>
            <a:pPr>
              <a:buFont typeface="Arial" charset="0"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1/12 des Umsatzes in Südeuropa, USA und Kanada</a:t>
            </a:r>
          </a:p>
          <a:p>
            <a:pPr>
              <a:buFont typeface="Arial" charset="0"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3 % des Umsatzes in Osteuropa, Shanghai, Hongkong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3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Im nahen Osten Etablierung durch Franchise- Verträge</a:t>
            </a:r>
          </a:p>
          <a:p>
            <a:pPr>
              <a:buFont typeface="Arial" charset="0"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Einnahmen daraus weniger als </a:t>
            </a:r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1 % 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des Jahresumsatzes</a:t>
            </a:r>
          </a:p>
          <a:p>
            <a:pPr>
              <a:buFont typeface="Arial" charset="0"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Seit </a:t>
            </a:r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durch Franchise Filiale in Kairo und zwei Ladengeschäfte in Japan</a:t>
            </a:r>
          </a:p>
          <a:p>
            <a:pPr>
              <a:buFont typeface="Arial" charset="0"/>
              <a:buChar char="•"/>
            </a:pPr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erste Filiale in Marokko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6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Bedeutendsten Absatzländer in firmeninterne Verkaufsgebiete eingeteilt </a:t>
            </a:r>
            <a:r>
              <a:rPr lang="de-DE" sz="2400" u="sng" dirty="0">
                <a:latin typeface="Times New Roman" pitchFamily="18" charset="0"/>
                <a:cs typeface="Times New Roman" pitchFamily="18" charset="0"/>
              </a:rPr>
              <a:t>(„</a:t>
            </a:r>
            <a:r>
              <a:rPr lang="de-DE" sz="2400" b="1" u="sng" dirty="0">
                <a:latin typeface="Times New Roman" pitchFamily="18" charset="0"/>
                <a:cs typeface="Times New Roman" pitchFamily="18" charset="0"/>
              </a:rPr>
              <a:t>Areas</a:t>
            </a:r>
            <a:r>
              <a:rPr lang="de-DE" sz="2400" u="sng" dirty="0">
                <a:latin typeface="Times New Roman" pitchFamily="18" charset="0"/>
                <a:cs typeface="Times New Roman" pitchFamily="18" charset="0"/>
              </a:rPr>
              <a:t>“)</a:t>
            </a:r>
          </a:p>
          <a:p>
            <a:pPr>
              <a:buFont typeface="Arial" charset="0"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Steuerung der Stores in den einzelnen Gebieten durch </a:t>
            </a:r>
            <a:r>
              <a:rPr lang="de-DE" sz="2400" u="sng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de-DE" sz="2400" b="1" u="sng" dirty="0">
                <a:latin typeface="Times New Roman" pitchFamily="18" charset="0"/>
                <a:cs typeface="Times New Roman" pitchFamily="18" charset="0"/>
              </a:rPr>
              <a:t>Area Team</a:t>
            </a:r>
            <a:r>
              <a:rPr lang="de-DE" sz="2400" u="sng" dirty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>
              <a:buFont typeface="Arial" charset="0"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In jedem Absatzland „Country Team“ mit </a:t>
            </a:r>
            <a:r>
              <a:rPr lang="de-DE" sz="2400" u="sng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de-DE" sz="2400" b="1" u="sng" dirty="0">
                <a:latin typeface="Times New Roman" pitchFamily="18" charset="0"/>
                <a:cs typeface="Times New Roman" pitchFamily="18" charset="0"/>
              </a:rPr>
              <a:t>Support Office</a:t>
            </a:r>
            <a:r>
              <a:rPr lang="de-DE" sz="2400" u="sng" dirty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>
              <a:buFont typeface="Arial" charset="0"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Dieses bildet Schnittstelle zwischen Firmenzentrale und den Verkaufsgebieten</a:t>
            </a:r>
          </a:p>
          <a:p>
            <a:pPr>
              <a:buFont typeface="Arial" charset="0"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Deutsches </a:t>
            </a:r>
            <a:r>
              <a:rPr lang="de-DE" sz="2400" b="1" u="sng" dirty="0">
                <a:latin typeface="Times New Roman" pitchFamily="18" charset="0"/>
                <a:cs typeface="Times New Roman" pitchFamily="18" charset="0"/>
              </a:rPr>
              <a:t>Support Office</a:t>
            </a:r>
            <a:r>
              <a:rPr lang="de-DE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und </a:t>
            </a:r>
            <a:r>
              <a:rPr lang="de-DE" sz="2400" u="sng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de-DE" sz="2400" b="1" u="sng" dirty="0">
                <a:latin typeface="Times New Roman" pitchFamily="18" charset="0"/>
                <a:cs typeface="Times New Roman" pitchFamily="18" charset="0"/>
              </a:rPr>
              <a:t>Distribution Center</a:t>
            </a:r>
            <a:r>
              <a:rPr lang="de-DE" sz="2400" u="sng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in Hamburg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34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57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e-DE" sz="5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5700" dirty="0">
                <a:latin typeface="Times New Roman" pitchFamily="18" charset="0"/>
                <a:cs typeface="Times New Roman" pitchFamily="18" charset="0"/>
              </a:rPr>
              <a:t>Diskussionsrunde</a:t>
            </a:r>
          </a:p>
          <a:p>
            <a:pPr marL="0" indent="0" algn="ctr">
              <a:buNone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1.Kinderarbeit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bei H&amp;M-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Wie kann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dies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vermieden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werden?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2" descr="F:\kinderarbeit-10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1681"/>
            <a:ext cx="5030886" cy="327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>
                <a:latin typeface="Times New Roman" pitchFamily="18" charset="0"/>
                <a:cs typeface="Times New Roman" pitchFamily="18" charset="0"/>
              </a:rPr>
              <a:t>2. Keine Produktion in Dritte- Welt- Ländern- Wie steigen die Preise bei einer Produktion in der EU?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Picture 2" descr="F:\Bild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02" y="2409234"/>
            <a:ext cx="6248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4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860727"/>
              </p:ext>
            </p:extLst>
          </p:nvPr>
        </p:nvGraphicFramePr>
        <p:xfrm>
          <a:off x="0" y="-459432"/>
          <a:ext cx="9143999" cy="8064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3" imgW="5667146" imgH="8019948" progId="AcroExch.Document.7">
                  <p:embed/>
                </p:oleObj>
              </mc:Choice>
              <mc:Fallback>
                <p:oleObj name="Acrobat Document" r:id="rId3" imgW="5667146" imgH="8019948" progId="AcroExch.Document.7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59432"/>
                        <a:ext cx="9143999" cy="8064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2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latin typeface="Times New Roman" pitchFamily="18" charset="0"/>
                <a:cs typeface="Times New Roman" pitchFamily="18" charset="0"/>
              </a:rPr>
              <a:t>3. Star- Kollektionen bei H&amp;M-    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Wie wirken sich diese auf </a:t>
            </a:r>
            <a:r>
              <a:rPr lang="de-DE" smtClean="0">
                <a:latin typeface="Times New Roman" pitchFamily="18" charset="0"/>
                <a:cs typeface="Times New Roman" pitchFamily="18" charset="0"/>
              </a:rPr>
              <a:t>den Umsatz aus?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2" descr="F:\Werbung david Beckh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17" y="2204864"/>
            <a:ext cx="2926616" cy="376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Beyonce-auf-dem-HundM-Plakat_1093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811" y="2316753"/>
            <a:ext cx="3313774" cy="354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endParaRPr lang="de-DE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Ende</a:t>
            </a:r>
            <a:endParaRPr lang="de-DE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de-DE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de-DE" sz="4800" dirty="0">
                <a:latin typeface="Times New Roman" pitchFamily="18" charset="0"/>
                <a:cs typeface="Times New Roman" pitchFamily="18" charset="0"/>
              </a:rPr>
              <a:t>Vielen Dank für die Aufmerksamkeit!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70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von </a:t>
            </a:r>
            <a:r>
              <a:rPr lang="de-DE" sz="2100" dirty="0">
                <a:latin typeface="Times New Roman" pitchFamily="18" charset="0"/>
                <a:cs typeface="Times New Roman" pitchFamily="18" charset="0"/>
              </a:rPr>
              <a:t>Dipl.-Ing. Raimund </a:t>
            </a:r>
            <a:r>
              <a:rPr lang="de-DE" sz="2100" dirty="0" err="1">
                <a:latin typeface="Times New Roman" pitchFamily="18" charset="0"/>
                <a:cs typeface="Times New Roman" pitchFamily="18" charset="0"/>
              </a:rPr>
              <a:t>Hudak</a:t>
            </a:r>
            <a:endParaRPr lang="de-DE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www.handelsblatt.com/unternehmen/handel-dienstleister/halbjahreszahlen-hundm-macht-jetzt-auf-zalando/10062956.html ( am 25.06.14)</a:t>
            </a:r>
          </a:p>
          <a:p>
            <a:r>
              <a:rPr lang="de-D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de-DE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youtu.be/UHl15YO2yL0 (am 21.06.14)</a:t>
            </a:r>
          </a:p>
          <a:p>
            <a:r>
              <a:rPr lang="de-D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de-DE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3c.gmx.net/mail/client/dereferrer?redirectUrl=http%3A%2F%2Fwww.glamour.de%2Fmode%2Fmode-news%2Fh-m-und-die-designer (am 27.06.14)</a:t>
            </a:r>
          </a:p>
          <a:p>
            <a:r>
              <a:rPr lang="de-D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de-DE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3c.gmx.net/mail/client/dereferrer?redirectUrl=http%3A%2F%2Fwww.handelsdaten.de%2Fthemen%2F326%2Fhennes-und-mauritz%2F (am 25.06.14)</a:t>
            </a:r>
            <a:endParaRPr lang="de-DE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de-D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://3c.gmx.net/mail/</a:t>
            </a:r>
            <a:r>
              <a:rPr lang="de-DE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r>
              <a:rPr lang="de-D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dereferrer?redirectUrl</a:t>
            </a:r>
            <a:r>
              <a:rPr lang="de-DE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=http%3A%2F%2Fwww.daserste.de%2Finformation%2F...%2Fder-h-und-m-check-markencheck-100.html </a:t>
            </a:r>
            <a:r>
              <a:rPr lang="de-DE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(am 21.06.14)</a:t>
            </a:r>
            <a:endParaRPr lang="de-DE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5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Auszeichnungen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de-DE" sz="2400" u="sng" dirty="0">
                <a:latin typeface="Times New Roman" pitchFamily="18" charset="0"/>
                <a:cs typeface="Times New Roman" pitchFamily="18" charset="0"/>
              </a:rPr>
              <a:t>2002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Deutscher Handelspreis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, Kategorie: Management- Leistungen</a:t>
            </a:r>
          </a:p>
          <a:p>
            <a:pPr>
              <a:buFont typeface="Arial" charset="0"/>
              <a:buChar char="•"/>
            </a:pPr>
            <a:r>
              <a:rPr lang="de-DE" sz="2400" u="sng" dirty="0"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Deutscher Handelspreis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, Kategorie: Mode- Leistung</a:t>
            </a:r>
          </a:p>
          <a:p>
            <a:pPr>
              <a:buFont typeface="Arial" charset="0"/>
              <a:buChar char="•"/>
            </a:pPr>
            <a:r>
              <a:rPr lang="de-DE" sz="2400" u="sng" dirty="0"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Verbraucher Initiative Goldmedaille 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für das Engagement im Bereich „Nachhaltiges Einzelhandelsunternehmen“</a:t>
            </a:r>
          </a:p>
          <a:p>
            <a:pPr marL="0" indent="0">
              <a:buNone/>
            </a:pPr>
            <a:endParaRPr lang="de-DE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1. Geschichte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6996" y="1417638"/>
            <a:ext cx="8407004" cy="5440362"/>
          </a:xfrm>
        </p:spPr>
        <p:txBody>
          <a:bodyPr>
            <a:normAutofit fontScale="25000" lnSpcReduction="20000"/>
          </a:bodyPr>
          <a:lstStyle/>
          <a:p>
            <a:r>
              <a:rPr lang="de-DE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1947:</a:t>
            </a:r>
            <a:r>
              <a:rPr lang="de-DE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Eröffnung des ersten Geschäfts mit Damenbekleidung im schwedischen Västerås</a:t>
            </a:r>
          </a:p>
          <a:p>
            <a:pPr marL="0" indent="0">
              <a:buNone/>
            </a:pPr>
            <a:endParaRPr lang="de-DE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1952: </a:t>
            </a:r>
            <a:r>
              <a:rPr lang="de-DE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Hennes</a:t>
            </a:r>
            <a:r>
              <a:rPr lang="de-DE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eröffnet in </a:t>
            </a:r>
            <a:r>
              <a:rPr lang="de-DE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Stockholm</a:t>
            </a:r>
          </a:p>
          <a:p>
            <a:pPr marL="0" indent="0">
              <a:buNone/>
            </a:pPr>
            <a:endParaRPr lang="de-DE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1964: </a:t>
            </a:r>
            <a:r>
              <a:rPr lang="de-DE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Erstes </a:t>
            </a:r>
            <a:r>
              <a:rPr lang="de-D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Geschäft außerhalb Schwedens wird in Norwegen </a:t>
            </a:r>
            <a:r>
              <a:rPr lang="de-DE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eröffnet</a:t>
            </a:r>
          </a:p>
          <a:p>
            <a:pPr marL="0" indent="0">
              <a:buNone/>
            </a:pPr>
            <a:endParaRPr lang="de-DE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1968: </a:t>
            </a:r>
            <a:r>
              <a:rPr lang="de-DE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Gründer </a:t>
            </a:r>
            <a:r>
              <a:rPr lang="de-DE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Erling</a:t>
            </a:r>
            <a:r>
              <a:rPr lang="de-D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Persson kauft Mauritz </a:t>
            </a:r>
            <a:r>
              <a:rPr lang="de-DE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Widforss</a:t>
            </a:r>
            <a:r>
              <a:rPr lang="de-D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einen Jagd- und Angelausstatter. Mit der Aufnahme von Herren- und Kinderbekleidung ändert sich der Firmenname in </a:t>
            </a:r>
            <a:r>
              <a:rPr lang="de-DE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Hennes</a:t>
            </a:r>
            <a:r>
              <a:rPr lang="de-D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Mauritz.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endParaRPr lang="de-DE" dirty="0" smtClean="0"/>
          </a:p>
        </p:txBody>
      </p:sp>
      <p:sp>
        <p:nvSpPr>
          <p:cNvPr id="5" name="Pfeil nach unten 4"/>
          <p:cNvSpPr/>
          <p:nvPr/>
        </p:nvSpPr>
        <p:spPr>
          <a:xfrm>
            <a:off x="61156" y="1593405"/>
            <a:ext cx="792088" cy="4896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H&amp;M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95102"/>
            <a:ext cx="3131840" cy="234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-456203"/>
            <a:ext cx="3357009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1964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Das erste Geschäft außerhalb Schwedens wird in Norwegen eröffnet.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de-DE" altLang="de-DE" sz="5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593405"/>
            <a:ext cx="8568952" cy="4896543"/>
          </a:xfrm>
        </p:spPr>
        <p:txBody>
          <a:bodyPr>
            <a:normAutofit/>
          </a:bodyPr>
          <a:lstStyle/>
          <a:p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1974 :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H&amp;M-Aktie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wird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Stockholmer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Börse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notiert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1976: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London wird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erste Geschäft außerhalb Skandinaviens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eingeweiht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1977: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ersten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Geschäfte mit Teenagern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entstehen. H&amp;M beginnt mit dem Verkauf von Kosmetik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indent="0">
              <a:buNone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1980er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Geschäfte werden in Deutschland und in den Niederlanden eröffnet. H&amp;M übernimmt das Versandhaus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Rowells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Pfeil nach unten 3"/>
          <p:cNvSpPr/>
          <p:nvPr/>
        </p:nvSpPr>
        <p:spPr>
          <a:xfrm>
            <a:off x="61156" y="1593405"/>
            <a:ext cx="792088" cy="4896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8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600200"/>
            <a:ext cx="8388424" cy="48897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1990er: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Durch die Eröffnung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eines ersten Geschäfts in Frankreich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 setzte sich die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in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Europa fort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Zu den Zeitungsanzeigen kommt verstärkt Plakatwerbung mit bekannten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 hinzu.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1998 beginnt der H&amp;M Online-Handel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2000: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erste Geschäft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wurde in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 USA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auf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Fifth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Avenue in New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York eröffnet.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H&amp;M kommt außerdem nach Spanien und in den folgenden Jahren eröffnet H&amp;M auf einer Reihe europäischer Märkte neue Geschäfte.</a:t>
            </a:r>
          </a:p>
          <a:p>
            <a:endParaRPr lang="de-DE" dirty="0"/>
          </a:p>
        </p:txBody>
      </p:sp>
      <p:sp>
        <p:nvSpPr>
          <p:cNvPr id="4" name="Pfeil nach unten 3"/>
          <p:cNvSpPr/>
          <p:nvPr/>
        </p:nvSpPr>
        <p:spPr>
          <a:xfrm>
            <a:off x="61156" y="1593405"/>
            <a:ext cx="792088" cy="4896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8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721222"/>
            <a:ext cx="8460432" cy="4889749"/>
          </a:xfrm>
        </p:spPr>
        <p:txBody>
          <a:bodyPr>
            <a:normAutofit/>
          </a:bodyPr>
          <a:lstStyle/>
          <a:p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2004: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H&amp;M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beginnt mit namhaften Designern zusammenzuarbeiten, zunächst mit Karl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Lagerfeld</a:t>
            </a: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Pfeil nach unten 3"/>
          <p:cNvSpPr/>
          <p:nvPr/>
        </p:nvSpPr>
        <p:spPr>
          <a:xfrm>
            <a:off x="0" y="737961"/>
            <a:ext cx="792088" cy="4896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 descr="H&amp;M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635019" cy="349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548680"/>
            <a:ext cx="8460432" cy="5987233"/>
          </a:xfrm>
        </p:spPr>
        <p:txBody>
          <a:bodyPr>
            <a:noAutofit/>
          </a:bodyPr>
          <a:lstStyle/>
          <a:p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2006: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ersten Geschäfte im Nahen Osten eröffnen auf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Franchise-Basis.</a:t>
            </a:r>
          </a:p>
          <a:p>
            <a:pPr marL="0" indent="0">
              <a:buNone/>
            </a:pP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2007: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ersten asiatischen Filialen öffnen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ihre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Pforten. </a:t>
            </a:r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feil nach unten 3"/>
          <p:cNvSpPr/>
          <p:nvPr/>
        </p:nvSpPr>
        <p:spPr>
          <a:xfrm>
            <a:off x="61156" y="385036"/>
            <a:ext cx="792088" cy="6104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 descr="H&amp;M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3960440" cy="296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4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1796</Words>
  <Application>Microsoft Office PowerPoint</Application>
  <PresentationFormat>Bildschirmpräsentation (4:3)</PresentationFormat>
  <Paragraphs>224</Paragraphs>
  <Slides>39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Larissa</vt:lpstr>
      <vt:lpstr>Acrobat Document</vt:lpstr>
      <vt:lpstr>Supply-Chain-Management am Beispiel H&amp;M</vt:lpstr>
      <vt:lpstr>Gliederung</vt:lpstr>
      <vt:lpstr>Einleitung</vt:lpstr>
      <vt:lpstr>Auszeichnungen</vt:lpstr>
      <vt:lpstr>1. Geschichte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2. Produktion</vt:lpstr>
      <vt:lpstr>PowerPoint-Präsentation</vt:lpstr>
      <vt:lpstr>PowerPoint-Präsentation</vt:lpstr>
      <vt:lpstr>PowerPoint-Präsentation</vt:lpstr>
      <vt:lpstr>PowerPoint-Präsentation</vt:lpstr>
      <vt:lpstr>3. Absatz</vt:lpstr>
      <vt:lpstr>PowerPoint-Präsentation</vt:lpstr>
      <vt:lpstr>4. Shop-Management</vt:lpstr>
      <vt:lpstr>PowerPoint-Präsentation</vt:lpstr>
      <vt:lpstr>PowerPoint-Präsentation</vt:lpstr>
      <vt:lpstr>PowerPoint-Präsentation</vt:lpstr>
      <vt:lpstr>Promi-Kampagnen bei H&amp;M</vt:lpstr>
      <vt:lpstr>Designer-Kampangen bei H&amp;M</vt:lpstr>
      <vt:lpstr>5. H&amp;M- Lieferantenkodex</vt:lpstr>
      <vt:lpstr>PowerPoint-Präsentation</vt:lpstr>
      <vt:lpstr>6. Aktuelle Entwicklung</vt:lpstr>
      <vt:lpstr>7. Zusammenfassung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Quellen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Mel</dc:creator>
  <cp:lastModifiedBy>Francis</cp:lastModifiedBy>
  <cp:revision>70</cp:revision>
  <dcterms:created xsi:type="dcterms:W3CDTF">2014-06-17T18:33:15Z</dcterms:created>
  <dcterms:modified xsi:type="dcterms:W3CDTF">2014-07-03T09:14:37Z</dcterms:modified>
</cp:coreProperties>
</file>