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67" r:id="rId9"/>
    <p:sldId id="266" r:id="rId10"/>
    <p:sldId id="268" r:id="rId11"/>
    <p:sldId id="269" r:id="rId12"/>
    <p:sldId id="271" r:id="rId13"/>
    <p:sldId id="270" r:id="rId14"/>
    <p:sldId id="258" r:id="rId15"/>
    <p:sldId id="260" r:id="rId16"/>
    <p:sldId id="261" r:id="rId17"/>
    <p:sldId id="262" r:id="rId18"/>
    <p:sldId id="263" r:id="rId19"/>
    <p:sldId id="259" r:id="rId20"/>
    <p:sldId id="264" r:id="rId21"/>
    <p:sldId id="265" r:id="rId22"/>
    <p:sldId id="278" r:id="rId23"/>
    <p:sldId id="279" r:id="rId24"/>
    <p:sldId id="280" r:id="rId25"/>
    <p:sldId id="281" r:id="rId26"/>
    <p:sldId id="283" r:id="rId27"/>
    <p:sldId id="284" r:id="rId28"/>
    <p:sldId id="282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99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52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4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2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52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03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52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9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1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5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2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66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0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83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9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698A2C-FDD1-43A8-A2BD-050E0D63DE5D}" type="datetimeFigureOut">
              <a:rPr lang="de-DE" smtClean="0"/>
              <a:pPr/>
              <a:t>11.06.2015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0E62-E67D-4C7D-B712-1F21E9C580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60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en-GB" dirty="0" smtClean="0"/>
              <a:t>study</a:t>
            </a:r>
            <a:r>
              <a:rPr lang="de-DE" dirty="0" smtClean="0"/>
              <a:t> Benetton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Adrienn</a:t>
            </a:r>
            <a:r>
              <a:rPr lang="de-DE" dirty="0" smtClean="0"/>
              <a:t> </a:t>
            </a:r>
            <a:r>
              <a:rPr lang="de-DE" dirty="0" err="1" smtClean="0"/>
              <a:t>Sárközi</a:t>
            </a:r>
            <a:r>
              <a:rPr lang="de-DE" dirty="0" smtClean="0"/>
              <a:t>, </a:t>
            </a:r>
            <a:r>
              <a:rPr lang="de-DE" dirty="0" err="1" smtClean="0"/>
              <a:t>Malwina</a:t>
            </a:r>
            <a:r>
              <a:rPr lang="de-DE" dirty="0" smtClean="0"/>
              <a:t> </a:t>
            </a:r>
            <a:r>
              <a:rPr lang="de-DE" dirty="0" err="1" smtClean="0"/>
              <a:t>Czepizak</a:t>
            </a:r>
            <a:r>
              <a:rPr lang="de-DE" dirty="0" smtClean="0"/>
              <a:t>, Mercedes </a:t>
            </a:r>
            <a:r>
              <a:rPr lang="de-DE" dirty="0" err="1" smtClean="0"/>
              <a:t>Fraunberger</a:t>
            </a:r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64" y="332656"/>
            <a:ext cx="4598144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2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</a:t>
            </a:r>
            <a:r>
              <a:rPr lang="de-DE" dirty="0"/>
              <a:t>S</a:t>
            </a:r>
            <a:r>
              <a:rPr lang="de-DE" dirty="0" smtClean="0"/>
              <a:t>chattenseite der Fast Fashion-Industrie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52925"/>
            <a:ext cx="6480720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Es wird weltweit 80 Milliarden Kleidungsstücke produziert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ökologisch unverantwortliche Praktiken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Chemikalieneinsatz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" y="4139065"/>
            <a:ext cx="3799959" cy="21093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7551"/>
            <a:ext cx="4380126" cy="24121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Tips</a:t>
            </a:r>
            <a:r>
              <a:rPr lang="de-DE" dirty="0" smtClean="0"/>
              <a:t> für </a:t>
            </a:r>
            <a:r>
              <a:rPr lang="de-DE" dirty="0"/>
              <a:t>V</a:t>
            </a:r>
            <a:r>
              <a:rPr lang="de-DE" dirty="0" smtClean="0"/>
              <a:t>erbraucher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6573" y="1700808"/>
            <a:ext cx="671165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Chemikalien vermeiden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in Second </a:t>
            </a:r>
            <a:r>
              <a:rPr lang="de-DE" dirty="0"/>
              <a:t>H</a:t>
            </a:r>
            <a:r>
              <a:rPr lang="de-DE" dirty="0" smtClean="0"/>
              <a:t>and kaufen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Qualität kaufen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Auf Textillabel achten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Grün kaufen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Bio- Baumwolle kaufen</a:t>
            </a:r>
            <a:endParaRPr lang="de-DE" dirty="0"/>
          </a:p>
        </p:txBody>
      </p:sp>
      <p:pic>
        <p:nvPicPr>
          <p:cNvPr id="5" name="Obraz 4" descr="second_hand_ber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05" y="1988840"/>
            <a:ext cx="2701051" cy="16646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80" y="4725144"/>
            <a:ext cx="2431722" cy="15193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67" y="4370070"/>
            <a:ext cx="2436187" cy="13707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Postponement</a:t>
            </a:r>
            <a:r>
              <a:rPr lang="de-DE" dirty="0" smtClean="0"/>
              <a:t> bei </a:t>
            </a:r>
            <a:r>
              <a:rPr lang="de-DE" dirty="0"/>
              <a:t>B</a:t>
            </a:r>
            <a:r>
              <a:rPr lang="de-DE" dirty="0" smtClean="0"/>
              <a:t>enetton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 </a:t>
            </a:r>
            <a:r>
              <a:rPr lang="de-DE" dirty="0" err="1" smtClean="0"/>
              <a:t>Postponement</a:t>
            </a:r>
            <a:r>
              <a:rPr lang="de-DE" dirty="0" smtClean="0"/>
              <a:t> wird kurz gefasst eine verzögerte Zusammenstellung verstanden.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allgemeine Kriterien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Kundenanpassung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Marktbestimmung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3887877" cy="25922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Farbgebung bei </a:t>
            </a:r>
            <a:r>
              <a:rPr lang="de-DE" dirty="0"/>
              <a:t>B</a:t>
            </a:r>
            <a:r>
              <a:rPr lang="de-DE" dirty="0" smtClean="0"/>
              <a:t>enetton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5" y="1950089"/>
            <a:ext cx="7205241" cy="3969202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6432" y="1700808"/>
            <a:ext cx="7776748" cy="4195481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Vergleich der Supply Chain der 3 größten Unternehmen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Ziel aller 3: immer modisch sein mit solchen Preisen, die sich jeder leisten kann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Ähnliche Lieferketten, unterschiedliche Marktposition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Benetton: weniger „high </a:t>
            </a:r>
            <a:r>
              <a:rPr lang="en-GB" dirty="0" smtClean="0"/>
              <a:t>fashion</a:t>
            </a:r>
            <a:r>
              <a:rPr lang="de-DE" dirty="0" smtClean="0"/>
              <a:t>“, aber höhere Qualität und Lebensdauer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4 Stufen</a:t>
            </a:r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94" y="4863137"/>
            <a:ext cx="2136719" cy="13149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28472"/>
            <a:ext cx="2231374" cy="12495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2306934" cy="9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6573" y="486462"/>
            <a:ext cx="7055380" cy="1400530"/>
          </a:xfrm>
        </p:spPr>
        <p:txBody>
          <a:bodyPr/>
          <a:lstStyle/>
          <a:p>
            <a:r>
              <a:rPr lang="de-DE" dirty="0" smtClean="0"/>
              <a:t>Gestaltung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3409" y="1628800"/>
            <a:ext cx="6711654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Wichtige Rolle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Verschwimmende Grenze zw. High und fast </a:t>
            </a:r>
            <a:r>
              <a:rPr lang="de-DE" dirty="0" err="1" smtClean="0"/>
              <a:t>fashion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H&amp;M, </a:t>
            </a:r>
            <a:r>
              <a:rPr lang="de-DE" dirty="0" err="1" smtClean="0"/>
              <a:t>Zara</a:t>
            </a:r>
            <a:r>
              <a:rPr lang="de-DE" dirty="0" smtClean="0"/>
              <a:t>: Designer arbeiten mit Leute vom Einkauf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Benetton: 300 engagierte Designer</a:t>
            </a:r>
          </a:p>
          <a:p>
            <a:pPr lvl="3" indent="0">
              <a:buNone/>
            </a:pPr>
            <a:r>
              <a:rPr lang="de-DE" sz="2000" i="1" u="sng" dirty="0" smtClean="0"/>
              <a:t>Standardisierung</a:t>
            </a:r>
            <a:endParaRPr lang="de-DE" sz="2000" i="1" u="sng" dirty="0"/>
          </a:p>
          <a:p>
            <a:pPr lvl="3" indent="0">
              <a:buNone/>
            </a:pPr>
            <a:r>
              <a:rPr lang="de-DE" sz="2000" i="1" u="sng" dirty="0" smtClean="0"/>
              <a:t>Blitzkollektionen</a:t>
            </a:r>
            <a:endParaRPr lang="de-DE" sz="2000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216910" cy="21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71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Produktion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243" y="1700808"/>
            <a:ext cx="6711654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Benetton - eigene Fabriken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Spezialisierung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100% Übersicht und Kontrolle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Später Färben</a:t>
            </a:r>
          </a:p>
          <a:p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1716"/>
            <a:ext cx="3996444" cy="26642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3" y="4005064"/>
            <a:ext cx="3789978" cy="21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6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099331" cy="273630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Verteilung und Vertrieb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53248"/>
            <a:ext cx="671165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Hoch automatisierte Lagerstätte nah </a:t>
            </a:r>
            <a:r>
              <a:rPr lang="de-DE" dirty="0"/>
              <a:t>z</a:t>
            </a:r>
            <a:r>
              <a:rPr lang="de-DE" dirty="0" smtClean="0"/>
              <a:t>ur Hauptproduktionsstellen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RFID </a:t>
            </a:r>
            <a:r>
              <a:rPr lang="de-DE" dirty="0" err="1" smtClean="0"/>
              <a:t>chips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H&amp;M: Zentrallager in Hamburg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" y="3792817"/>
            <a:ext cx="3383868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Verkauf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6711654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H&amp;M: eigene Geschäfte mit gemütlicher Atmosphäre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Zara</a:t>
            </a:r>
            <a:r>
              <a:rPr lang="de-DE" dirty="0" smtClean="0"/>
              <a:t>: kleiner als H&amp;M- radikale Veränderung je 2-3 Wochen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Benetton: 1500-3000 qm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000" i="1" u="sng" dirty="0" smtClean="0"/>
              <a:t>Ganze Kollektionen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000" i="1" u="sng" dirty="0" smtClean="0"/>
              <a:t>Kauferlebnis</a:t>
            </a:r>
          </a:p>
          <a:p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3918037" cy="27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6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Duale Lieferkette von Benetton</a:t>
            </a:r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048000" cy="4064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2076624"/>
            <a:ext cx="46085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Weniger als 20% in Italien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Wichtigste Ziele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Qualität</a:t>
            </a:r>
            <a:endParaRPr lang="de-DE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Richtiger Preis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Nähe</a:t>
            </a:r>
            <a:endParaRPr lang="de-DE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„</a:t>
            </a:r>
            <a:r>
              <a:rPr lang="de-DE" sz="2000" dirty="0">
                <a:latin typeface="+mj-lt"/>
              </a:rPr>
              <a:t>t</a:t>
            </a:r>
            <a:r>
              <a:rPr lang="de-DE" sz="2000" dirty="0" smtClean="0">
                <a:latin typeface="+mj-lt"/>
              </a:rPr>
              <a:t>ime-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-</a:t>
            </a:r>
            <a:r>
              <a:rPr lang="de-DE" sz="2000" dirty="0" err="1">
                <a:latin typeface="+mj-lt"/>
              </a:rPr>
              <a:t>m</a:t>
            </a:r>
            <a:r>
              <a:rPr lang="de-DE" sz="2000" dirty="0" err="1" smtClean="0">
                <a:latin typeface="+mj-lt"/>
              </a:rPr>
              <a:t>arket</a:t>
            </a:r>
            <a:r>
              <a:rPr lang="de-DE" sz="2000" dirty="0" smtClean="0">
                <a:latin typeface="+mj-lt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Rechtzeitige Lieferung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000" dirty="0"/>
              <a:t>Vertikale Integration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Lieferkette basiert auf 2 Modellen </a:t>
            </a:r>
            <a:endParaRPr lang="de-DE" sz="2000" dirty="0" smtClean="0">
              <a:latin typeface="+mj-lt"/>
            </a:endParaRPr>
          </a:p>
          <a:p>
            <a:pPr lvl="4"/>
            <a:r>
              <a:rPr lang="hu-HU" sz="2000" dirty="0" smtClean="0">
                <a:latin typeface="+mj-lt"/>
              </a:rPr>
              <a:t>	</a:t>
            </a:r>
          </a:p>
          <a:p>
            <a:pPr lvl="4"/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959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156" y="1700808"/>
            <a:ext cx="6711654" cy="419548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Historischer Hintergrund von Benetton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Fast-Fashion Industrie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Supply Chain Management von </a:t>
            </a:r>
            <a:r>
              <a:rPr lang="de-DE" dirty="0" err="1" smtClean="0"/>
              <a:t>Zara</a:t>
            </a:r>
            <a:r>
              <a:rPr lang="de-DE" dirty="0" smtClean="0"/>
              <a:t>, H&amp;M und Benetton- Vergleich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Benettons duale Lieferkette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Benetton heute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Schlussfolgerung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937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A; </a:t>
            </a:r>
            <a:r>
              <a:rPr lang="hu-HU" dirty="0"/>
              <a:t>i</a:t>
            </a:r>
            <a:r>
              <a:rPr lang="de-DE" dirty="0" err="1" smtClean="0"/>
              <a:t>ndustrialisiertes</a:t>
            </a:r>
            <a:r>
              <a:rPr lang="de-DE" dirty="0" smtClean="0"/>
              <a:t> Modell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1880" y="1593641"/>
            <a:ext cx="6630400" cy="39235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Produktion: Italien, Osteuropa, Tunesien, Indien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Investition: Kroatien, Indien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Kontrolle,  vertikale Integration auf hohem Niveau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Non-vertikale Prozesse sind in diesen Ländern </a:t>
            </a:r>
            <a:r>
              <a:rPr lang="de-DE" dirty="0" err="1" smtClean="0"/>
              <a:t>outsourced</a:t>
            </a:r>
            <a:endParaRPr lang="de-DE" dirty="0"/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Hohe Automatisierung</a:t>
            </a:r>
            <a:endParaRPr lang="de-DE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11" y="5219793"/>
            <a:ext cx="1605838" cy="106386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24" y="4676314"/>
            <a:ext cx="2104752" cy="168183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05882"/>
            <a:ext cx="2067149" cy="137559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31" y="5396688"/>
            <a:ext cx="1385632" cy="9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5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B; geschäftliches Modell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710" y="1700808"/>
            <a:ext cx="6264580" cy="36794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Produktion: China, Indien, Südostasien, Türkei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Ziel: Profitmaximierung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Niedrige Beschaffungskosten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Lokales Personal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Qualitätskontrolle und Regelbefolgung überwacht</a:t>
            </a:r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73" y="2420888"/>
            <a:ext cx="2390775" cy="19145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84301"/>
            <a:ext cx="1417895" cy="9435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68" y="5584301"/>
            <a:ext cx="1307976" cy="8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6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Benetton </a:t>
            </a:r>
            <a:r>
              <a:rPr lang="hu-HU" dirty="0" err="1" smtClean="0"/>
              <a:t>Heutzutage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cs typeface="Times New Roman" panose="02020603050405020304" pitchFamily="18" charset="0"/>
              </a:rPr>
              <a:t>2000: 150Million Kleidung</a:t>
            </a:r>
            <a:r>
              <a:rPr lang="de-DE" dirty="0" smtClean="0">
                <a:cs typeface="Times New Roman" panose="02020603050405020304" pitchFamily="18" charset="0"/>
              </a:rPr>
              <a:t>en</a:t>
            </a:r>
            <a:r>
              <a:rPr lang="hu-HU" dirty="0" smtClean="0">
                <a:cs typeface="Times New Roman" panose="02020603050405020304" pitchFamily="18" charset="0"/>
              </a:rPr>
              <a:t>/Jahr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cs typeface="Times New Roman" panose="02020603050405020304" pitchFamily="18" charset="0"/>
              </a:rPr>
              <a:t>2003: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Veränderung in Zentrum</a:t>
            </a:r>
            <a:endParaRPr lang="de-DE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Nordica (Sportkleidung)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Verbreitung der Sortiment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cs typeface="Times New Roman" panose="02020603050405020304" pitchFamily="18" charset="0"/>
              </a:rPr>
              <a:t>2011:</a:t>
            </a:r>
            <a:r>
              <a:rPr lang="de-DE" dirty="0" err="1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Qualität noch wichtiger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United Col</a:t>
            </a:r>
            <a:r>
              <a:rPr lang="de-DE" dirty="0" smtClean="0">
                <a:cs typeface="Times New Roman" panose="02020603050405020304" pitchFamily="18" charset="0"/>
              </a:rPr>
              <a:t>l</a:t>
            </a:r>
            <a:r>
              <a:rPr lang="hu-HU" dirty="0" smtClean="0">
                <a:cs typeface="Times New Roman" panose="02020603050405020304" pitchFamily="18" charset="0"/>
              </a:rPr>
              <a:t>ors of Benetton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Playlife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2 M</a:t>
            </a:r>
            <a:r>
              <a:rPr lang="de-DE" dirty="0" err="1" smtClean="0">
                <a:cs typeface="Times New Roman" panose="02020603050405020304" pitchFamily="18" charset="0"/>
              </a:rPr>
              <a:t>ld</a:t>
            </a:r>
            <a:r>
              <a:rPr lang="hu-HU" dirty="0" smtClean="0">
                <a:cs typeface="Times New Roman" panose="02020603050405020304" pitchFamily="18" charset="0"/>
              </a:rPr>
              <a:t> Umsatz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14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0" y="4817030"/>
            <a:ext cx="2800818" cy="17759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36" y="2611878"/>
            <a:ext cx="2893720" cy="19442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1" y="2644570"/>
            <a:ext cx="2634595" cy="186373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213"/>
            <a:ext cx="2824016" cy="199773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45" y="4815119"/>
            <a:ext cx="2563855" cy="181271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29" y="332656"/>
            <a:ext cx="1800200" cy="21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0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71207" y="476672"/>
            <a:ext cx="3672408" cy="816042"/>
          </a:xfrm>
        </p:spPr>
        <p:txBody>
          <a:bodyPr/>
          <a:lstStyle/>
          <a:p>
            <a:r>
              <a:rPr lang="de-DE" dirty="0" smtClean="0"/>
              <a:t>2012</a:t>
            </a:r>
            <a:endParaRPr lang="de-DE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1316"/>
            <a:ext cx="5112568" cy="3611431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3330853" cy="23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Benetton </a:t>
            </a:r>
            <a:r>
              <a:rPr lang="hu-HU" dirty="0" err="1" smtClean="0"/>
              <a:t>Heutzutage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cs typeface="Times New Roman" panose="02020603050405020304" pitchFamily="18" charset="0"/>
              </a:rPr>
              <a:t>2014</a:t>
            </a:r>
            <a:r>
              <a:rPr lang="de-DE" dirty="0" smtClean="0">
                <a:cs typeface="Times New Roman" panose="02020603050405020304" pitchFamily="18" charset="0"/>
              </a:rPr>
              <a:t>: </a:t>
            </a:r>
            <a:r>
              <a:rPr lang="hu-HU" dirty="0" smtClean="0">
                <a:cs typeface="Times New Roman" panose="02020603050405020304" pitchFamily="18" charset="0"/>
              </a:rPr>
              <a:t>Zentren von Herstellung: Trevisio</a:t>
            </a:r>
            <a:endParaRPr lang="de-DE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Führungskraf</a:t>
            </a:r>
            <a:r>
              <a:rPr lang="de-DE" dirty="0" smtClean="0">
                <a:cs typeface="Times New Roman" panose="02020603050405020304" pitchFamily="18" charset="0"/>
              </a:rPr>
              <a:t>t</a:t>
            </a:r>
            <a:endParaRPr lang="hu-HU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cs typeface="Times New Roman" panose="02020603050405020304" pitchFamily="18" charset="0"/>
              </a:rPr>
              <a:t>2015</a:t>
            </a:r>
            <a:endParaRPr lang="de-DE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 120 Länder</a:t>
            </a:r>
            <a:endParaRPr lang="de-DE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6000 Filiale</a:t>
            </a:r>
            <a:endParaRPr lang="de-DE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cs typeface="Times New Roman" panose="02020603050405020304" pitchFamily="18" charset="0"/>
              </a:rPr>
              <a:t>50000 Mitarbeiter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864658" cy="23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191683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der </a:t>
            </a:r>
            <a:r>
              <a:rPr lang="hu-HU" dirty="0" err="1" smtClean="0"/>
              <a:t>Umsatzanteil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 smtClean="0"/>
              <a:t>Kosmetika</a:t>
            </a:r>
            <a:r>
              <a:rPr lang="hu-HU" dirty="0" smtClean="0"/>
              <a:t> und </a:t>
            </a:r>
            <a:r>
              <a:rPr lang="hu-HU" dirty="0" err="1" smtClean="0"/>
              <a:t>Schmuck</a:t>
            </a:r>
            <a:r>
              <a:rPr lang="hu-HU" dirty="0" smtClean="0"/>
              <a:t> </a:t>
            </a:r>
            <a:r>
              <a:rPr lang="hu-HU" dirty="0" err="1" smtClean="0"/>
              <a:t>steigt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Jahr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Jahr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err="1" smtClean="0"/>
              <a:t>wegen</a:t>
            </a:r>
            <a:r>
              <a:rPr lang="hu-HU" dirty="0" smtClean="0"/>
              <a:t> der </a:t>
            </a:r>
            <a:r>
              <a:rPr lang="hu-HU" dirty="0" err="1" smtClean="0"/>
              <a:t>Werbekampagne</a:t>
            </a:r>
            <a:r>
              <a:rPr lang="hu-HU" dirty="0" smtClean="0"/>
              <a:t> </a:t>
            </a:r>
            <a:r>
              <a:rPr lang="hu-HU" dirty="0" err="1" smtClean="0"/>
              <a:t>gingen</a:t>
            </a:r>
            <a:r>
              <a:rPr lang="hu-HU" dirty="0" smtClean="0"/>
              <a:t> die </a:t>
            </a:r>
            <a:r>
              <a:rPr lang="hu-HU" dirty="0" err="1" smtClean="0"/>
              <a:t>Kunden</a:t>
            </a:r>
            <a:r>
              <a:rPr lang="hu-HU" dirty="0" smtClean="0"/>
              <a:t> </a:t>
            </a:r>
            <a:r>
              <a:rPr lang="hu-HU" dirty="0" err="1" smtClean="0"/>
              <a:t>verloren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Die </a:t>
            </a:r>
            <a:r>
              <a:rPr lang="hu-HU" dirty="0" err="1" smtClean="0"/>
              <a:t>Werbung</a:t>
            </a:r>
            <a:r>
              <a:rPr lang="hu-HU" dirty="0" smtClean="0"/>
              <a:t> von den </a:t>
            </a:r>
            <a:r>
              <a:rPr lang="hu-HU" dirty="0" err="1" smtClean="0"/>
              <a:t>Klamotten</a:t>
            </a:r>
            <a:r>
              <a:rPr lang="hu-HU" dirty="0" smtClean="0"/>
              <a:t> </a:t>
            </a:r>
            <a:r>
              <a:rPr lang="hu-HU" dirty="0" err="1" smtClean="0"/>
              <a:t>spielt</a:t>
            </a:r>
            <a:r>
              <a:rPr lang="hu-HU" dirty="0" smtClean="0"/>
              <a:t> </a:t>
            </a:r>
            <a:r>
              <a:rPr lang="hu-HU" dirty="0" err="1" smtClean="0"/>
              <a:t>kleinere</a:t>
            </a:r>
            <a:r>
              <a:rPr lang="hu-HU" dirty="0" smtClean="0"/>
              <a:t> </a:t>
            </a:r>
            <a:r>
              <a:rPr lang="hu-HU" dirty="0" err="1" smtClean="0"/>
              <a:t>Rolle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die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heutige</a:t>
            </a:r>
            <a:r>
              <a:rPr lang="hu-HU" dirty="0" smtClean="0"/>
              <a:t> </a:t>
            </a:r>
            <a:r>
              <a:rPr lang="hu-HU" dirty="0" err="1" smtClean="0"/>
              <a:t>Probleme</a:t>
            </a:r>
            <a:r>
              <a:rPr lang="hu-HU" dirty="0" smtClean="0"/>
              <a:t> der </a:t>
            </a:r>
            <a:r>
              <a:rPr lang="hu-HU" dirty="0" err="1" smtClean="0"/>
              <a:t>Bevölkerung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Unternehmen</a:t>
            </a:r>
            <a:r>
              <a:rPr lang="hu-HU" dirty="0" smtClean="0"/>
              <a:t> </a:t>
            </a:r>
            <a:r>
              <a:rPr lang="hu-HU" dirty="0" err="1" smtClean="0"/>
              <a:t>braucht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neues</a:t>
            </a:r>
            <a:r>
              <a:rPr lang="hu-HU" dirty="0" smtClean="0"/>
              <a:t> </a:t>
            </a:r>
            <a:r>
              <a:rPr lang="hu-HU" dirty="0" err="1" smtClean="0"/>
              <a:t>Konzept</a:t>
            </a:r>
            <a:r>
              <a:rPr lang="hu-HU" dirty="0" smtClean="0"/>
              <a:t> </a:t>
            </a:r>
            <a:r>
              <a:rPr lang="hu-HU" dirty="0" err="1" smtClean="0"/>
              <a:t>um</a:t>
            </a:r>
            <a:r>
              <a:rPr lang="hu-HU" dirty="0" smtClean="0"/>
              <a:t> den </a:t>
            </a:r>
            <a:r>
              <a:rPr lang="hu-HU" dirty="0" err="1" smtClean="0"/>
              <a:t>Umsatz</a:t>
            </a:r>
            <a:r>
              <a:rPr lang="hu-HU" dirty="0" smtClean="0"/>
              <a:t> an </a:t>
            </a:r>
            <a:r>
              <a:rPr lang="hu-HU" dirty="0" err="1" smtClean="0"/>
              <a:t>Kleidungen</a:t>
            </a:r>
            <a:r>
              <a:rPr lang="hu-HU" dirty="0" smtClean="0"/>
              <a:t> </a:t>
            </a:r>
            <a:r>
              <a:rPr lang="hu-HU" dirty="0" err="1" smtClean="0"/>
              <a:t>wieder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steigern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9000"/>
            <a:ext cx="2295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566830" cy="4968552"/>
          </a:xfrm>
        </p:spPr>
      </p:pic>
    </p:spTree>
    <p:extLst>
      <p:ext uri="{BB962C8B-B14F-4D97-AF65-F5344CB8AC3E}">
        <p14:creationId xmlns:p14="http://schemas.microsoft.com/office/powerpoint/2010/main" val="247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484188" y="1989138"/>
            <a:ext cx="6711950" cy="419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Adrienn</a:t>
            </a:r>
            <a:r>
              <a:rPr lang="de-DE" dirty="0" smtClean="0"/>
              <a:t> </a:t>
            </a:r>
            <a:r>
              <a:rPr lang="de-DE" dirty="0" err="1" smtClean="0"/>
              <a:t>Sárközi</a:t>
            </a:r>
            <a:r>
              <a:rPr lang="de-DE" dirty="0" smtClean="0"/>
              <a:t>, </a:t>
            </a:r>
            <a:r>
              <a:rPr lang="de-DE" dirty="0" err="1" smtClean="0"/>
              <a:t>Malwina</a:t>
            </a:r>
            <a:r>
              <a:rPr lang="de-DE" dirty="0" smtClean="0"/>
              <a:t> </a:t>
            </a:r>
            <a:r>
              <a:rPr lang="de-DE" dirty="0" err="1" smtClean="0"/>
              <a:t>Czepizak</a:t>
            </a:r>
            <a:r>
              <a:rPr lang="de-DE" dirty="0" smtClean="0"/>
              <a:t>, Mercedes </a:t>
            </a:r>
            <a:r>
              <a:rPr lang="de-DE" dirty="0" err="1" smtClean="0"/>
              <a:t>Fraunberger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39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Historische Hintergrund</a:t>
            </a:r>
            <a:endParaRPr lang="de-DE" dirty="0">
              <a:latin typeface="+mn-lt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3943"/>
            <a:ext cx="3990995" cy="283959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27723"/>
            <a:ext cx="4499417" cy="29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327188" cy="1018068"/>
          </a:xfrm>
        </p:spPr>
        <p:txBody>
          <a:bodyPr>
            <a:normAutofit/>
          </a:bodyPr>
          <a:lstStyle/>
          <a:p>
            <a:r>
              <a:rPr lang="de-DE" sz="4200" dirty="0" smtClean="0"/>
              <a:t>1972</a:t>
            </a:r>
            <a:endParaRPr lang="de-DE" sz="42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1249"/>
            <a:ext cx="4992554" cy="417646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080397" cy="27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8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055380" cy="1400530"/>
          </a:xfrm>
        </p:spPr>
        <p:txBody>
          <a:bodyPr>
            <a:normAutofit/>
          </a:bodyPr>
          <a:lstStyle/>
          <a:p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sz="4200" dirty="0" smtClean="0"/>
              <a:t>1978</a:t>
            </a:r>
            <a:endParaRPr lang="de-DE" sz="42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05194"/>
            <a:ext cx="6120680" cy="4216752"/>
          </a:xfrm>
        </p:spPr>
      </p:pic>
    </p:spTree>
    <p:extLst>
      <p:ext uri="{BB962C8B-B14F-4D97-AF65-F5344CB8AC3E}">
        <p14:creationId xmlns:p14="http://schemas.microsoft.com/office/powerpoint/2010/main" val="1463786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Historische Hintergrund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cs typeface="Times New Roman" panose="02020603050405020304" pitchFamily="18" charset="0"/>
              </a:rPr>
              <a:t>1980 </a:t>
            </a:r>
            <a:r>
              <a:rPr lang="hu-HU" dirty="0" err="1" smtClean="0">
                <a:cs typeface="Times New Roman" panose="02020603050405020304" pitchFamily="18" charset="0"/>
              </a:rPr>
              <a:t>neue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</a:rPr>
              <a:t>Kampagne</a:t>
            </a:r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New York</a:t>
            </a:r>
          </a:p>
          <a:p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1982 </a:t>
            </a:r>
            <a:r>
              <a:rPr lang="hu-HU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Aldo</a:t>
            </a:r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Palmieri</a:t>
            </a:r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(Rektor)</a:t>
            </a:r>
          </a:p>
          <a:p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1984 </a:t>
            </a:r>
            <a:r>
              <a:rPr lang="hu-HU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Oliviero</a:t>
            </a:r>
            <a:r>
              <a:rPr lang="hu-HU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Toscani</a:t>
            </a:r>
            <a:endParaRPr lang="hu-HU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u-HU" dirty="0" smtClean="0">
                <a:cs typeface="Times New Roman" panose="02020603050405020304" pitchFamily="18" charset="0"/>
              </a:rPr>
              <a:t>1988 </a:t>
            </a:r>
            <a:r>
              <a:rPr lang="hu-HU" dirty="0" err="1" smtClean="0">
                <a:cs typeface="Times New Roman" panose="02020603050405020304" pitchFamily="18" charset="0"/>
              </a:rPr>
              <a:t>Umsatz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</a:rPr>
              <a:t>sank</a:t>
            </a:r>
            <a:endParaRPr lang="hu-HU" dirty="0" smtClean="0">
              <a:cs typeface="Times New Roman" panose="02020603050405020304" pitchFamily="18" charset="0"/>
            </a:endParaRPr>
          </a:p>
          <a:p>
            <a:r>
              <a:rPr lang="hu-HU" dirty="0" smtClean="0">
                <a:cs typeface="Times New Roman" panose="02020603050405020304" pitchFamily="18" charset="0"/>
              </a:rPr>
              <a:t>1990 </a:t>
            </a:r>
            <a:r>
              <a:rPr lang="hu-HU" dirty="0" err="1" smtClean="0">
                <a:cs typeface="Times New Roman" panose="02020603050405020304" pitchFamily="18" charset="0"/>
              </a:rPr>
              <a:t>In</a:t>
            </a:r>
            <a:r>
              <a:rPr lang="hu-HU" dirty="0" smtClean="0">
                <a:cs typeface="Times New Roman" panose="02020603050405020304" pitchFamily="18" charset="0"/>
              </a:rPr>
              <a:t> 120 </a:t>
            </a:r>
            <a:r>
              <a:rPr lang="hu-HU" dirty="0" err="1" smtClean="0">
                <a:cs typeface="Times New Roman" panose="02020603050405020304" pitchFamily="18" charset="0"/>
              </a:rPr>
              <a:t>Länder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</a:rPr>
              <a:t>Filiale</a:t>
            </a:r>
            <a:endParaRPr lang="hu-HU" dirty="0" smtClean="0">
              <a:cs typeface="Times New Roman" panose="02020603050405020304" pitchFamily="18" charset="0"/>
            </a:endParaRPr>
          </a:p>
          <a:p>
            <a:r>
              <a:rPr lang="hu-HU" dirty="0" smtClean="0">
                <a:cs typeface="Times New Roman" panose="02020603050405020304" pitchFamily="18" charset="0"/>
              </a:rPr>
              <a:t>1994 </a:t>
            </a:r>
            <a:r>
              <a:rPr lang="hu-HU" dirty="0" err="1" smtClean="0">
                <a:cs typeface="Times New Roman" panose="02020603050405020304" pitchFamily="18" charset="0"/>
              </a:rPr>
              <a:t>Eigenes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</a:rPr>
              <a:t>Kommunikationsforschungszentrum</a:t>
            </a:r>
            <a:endParaRPr lang="de-D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1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35573" cy="271777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5" y="791911"/>
            <a:ext cx="3676616" cy="25462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3620405" cy="25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3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rlntg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554" y="1861944"/>
            <a:ext cx="3571868" cy="1428747"/>
          </a:xfrm>
          <a:prstGeom prst="rect">
            <a:avLst/>
          </a:prstGeom>
        </p:spPr>
      </p:pic>
      <p:pic>
        <p:nvPicPr>
          <p:cNvPr id="6" name="Obraz 5" descr="z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09120"/>
            <a:ext cx="3451318" cy="194136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3429000"/>
            <a:ext cx="56653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  schnelle Kopieren von Modetrends</a:t>
            </a:r>
          </a:p>
          <a:p>
            <a:endParaRPr lang="de-DE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 6 bis 8 neue Kollektionen innerhalb eines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   Jahres die Regel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  knapper Liefertermine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+mj-lt"/>
              </a:rPr>
              <a:t>  Lohnkürzungen</a:t>
            </a:r>
            <a:endParaRPr lang="de-DE" sz="2000" dirty="0">
              <a:latin typeface="+mj-lt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65484" y="260647"/>
            <a:ext cx="7055380" cy="845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200" dirty="0" smtClean="0"/>
              <a:t>Fast Fashion-Industrie</a:t>
            </a:r>
            <a:endParaRPr lang="de-DE" sz="4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308668" cy="1686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Vier Kundengruppen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6711654" cy="4195481"/>
          </a:xfrm>
        </p:spPr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/>
              <a:t>1. Gruppe: Trendy mit kleinem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Die Abwechslung ist im Sortiment wichtig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/>
              <a:t>2. Gruppe: Preisorientiert und funktional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Preis im Mittelpunkt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/>
              <a:t>3. Klassisch und qualitätsbewusst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Die Bestseller schnell zu produzieren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/>
              <a:t>4. Konsumfreudig und modebewusst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Kein häufiger Wechsel des Sortiments</a:t>
            </a:r>
          </a:p>
          <a:p>
            <a:pPr marL="457200" indent="-457200"/>
            <a:endParaRPr lang="de-DE" dirty="0"/>
          </a:p>
        </p:txBody>
      </p:sp>
      <p:pic>
        <p:nvPicPr>
          <p:cNvPr id="4" name="Obraz 3" descr="PHOT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356992"/>
            <a:ext cx="3500942" cy="25060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535</Words>
  <Application>Microsoft Office PowerPoint</Application>
  <PresentationFormat>Diavetítés a képernyőre (4:3 oldalarány)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Ion</vt:lpstr>
      <vt:lpstr>Case study Benetton</vt:lpstr>
      <vt:lpstr>Agenda</vt:lpstr>
      <vt:lpstr>Historische Hintergrund</vt:lpstr>
      <vt:lpstr>1972</vt:lpstr>
      <vt:lpstr>   1978</vt:lpstr>
      <vt:lpstr>Historische Hintergrund</vt:lpstr>
      <vt:lpstr>PowerPoint bemutató</vt:lpstr>
      <vt:lpstr>PowerPoint bemutató</vt:lpstr>
      <vt:lpstr>Vier Kundengruppen</vt:lpstr>
      <vt:lpstr>Die Schattenseite der Fast Fashion-Industrie</vt:lpstr>
      <vt:lpstr>Tips für Verbraucher</vt:lpstr>
      <vt:lpstr>Postponement bei Benetton</vt:lpstr>
      <vt:lpstr>Farbgebung bei Benetton</vt:lpstr>
      <vt:lpstr>Vergleich der Supply Chain der 3 größten Unternehmen</vt:lpstr>
      <vt:lpstr>Gestaltung</vt:lpstr>
      <vt:lpstr>Produktion</vt:lpstr>
      <vt:lpstr>Verteilung und Vertrieb</vt:lpstr>
      <vt:lpstr>Verkauf</vt:lpstr>
      <vt:lpstr>Duale Lieferkette von Benetton</vt:lpstr>
      <vt:lpstr>A; industrialisiertes Modell</vt:lpstr>
      <vt:lpstr>B; geschäftliches Modell</vt:lpstr>
      <vt:lpstr>Benetton Heutzutage</vt:lpstr>
      <vt:lpstr>PowerPoint bemutató</vt:lpstr>
      <vt:lpstr>2012</vt:lpstr>
      <vt:lpstr>Benetton Heutzutage</vt:lpstr>
      <vt:lpstr>Fazit</vt:lpstr>
      <vt:lpstr>PowerPoint bemutató</vt:lpstr>
      <vt:lpstr>Danke für Ihre Aufmerksamkeit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Benetton</dc:title>
  <dc:creator>Mercédes Fraunberger</dc:creator>
  <cp:lastModifiedBy>Merci</cp:lastModifiedBy>
  <cp:revision>47</cp:revision>
  <dcterms:created xsi:type="dcterms:W3CDTF">2015-06-02T06:26:28Z</dcterms:created>
  <dcterms:modified xsi:type="dcterms:W3CDTF">2015-06-11T06:21:47Z</dcterms:modified>
</cp:coreProperties>
</file>