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9" r:id="rId4"/>
    <p:sldId id="258" r:id="rId5"/>
    <p:sldId id="266" r:id="rId6"/>
    <p:sldId id="267" r:id="rId7"/>
    <p:sldId id="271" r:id="rId8"/>
    <p:sldId id="272" r:id="rId9"/>
    <p:sldId id="277" r:id="rId10"/>
    <p:sldId id="288" r:id="rId11"/>
    <p:sldId id="278" r:id="rId12"/>
    <p:sldId id="279" r:id="rId13"/>
    <p:sldId id="259" r:id="rId14"/>
    <p:sldId id="284" r:id="rId15"/>
    <p:sldId id="286" r:id="rId16"/>
    <p:sldId id="285" r:id="rId17"/>
    <p:sldId id="282" r:id="rId18"/>
    <p:sldId id="283" r:id="rId19"/>
    <p:sldId id="261" r:id="rId20"/>
    <p:sldId id="263" r:id="rId21"/>
    <p:sldId id="264" r:id="rId22"/>
    <p:sldId id="281" r:id="rId23"/>
    <p:sldId id="287"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508" autoAdjust="0"/>
  </p:normalViewPr>
  <p:slideViewPr>
    <p:cSldViewPr snapToGrid="0">
      <p:cViewPr varScale="1">
        <p:scale>
          <a:sx n="61" d="100"/>
          <a:sy n="61" d="100"/>
        </p:scale>
        <p:origin x="109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FB64A-4CC9-4617-975B-9A2C510458AE}" type="datetimeFigureOut">
              <a:rPr lang="es-MX" smtClean="0"/>
              <a:t>17/11/2015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88301-2640-4D2A-8C83-22A6E768C84A}" type="slidenum">
              <a:rPr lang="es-MX" smtClean="0"/>
              <a:t>‹Nº›</a:t>
            </a:fld>
            <a:endParaRPr lang="es-MX"/>
          </a:p>
        </p:txBody>
      </p:sp>
    </p:spTree>
    <p:extLst>
      <p:ext uri="{BB962C8B-B14F-4D97-AF65-F5344CB8AC3E}">
        <p14:creationId xmlns:p14="http://schemas.microsoft.com/office/powerpoint/2010/main" val="299617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eguardian.com/business/2015/jan/28/h-and-m-international-expansion-china-us-poland-german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H &amp; M (Hennes &amp; Mauritz AB). A Swedish multinational retail-clothing company, founded in 1947 in Vasteras,</a:t>
            </a:r>
            <a:r>
              <a:rPr lang="en-US" sz="1200" kern="1200" baseline="0" dirty="0" smtClean="0">
                <a:solidFill>
                  <a:schemeClr val="tx1"/>
                </a:solidFill>
                <a:effectLst/>
                <a:latin typeface="+mn-lt"/>
                <a:ea typeface="+mn-ea"/>
                <a:cs typeface="+mn-cs"/>
              </a:rPr>
              <a:t> Sweden</a:t>
            </a:r>
            <a:r>
              <a:rPr lang="en-US" sz="1200" kern="1200" dirty="0" smtClean="0">
                <a:solidFill>
                  <a:schemeClr val="tx1"/>
                </a:solidFill>
                <a:effectLst/>
                <a:latin typeface="+mn-lt"/>
                <a:ea typeface="+mn-ea"/>
                <a:cs typeface="+mn-cs"/>
              </a:rPr>
              <a:t>.</a:t>
            </a:r>
            <a:endParaRPr lang="es-MX" sz="1200" kern="1200" dirty="0" smtClean="0">
              <a:solidFill>
                <a:schemeClr val="tx1"/>
              </a:solidFill>
              <a:effectLst/>
              <a:latin typeface="+mn-lt"/>
              <a:ea typeface="+mn-ea"/>
              <a:cs typeface="+mn-cs"/>
            </a:endParaRPr>
          </a:p>
          <a:p>
            <a:r>
              <a:rPr lang="es-MX" sz="1200" kern="1200" dirty="0" err="1" smtClean="0">
                <a:solidFill>
                  <a:schemeClr val="tx1"/>
                </a:solidFill>
                <a:effectLst/>
                <a:latin typeface="+mn-lt"/>
                <a:ea typeface="+mn-ea"/>
                <a:cs typeface="+mn-cs"/>
              </a:rPr>
              <a:t>Employs</a:t>
            </a:r>
            <a:r>
              <a:rPr lang="es-MX" sz="1200" kern="1200" dirty="0" smtClean="0">
                <a:solidFill>
                  <a:schemeClr val="tx1"/>
                </a:solidFill>
                <a:effectLst/>
                <a:latin typeface="+mn-lt"/>
                <a:ea typeface="+mn-ea"/>
                <a:cs typeface="+mn-cs"/>
              </a:rPr>
              <a:t> 132,000 </a:t>
            </a:r>
            <a:r>
              <a:rPr lang="es-MX" sz="1200" kern="1200" dirty="0" err="1" smtClean="0">
                <a:solidFill>
                  <a:schemeClr val="tx1"/>
                </a:solidFill>
                <a:effectLst/>
                <a:latin typeface="+mn-lt"/>
                <a:ea typeface="+mn-ea"/>
                <a:cs typeface="+mn-cs"/>
              </a:rPr>
              <a:t>people</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worldwide</a:t>
            </a:r>
            <a:r>
              <a:rPr lang="es-MX" sz="1200" kern="1200" dirty="0" smtClean="0">
                <a:solidFill>
                  <a:schemeClr val="tx1"/>
                </a:solidFill>
                <a:effectLst/>
                <a:latin typeface="+mn-lt"/>
                <a:ea typeface="+mn-ea"/>
                <a:cs typeface="+mn-cs"/>
              </a:rPr>
              <a:t>.</a:t>
            </a:r>
            <a:r>
              <a:rPr lang="es-MX" sz="1200" kern="1200" baseline="0" dirty="0" smtClean="0">
                <a:solidFill>
                  <a:schemeClr val="tx1"/>
                </a:solidFill>
                <a:effectLst/>
                <a:latin typeface="+mn-lt"/>
                <a:ea typeface="+mn-ea"/>
                <a:cs typeface="+mn-cs"/>
              </a:rPr>
              <a:t> Has </a:t>
            </a:r>
            <a:r>
              <a:rPr lang="es-MX" sz="1200" kern="1200" baseline="0" dirty="0" err="1" smtClean="0">
                <a:solidFill>
                  <a:schemeClr val="tx1"/>
                </a:solidFill>
                <a:effectLst/>
                <a:latin typeface="+mn-lt"/>
                <a:ea typeface="+mn-ea"/>
                <a:cs typeface="+mn-cs"/>
              </a:rPr>
              <a:t>almost</a:t>
            </a:r>
            <a:r>
              <a:rPr lang="es-MX" sz="1200" kern="1200" baseline="0" dirty="0" smtClean="0">
                <a:solidFill>
                  <a:schemeClr val="tx1"/>
                </a:solidFill>
                <a:effectLst/>
                <a:latin typeface="+mn-lt"/>
                <a:ea typeface="+mn-ea"/>
                <a:cs typeface="+mn-cs"/>
              </a:rPr>
              <a:t> 4,000 </a:t>
            </a:r>
            <a:r>
              <a:rPr lang="es-MX" sz="1200" kern="1200" baseline="0" dirty="0" err="1" smtClean="0">
                <a:solidFill>
                  <a:schemeClr val="tx1"/>
                </a:solidFill>
                <a:effectLst/>
                <a:latin typeface="+mn-lt"/>
                <a:ea typeface="+mn-ea"/>
                <a:cs typeface="+mn-cs"/>
              </a:rPr>
              <a:t>stores</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around</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the</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globe</a:t>
            </a:r>
            <a:r>
              <a:rPr lang="es-MX" sz="1200" kern="1200" baseline="0" dirty="0" smtClean="0">
                <a:solidFill>
                  <a:schemeClr val="tx1"/>
                </a:solidFill>
                <a:effectLst/>
                <a:latin typeface="+mn-lt"/>
                <a:ea typeface="+mn-ea"/>
                <a:cs typeface="+mn-cs"/>
              </a:rPr>
              <a:t>.</a:t>
            </a:r>
          </a:p>
          <a:p>
            <a:endParaRPr lang="es-MX" sz="1200" kern="1200" baseline="0" dirty="0" smtClean="0">
              <a:solidFill>
                <a:schemeClr val="tx1"/>
              </a:solidFill>
              <a:effectLst/>
              <a:latin typeface="+mn-lt"/>
              <a:ea typeface="+mn-ea"/>
              <a:cs typeface="+mn-cs"/>
            </a:endParaRPr>
          </a:p>
          <a:p>
            <a:r>
              <a:rPr lang="es-MX" sz="1200" kern="1200" baseline="0" dirty="0" smtClean="0">
                <a:solidFill>
                  <a:schemeClr val="tx1"/>
                </a:solidFill>
                <a:effectLst/>
                <a:latin typeface="+mn-lt"/>
                <a:ea typeface="+mn-ea"/>
                <a:cs typeface="+mn-cs"/>
              </a:rPr>
              <a:t>HENNES </a:t>
            </a:r>
            <a:r>
              <a:rPr lang="es-MX" sz="1200" kern="1200" baseline="0" dirty="0" err="1" smtClean="0">
                <a:solidFill>
                  <a:schemeClr val="tx1"/>
                </a:solidFill>
                <a:effectLst/>
                <a:latin typeface="+mn-lt"/>
                <a:ea typeface="+mn-ea"/>
                <a:cs typeface="+mn-cs"/>
              </a:rPr>
              <a:t>means</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for</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her</a:t>
            </a:r>
            <a:r>
              <a:rPr lang="es-MX" sz="1200" kern="1200" baseline="0" dirty="0" smtClean="0">
                <a:solidFill>
                  <a:schemeClr val="tx1"/>
                </a:solidFill>
                <a:effectLst/>
                <a:latin typeface="+mn-lt"/>
                <a:ea typeface="+mn-ea"/>
                <a:cs typeface="+mn-cs"/>
              </a:rPr>
              <a:t>” in </a:t>
            </a:r>
            <a:r>
              <a:rPr lang="es-MX" sz="1200" kern="1200" baseline="0" dirty="0" err="1" smtClean="0">
                <a:solidFill>
                  <a:schemeClr val="tx1"/>
                </a:solidFill>
                <a:effectLst/>
                <a:latin typeface="+mn-lt"/>
                <a:ea typeface="+mn-ea"/>
                <a:cs typeface="+mn-cs"/>
              </a:rPr>
              <a:t>swedish</a:t>
            </a:r>
            <a:r>
              <a:rPr lang="es-MX" sz="1200" kern="1200" baseline="0" dirty="0" smtClean="0">
                <a:solidFill>
                  <a:schemeClr val="tx1"/>
                </a:solidFill>
                <a:effectLst/>
                <a:latin typeface="+mn-lt"/>
                <a:ea typeface="+mn-ea"/>
                <a:cs typeface="+mn-cs"/>
              </a:rPr>
              <a:t>. And in 1968 Erling </a:t>
            </a:r>
            <a:r>
              <a:rPr lang="es-MX" sz="1200" kern="1200" baseline="0" dirty="0" err="1" smtClean="0">
                <a:solidFill>
                  <a:schemeClr val="tx1"/>
                </a:solidFill>
                <a:effectLst/>
                <a:latin typeface="+mn-lt"/>
                <a:ea typeface="+mn-ea"/>
                <a:cs typeface="+mn-cs"/>
              </a:rPr>
              <a:t>bought</a:t>
            </a:r>
            <a:r>
              <a:rPr lang="es-MX" sz="1200" kern="1200" baseline="0" dirty="0" smtClean="0">
                <a:solidFill>
                  <a:schemeClr val="tx1"/>
                </a:solidFill>
                <a:effectLst/>
                <a:latin typeface="+mn-lt"/>
                <a:ea typeface="+mn-ea"/>
                <a:cs typeface="+mn-cs"/>
              </a:rPr>
              <a:t> rival Mauritz </a:t>
            </a:r>
            <a:r>
              <a:rPr lang="es-MX" sz="1200" kern="1200" baseline="0" dirty="0" err="1" smtClean="0">
                <a:solidFill>
                  <a:schemeClr val="tx1"/>
                </a:solidFill>
                <a:effectLst/>
                <a:latin typeface="+mn-lt"/>
                <a:ea typeface="+mn-ea"/>
                <a:cs typeface="+mn-cs"/>
              </a:rPr>
              <a:t>Widforss</a:t>
            </a:r>
            <a:r>
              <a:rPr lang="es-MX" sz="1200" kern="1200" baseline="0" dirty="0" smtClean="0">
                <a:solidFill>
                  <a:schemeClr val="tx1"/>
                </a:solidFill>
                <a:effectLst/>
                <a:latin typeface="+mn-lt"/>
                <a:ea typeface="+mn-ea"/>
                <a:cs typeface="+mn-cs"/>
              </a:rPr>
              <a:t> and </a:t>
            </a:r>
            <a:r>
              <a:rPr lang="es-MX" sz="1200" kern="1200" baseline="0" dirty="0" err="1" smtClean="0">
                <a:solidFill>
                  <a:schemeClr val="tx1"/>
                </a:solidFill>
                <a:effectLst/>
                <a:latin typeface="+mn-lt"/>
                <a:ea typeface="+mn-ea"/>
                <a:cs typeface="+mn-cs"/>
              </a:rPr>
              <a:t>then</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changed</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the</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name</a:t>
            </a:r>
            <a:r>
              <a:rPr lang="es-MX" sz="1200" kern="1200" baseline="0" dirty="0" smtClean="0">
                <a:solidFill>
                  <a:schemeClr val="tx1"/>
                </a:solidFill>
                <a:effectLst/>
                <a:latin typeface="+mn-lt"/>
                <a:ea typeface="+mn-ea"/>
                <a:cs typeface="+mn-cs"/>
              </a:rPr>
              <a:t> to Hennes &amp; Mauritz. </a:t>
            </a:r>
          </a:p>
          <a:p>
            <a:endParaRPr lang="es-MX"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Erling Persson ,a former pen salesman, opened H&amp;M’s first store in Sweden in 1947 to provide women’s fashionable clothes at very low prices.</a:t>
            </a:r>
          </a:p>
          <a:p>
            <a:r>
              <a:rPr lang="en-US" sz="1200" kern="1200" dirty="0" smtClean="0">
                <a:solidFill>
                  <a:schemeClr val="tx1"/>
                </a:solidFill>
                <a:effectLst/>
                <a:latin typeface="+mn-lt"/>
                <a:ea typeface="+mn-ea"/>
                <a:cs typeface="+mn-cs"/>
              </a:rPr>
              <a:t>Company public: 1974 but family kept control of the firm. Erling</a:t>
            </a:r>
            <a:r>
              <a:rPr lang="en-US" sz="1200" kern="1200" baseline="0" dirty="0" smtClean="0">
                <a:solidFill>
                  <a:schemeClr val="tx1"/>
                </a:solidFill>
                <a:effectLst/>
                <a:latin typeface="+mn-lt"/>
                <a:ea typeface="+mn-ea"/>
                <a:cs typeface="+mn-cs"/>
              </a:rPr>
              <a:t> focused so much on costs.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Stefan Persson (Son of Erling): Sales of $330 million a year. (1982) and operated 147 stores. EXPANSION, low costs.</a:t>
            </a:r>
          </a:p>
          <a:p>
            <a:r>
              <a:rPr lang="en-US" sz="1200" kern="1200" baseline="0" dirty="0" smtClean="0">
                <a:solidFill>
                  <a:schemeClr val="tx1"/>
                </a:solidFill>
                <a:effectLst/>
                <a:latin typeface="+mn-lt"/>
                <a:ea typeface="+mn-ea"/>
                <a:cs typeface="+mn-cs"/>
              </a:rPr>
              <a:t>Fabian Mansson (33 year old) joins in 1998 and leaves in 2000.</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Rolf </a:t>
            </a:r>
            <a:r>
              <a:rPr lang="en-US" sz="1200" kern="1200" baseline="0" dirty="0" err="1" smtClean="0">
                <a:solidFill>
                  <a:schemeClr val="tx1"/>
                </a:solidFill>
                <a:effectLst/>
                <a:latin typeface="+mn-lt"/>
                <a:ea typeface="+mn-ea"/>
                <a:cs typeface="+mn-cs"/>
              </a:rPr>
              <a:t>Erikssen</a:t>
            </a:r>
            <a:r>
              <a:rPr lang="en-US" sz="1200" kern="1200" baseline="0" dirty="0" smtClean="0">
                <a:solidFill>
                  <a:schemeClr val="tx1"/>
                </a:solidFill>
                <a:effectLst/>
                <a:latin typeface="+mn-lt"/>
                <a:ea typeface="+mn-ea"/>
                <a:cs typeface="+mn-cs"/>
              </a:rPr>
              <a:t> takes over in 2000 with 550 stores and $2.8 in sales. 70% of sales were from Outside Sweden.</a:t>
            </a:r>
          </a:p>
          <a:p>
            <a:r>
              <a:rPr lang="en-US" sz="1200" kern="1200" baseline="0" dirty="0" smtClean="0">
                <a:solidFill>
                  <a:schemeClr val="tx1"/>
                </a:solidFill>
                <a:effectLst/>
                <a:latin typeface="+mn-lt"/>
                <a:ea typeface="+mn-ea"/>
                <a:cs typeface="+mn-cs"/>
              </a:rPr>
              <a:t>He was the CEO of H&amp;M Denmark. Objective: Basic low priced clothing. “ All young people are the same all over”. </a:t>
            </a:r>
          </a:p>
          <a:p>
            <a:r>
              <a:rPr lang="en-US" sz="1200" kern="1200" baseline="0" dirty="0" smtClean="0">
                <a:solidFill>
                  <a:schemeClr val="tx1"/>
                </a:solidFill>
                <a:effectLst/>
                <a:latin typeface="+mn-lt"/>
                <a:ea typeface="+mn-ea"/>
                <a:cs typeface="+mn-cs"/>
              </a:rPr>
              <a:t>One size fits all became a problem. Growth continued and in 2004 there were 1,000 stores worldwide.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Karl-Johan Persson. Low prices, aggressive expansion but asked for help from fashion titans such as Karl Lagerfeld and also brought in socialite and stars such as David Beckham to increase brand awareness and show that they not only focused on low prices but also on high fashion. Sales </a:t>
            </a:r>
            <a:r>
              <a:rPr lang="en-US" sz="1200" kern="1200" baseline="0" dirty="0" smtClean="0">
                <a:solidFill>
                  <a:schemeClr val="tx1"/>
                </a:solidFill>
                <a:effectLst/>
                <a:latin typeface="+mn-lt"/>
                <a:ea typeface="+mn-ea"/>
                <a:cs typeface="+mn-cs"/>
              </a:rPr>
              <a:t>are </a:t>
            </a:r>
            <a:r>
              <a:rPr lang="en-US" sz="1200" kern="1200" baseline="0" dirty="0" smtClean="0">
                <a:solidFill>
                  <a:schemeClr val="tx1"/>
                </a:solidFill>
                <a:effectLst/>
                <a:latin typeface="+mn-lt"/>
                <a:ea typeface="+mn-ea"/>
                <a:cs typeface="+mn-cs"/>
              </a:rPr>
              <a:t>now 18 billion dollars a </a:t>
            </a:r>
            <a:r>
              <a:rPr lang="en-US" sz="1200" kern="1200" baseline="0" dirty="0" smtClean="0">
                <a:solidFill>
                  <a:schemeClr val="tx1"/>
                </a:solidFill>
                <a:effectLst/>
                <a:latin typeface="+mn-lt"/>
                <a:ea typeface="+mn-ea"/>
                <a:cs typeface="+mn-cs"/>
              </a:rPr>
              <a:t>year and there are around 3950 stores.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s-MX" sz="1200" kern="1200" dirty="0" smtClean="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5DB88301-2640-4D2A-8C83-22A6E768C84A}" type="slidenum">
              <a:rPr lang="es-MX" smtClean="0"/>
              <a:t>2</a:t>
            </a:fld>
            <a:endParaRPr lang="es-MX"/>
          </a:p>
        </p:txBody>
      </p:sp>
    </p:spTree>
    <p:extLst>
      <p:ext uri="{BB962C8B-B14F-4D97-AF65-F5344CB8AC3E}">
        <p14:creationId xmlns:p14="http://schemas.microsoft.com/office/powerpoint/2010/main" val="136841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A18123C7-F1DB-4819-B731-47E133E83CF2}" type="slidenum">
              <a:t>18</a:t>
            </a:fld>
            <a:endParaRPr lang="de-DE"/>
          </a:p>
        </p:txBody>
      </p:sp>
      <p:sp>
        <p:nvSpPr>
          <p:cNvPr id="2" name="Marcador de imagen de diapositiva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Marcador de notas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104692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H&amp;M </a:t>
            </a:r>
            <a:r>
              <a:rPr lang="en-US" sz="1200" b="0" i="0" u="none" strike="noStrike" kern="1200" dirty="0" smtClean="0">
                <a:solidFill>
                  <a:schemeClr val="tx1"/>
                </a:solidFill>
                <a:effectLst/>
                <a:latin typeface="+mn-lt"/>
                <a:ea typeface="+mn-ea"/>
                <a:cs typeface="+mn-cs"/>
                <a:hlinkClick r:id="rId3"/>
              </a:rPr>
              <a:t>plans to open 400 new stores this year</a:t>
            </a:r>
            <a:r>
              <a:rPr lang="en-US" sz="1200" b="0" i="0" kern="1200" dirty="0" smtClean="0">
                <a:solidFill>
                  <a:schemeClr val="tx1"/>
                </a:solidFill>
                <a:effectLst/>
                <a:latin typeface="+mn-lt"/>
                <a:ea typeface="+mn-ea"/>
                <a:cs typeface="+mn-cs"/>
              </a:rPr>
              <a:t>, mostly in China and the US. Last year it opened 379 outlets and this year’s expansion plans would push the number of stores worldwide to around 3,950. The retailer is pushing into new markets including Peru, Macau, South Africa and India. In February it opened its first store in Taipei, Taiwan.</a:t>
            </a:r>
          </a:p>
          <a:p>
            <a:endParaRPr lang="es-MX" dirty="0"/>
          </a:p>
        </p:txBody>
      </p:sp>
      <p:sp>
        <p:nvSpPr>
          <p:cNvPr id="4" name="Marcador de número de diapositiva 3"/>
          <p:cNvSpPr>
            <a:spLocks noGrp="1"/>
          </p:cNvSpPr>
          <p:nvPr>
            <p:ph type="sldNum" sz="quarter" idx="10"/>
          </p:nvPr>
        </p:nvSpPr>
        <p:spPr/>
        <p:txBody>
          <a:bodyPr/>
          <a:lstStyle/>
          <a:p>
            <a:fld id="{5DB88301-2640-4D2A-8C83-22A6E768C84A}" type="slidenum">
              <a:rPr lang="es-MX" smtClean="0"/>
              <a:t>22</a:t>
            </a:fld>
            <a:endParaRPr lang="es-MX"/>
          </a:p>
        </p:txBody>
      </p:sp>
    </p:spTree>
    <p:extLst>
      <p:ext uri="{BB962C8B-B14F-4D97-AF65-F5344CB8AC3E}">
        <p14:creationId xmlns:p14="http://schemas.microsoft.com/office/powerpoint/2010/main" val="282587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smtClean="0"/>
              <a:t>Tip</a:t>
            </a:r>
            <a:r>
              <a:rPr lang="es-MX" dirty="0" smtClean="0"/>
              <a:t>: </a:t>
            </a:r>
            <a:r>
              <a:rPr lang="es-MX" dirty="0" err="1" smtClean="0"/>
              <a:t>Beware</a:t>
            </a:r>
            <a:r>
              <a:rPr lang="es-MX" dirty="0" smtClean="0"/>
              <a:t> of </a:t>
            </a:r>
            <a:r>
              <a:rPr lang="es-MX" dirty="0" err="1" smtClean="0"/>
              <a:t>Primark</a:t>
            </a:r>
            <a:endParaRPr lang="es-MX" dirty="0" smtClean="0"/>
          </a:p>
          <a:p>
            <a:endParaRPr lang="es-MX" dirty="0" smtClean="0"/>
          </a:p>
          <a:p>
            <a:r>
              <a:rPr lang="es-MX" dirty="0" smtClean="0"/>
              <a:t>H&amp;M – </a:t>
            </a:r>
            <a:r>
              <a:rPr lang="es-MX" dirty="0" err="1" smtClean="0"/>
              <a:t>employees</a:t>
            </a:r>
            <a:r>
              <a:rPr lang="es-MX" baseline="0" dirty="0" smtClean="0"/>
              <a:t> : 132,000</a:t>
            </a:r>
          </a:p>
          <a:p>
            <a:r>
              <a:rPr lang="es-MX" baseline="0" dirty="0" err="1" smtClean="0"/>
              <a:t>Primark</a:t>
            </a:r>
            <a:r>
              <a:rPr lang="es-MX" baseline="0" dirty="0" smtClean="0"/>
              <a:t>: 51,250</a:t>
            </a:r>
            <a:endParaRPr lang="es-MX" dirty="0"/>
          </a:p>
        </p:txBody>
      </p:sp>
      <p:sp>
        <p:nvSpPr>
          <p:cNvPr id="4" name="Marcador de número de diapositiva 3"/>
          <p:cNvSpPr>
            <a:spLocks noGrp="1"/>
          </p:cNvSpPr>
          <p:nvPr>
            <p:ph type="sldNum" sz="quarter" idx="10"/>
          </p:nvPr>
        </p:nvSpPr>
        <p:spPr/>
        <p:txBody>
          <a:bodyPr/>
          <a:lstStyle/>
          <a:p>
            <a:fld id="{5DB88301-2640-4D2A-8C83-22A6E768C84A}" type="slidenum">
              <a:rPr lang="es-MX" smtClean="0"/>
              <a:t>23</a:t>
            </a:fld>
            <a:endParaRPr lang="es-MX"/>
          </a:p>
        </p:txBody>
      </p:sp>
    </p:spTree>
    <p:extLst>
      <p:ext uri="{BB962C8B-B14F-4D97-AF65-F5344CB8AC3E}">
        <p14:creationId xmlns:p14="http://schemas.microsoft.com/office/powerpoint/2010/main" val="261043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1FE66B58-6BC0-44EF-8909-93FCA81B761F}" type="slidenum">
              <a:t>5</a:t>
            </a:fld>
            <a:endParaRPr lang="de-DE"/>
          </a:p>
        </p:txBody>
      </p:sp>
      <p:sp>
        <p:nvSpPr>
          <p:cNvPr id="2" name="Marcador de imagen de diapositiva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Marcador de notas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70823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B0211962-FC95-4A10-BE83-881FA9473F1D}" type="slidenum">
              <a:t>6</a:t>
            </a:fld>
            <a:endParaRPr lang="de-DE"/>
          </a:p>
        </p:txBody>
      </p:sp>
      <p:sp>
        <p:nvSpPr>
          <p:cNvPr id="2" name="Marcador de imagen de diapositiva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Marcador de notas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157572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5783E939-7A73-4196-9E15-4EE51D45D510}" type="slidenum">
              <a:t>7</a:t>
            </a:fld>
            <a:endParaRPr lang="de-DE"/>
          </a:p>
        </p:txBody>
      </p:sp>
      <p:sp>
        <p:nvSpPr>
          <p:cNvPr id="2" name="Marcador de imagen de diapositiva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Marcador de notas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60354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067D8651-9707-4EFD-B10B-2150BD46F5A2}" type="slidenum">
              <a:t>8</a:t>
            </a:fld>
            <a:endParaRPr lang="de-DE"/>
          </a:p>
        </p:txBody>
      </p:sp>
      <p:sp>
        <p:nvSpPr>
          <p:cNvPr id="2" name="Marcador de imagen de diapositiva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Marcador de notas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85853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768F7B65-A38A-4DDA-8113-2513E344C14D}" type="slidenum">
              <a:t>9</a:t>
            </a:fld>
            <a:endParaRPr lang="de-DE"/>
          </a:p>
        </p:txBody>
      </p:sp>
      <p:sp>
        <p:nvSpPr>
          <p:cNvPr id="2" name="Marcador de imagen de diapositiva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Marcador de notas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16150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768F7B65-A38A-4DDA-8113-2513E344C14D}" type="slidenum">
              <a:t>10</a:t>
            </a:fld>
            <a:endParaRPr lang="de-DE"/>
          </a:p>
        </p:txBody>
      </p:sp>
      <p:sp>
        <p:nvSpPr>
          <p:cNvPr id="2" name="Marcador de imagen de diapositiva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Marcador de notas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159891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A51BD217-221F-4773-852C-FD77E0DDE69A}" type="slidenum">
              <a:t>11</a:t>
            </a:fld>
            <a:endParaRPr lang="de-DE"/>
          </a:p>
        </p:txBody>
      </p:sp>
      <p:sp>
        <p:nvSpPr>
          <p:cNvPr id="2" name="Marcador de imagen de diapositiva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Marcador de notas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283087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1EAD0FEF-F1D0-457A-99D8-DE87942B940E}" type="slidenum">
              <a:t>12</a:t>
            </a:fld>
            <a:endParaRPr lang="de-DE"/>
          </a:p>
        </p:txBody>
      </p:sp>
      <p:sp>
        <p:nvSpPr>
          <p:cNvPr id="2" name="Marcador de imagen de diapositiva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Marcador de notas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24992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5DCE1407-C23A-4BC7-B13A-45248F2D0185}" type="datetimeFigureOut">
              <a:rPr lang="es-MX" smtClean="0"/>
              <a:t>17/11/2015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7E788E6-0F69-4829-BAD1-87467A8464F6}" type="slidenum">
              <a:rPr lang="es-MX" smtClean="0"/>
              <a:t>‹Nº›</a:t>
            </a:fld>
            <a:endParaRPr lang="es-MX"/>
          </a:p>
        </p:txBody>
      </p:sp>
    </p:spTree>
    <p:extLst>
      <p:ext uri="{BB962C8B-B14F-4D97-AF65-F5344CB8AC3E}">
        <p14:creationId xmlns:p14="http://schemas.microsoft.com/office/powerpoint/2010/main" val="394612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DCE1407-C23A-4BC7-B13A-45248F2D0185}" type="datetimeFigureOut">
              <a:rPr lang="es-MX" smtClean="0"/>
              <a:t>17/11/2015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7E788E6-0F69-4829-BAD1-87467A8464F6}" type="slidenum">
              <a:rPr lang="es-MX" smtClean="0"/>
              <a:t>‹Nº›</a:t>
            </a:fld>
            <a:endParaRPr lang="es-MX"/>
          </a:p>
        </p:txBody>
      </p:sp>
    </p:spTree>
    <p:extLst>
      <p:ext uri="{BB962C8B-B14F-4D97-AF65-F5344CB8AC3E}">
        <p14:creationId xmlns:p14="http://schemas.microsoft.com/office/powerpoint/2010/main" val="249195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DCE1407-C23A-4BC7-B13A-45248F2D0185}" type="datetimeFigureOut">
              <a:rPr lang="es-MX" smtClean="0"/>
              <a:t>17/11/2015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7E788E6-0F69-4829-BAD1-87467A8464F6}" type="slidenum">
              <a:rPr lang="es-MX" smtClean="0"/>
              <a:t>‹Nº›</a:t>
            </a:fld>
            <a:endParaRPr lang="es-MX"/>
          </a:p>
        </p:txBody>
      </p:sp>
    </p:spTree>
    <p:extLst>
      <p:ext uri="{BB962C8B-B14F-4D97-AF65-F5344CB8AC3E}">
        <p14:creationId xmlns:p14="http://schemas.microsoft.com/office/powerpoint/2010/main" val="218888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DCE1407-C23A-4BC7-B13A-45248F2D0185}" type="datetimeFigureOut">
              <a:rPr lang="es-MX" smtClean="0"/>
              <a:t>17/11/2015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7E788E6-0F69-4829-BAD1-87467A8464F6}" type="slidenum">
              <a:rPr lang="es-MX" smtClean="0"/>
              <a:t>‹Nº›</a:t>
            </a:fld>
            <a:endParaRPr lang="es-MX"/>
          </a:p>
        </p:txBody>
      </p:sp>
    </p:spTree>
    <p:extLst>
      <p:ext uri="{BB962C8B-B14F-4D97-AF65-F5344CB8AC3E}">
        <p14:creationId xmlns:p14="http://schemas.microsoft.com/office/powerpoint/2010/main" val="302884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DCE1407-C23A-4BC7-B13A-45248F2D0185}" type="datetimeFigureOut">
              <a:rPr lang="es-MX" smtClean="0"/>
              <a:t>17/11/2015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7E788E6-0F69-4829-BAD1-87467A8464F6}" type="slidenum">
              <a:rPr lang="es-MX" smtClean="0"/>
              <a:t>‹Nº›</a:t>
            </a:fld>
            <a:endParaRPr lang="es-MX"/>
          </a:p>
        </p:txBody>
      </p:sp>
    </p:spTree>
    <p:extLst>
      <p:ext uri="{BB962C8B-B14F-4D97-AF65-F5344CB8AC3E}">
        <p14:creationId xmlns:p14="http://schemas.microsoft.com/office/powerpoint/2010/main" val="17579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DCE1407-C23A-4BC7-B13A-45248F2D0185}" type="datetimeFigureOut">
              <a:rPr lang="es-MX" smtClean="0"/>
              <a:t>17/11/2015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7E788E6-0F69-4829-BAD1-87467A8464F6}" type="slidenum">
              <a:rPr lang="es-MX" smtClean="0"/>
              <a:t>‹Nº›</a:t>
            </a:fld>
            <a:endParaRPr lang="es-MX"/>
          </a:p>
        </p:txBody>
      </p:sp>
    </p:spTree>
    <p:extLst>
      <p:ext uri="{BB962C8B-B14F-4D97-AF65-F5344CB8AC3E}">
        <p14:creationId xmlns:p14="http://schemas.microsoft.com/office/powerpoint/2010/main" val="65124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DCE1407-C23A-4BC7-B13A-45248F2D0185}" type="datetimeFigureOut">
              <a:rPr lang="es-MX" smtClean="0"/>
              <a:t>17/11/2015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7E788E6-0F69-4829-BAD1-87467A8464F6}" type="slidenum">
              <a:rPr lang="es-MX" smtClean="0"/>
              <a:t>‹Nº›</a:t>
            </a:fld>
            <a:endParaRPr lang="es-MX"/>
          </a:p>
        </p:txBody>
      </p:sp>
    </p:spTree>
    <p:extLst>
      <p:ext uri="{BB962C8B-B14F-4D97-AF65-F5344CB8AC3E}">
        <p14:creationId xmlns:p14="http://schemas.microsoft.com/office/powerpoint/2010/main" val="256074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DCE1407-C23A-4BC7-B13A-45248F2D0185}" type="datetimeFigureOut">
              <a:rPr lang="es-MX" smtClean="0"/>
              <a:t>17/11/2015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7E788E6-0F69-4829-BAD1-87467A8464F6}" type="slidenum">
              <a:rPr lang="es-MX" smtClean="0"/>
              <a:t>‹Nº›</a:t>
            </a:fld>
            <a:endParaRPr lang="es-MX"/>
          </a:p>
        </p:txBody>
      </p:sp>
    </p:spTree>
    <p:extLst>
      <p:ext uri="{BB962C8B-B14F-4D97-AF65-F5344CB8AC3E}">
        <p14:creationId xmlns:p14="http://schemas.microsoft.com/office/powerpoint/2010/main" val="351987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DCE1407-C23A-4BC7-B13A-45248F2D0185}" type="datetimeFigureOut">
              <a:rPr lang="es-MX" smtClean="0"/>
              <a:t>17/11/2015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7E788E6-0F69-4829-BAD1-87467A8464F6}" type="slidenum">
              <a:rPr lang="es-MX" smtClean="0"/>
              <a:t>‹Nº›</a:t>
            </a:fld>
            <a:endParaRPr lang="es-MX"/>
          </a:p>
        </p:txBody>
      </p:sp>
    </p:spTree>
    <p:extLst>
      <p:ext uri="{BB962C8B-B14F-4D97-AF65-F5344CB8AC3E}">
        <p14:creationId xmlns:p14="http://schemas.microsoft.com/office/powerpoint/2010/main" val="272943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DCE1407-C23A-4BC7-B13A-45248F2D0185}" type="datetimeFigureOut">
              <a:rPr lang="es-MX" smtClean="0"/>
              <a:t>17/11/2015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7E788E6-0F69-4829-BAD1-87467A8464F6}" type="slidenum">
              <a:rPr lang="es-MX" smtClean="0"/>
              <a:t>‹Nº›</a:t>
            </a:fld>
            <a:endParaRPr lang="es-MX"/>
          </a:p>
        </p:txBody>
      </p:sp>
    </p:spTree>
    <p:extLst>
      <p:ext uri="{BB962C8B-B14F-4D97-AF65-F5344CB8AC3E}">
        <p14:creationId xmlns:p14="http://schemas.microsoft.com/office/powerpoint/2010/main" val="143918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DCE1407-C23A-4BC7-B13A-45248F2D0185}" type="datetimeFigureOut">
              <a:rPr lang="es-MX" smtClean="0"/>
              <a:t>17/11/2015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7E788E6-0F69-4829-BAD1-87467A8464F6}" type="slidenum">
              <a:rPr lang="es-MX" smtClean="0"/>
              <a:t>‹Nº›</a:t>
            </a:fld>
            <a:endParaRPr lang="es-MX"/>
          </a:p>
        </p:txBody>
      </p:sp>
    </p:spTree>
    <p:extLst>
      <p:ext uri="{BB962C8B-B14F-4D97-AF65-F5344CB8AC3E}">
        <p14:creationId xmlns:p14="http://schemas.microsoft.com/office/powerpoint/2010/main" val="163550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E1407-C23A-4BC7-B13A-45248F2D0185}" type="datetimeFigureOut">
              <a:rPr lang="es-MX" smtClean="0"/>
              <a:t>17/11/2015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788E6-0F69-4829-BAD1-87467A8464F6}" type="slidenum">
              <a:rPr lang="es-MX" smtClean="0"/>
              <a:t>‹Nº›</a:t>
            </a:fld>
            <a:endParaRPr lang="es-MX"/>
          </a:p>
        </p:txBody>
      </p:sp>
    </p:spTree>
    <p:extLst>
      <p:ext uri="{BB962C8B-B14F-4D97-AF65-F5344CB8AC3E}">
        <p14:creationId xmlns:p14="http://schemas.microsoft.com/office/powerpoint/2010/main" val="95335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png"/><Relationship Id="rId7" Type="http://schemas.openxmlformats.org/officeDocument/2006/relationships/slide" Target="slide17.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3.png"/><Relationship Id="rId5" Type="http://schemas.openxmlformats.org/officeDocument/2006/relationships/slide" Target="slide4.xml"/><Relationship Id="rId10" Type="http://schemas.openxmlformats.org/officeDocument/2006/relationships/image" Target="../media/image2.jpeg"/><Relationship Id="rId4" Type="http://schemas.openxmlformats.org/officeDocument/2006/relationships/slide" Target="slide2.xml"/><Relationship Id="rId9" Type="http://schemas.openxmlformats.org/officeDocument/2006/relationships/slide" Target="slide22.xml"/></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9.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3.xml"/><Relationship Id="rId10" Type="http://schemas.openxmlformats.org/officeDocument/2006/relationships/image" Target="../media/image1.png"/><Relationship Id="rId4" Type="http://schemas.openxmlformats.org/officeDocument/2006/relationships/slide" Target="slide4.xml"/><Relationship Id="rId9"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3.xml"/><Relationship Id="rId10" Type="http://schemas.openxmlformats.org/officeDocument/2006/relationships/image" Target="../media/image1.png"/><Relationship Id="rId4" Type="http://schemas.openxmlformats.org/officeDocument/2006/relationships/slide" Target="slide4.xml"/><Relationship Id="rId9"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3.xml"/><Relationship Id="rId10" Type="http://schemas.openxmlformats.org/officeDocument/2006/relationships/image" Target="../media/image1.png"/><Relationship Id="rId4" Type="http://schemas.openxmlformats.org/officeDocument/2006/relationships/slide" Target="slide4.xml"/><Relationship Id="rId9" Type="http://schemas.openxmlformats.org/officeDocument/2006/relationships/slide" Target="slide1.xml"/></Relationships>
</file>

<file path=ppt/slides/_rels/slide1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4.xml"/><Relationship Id="rId7" Type="http://schemas.openxmlformats.org/officeDocument/2006/relationships/slide" Target="slide22.xml"/><Relationship Id="rId12"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image" Target="../media/image15.png"/><Relationship Id="rId5" Type="http://schemas.openxmlformats.org/officeDocument/2006/relationships/slide" Target="slide17.xml"/><Relationship Id="rId10" Type="http://schemas.openxmlformats.org/officeDocument/2006/relationships/image" Target="../media/image14.png"/><Relationship Id="rId4" Type="http://schemas.openxmlformats.org/officeDocument/2006/relationships/slide" Target="slide13.xm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slide" Target="slide17.xml"/><Relationship Id="rId10" Type="http://schemas.openxmlformats.org/officeDocument/2006/relationships/image" Target="../media/image14.png"/><Relationship Id="rId4" Type="http://schemas.openxmlformats.org/officeDocument/2006/relationships/slide" Target="slide13.xm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image" Target="../media/image16.png"/><Relationship Id="rId5" Type="http://schemas.openxmlformats.org/officeDocument/2006/relationships/slide" Target="slide17.xml"/><Relationship Id="rId10" Type="http://schemas.openxmlformats.org/officeDocument/2006/relationships/image" Target="../media/image14.png"/><Relationship Id="rId4" Type="http://schemas.openxmlformats.org/officeDocument/2006/relationships/slide" Target="slide13.xm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4.xml"/><Relationship Id="rId7" Type="http://schemas.openxmlformats.org/officeDocument/2006/relationships/slide" Target="slide22.xml"/><Relationship Id="rId12"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image" Target="../media/image16.png"/><Relationship Id="rId5" Type="http://schemas.openxmlformats.org/officeDocument/2006/relationships/slide" Target="slide17.xml"/><Relationship Id="rId10" Type="http://schemas.openxmlformats.org/officeDocument/2006/relationships/image" Target="../media/image14.png"/><Relationship Id="rId4" Type="http://schemas.openxmlformats.org/officeDocument/2006/relationships/slide" Target="slide13.xm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9.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3.xml"/><Relationship Id="rId10" Type="http://schemas.openxmlformats.org/officeDocument/2006/relationships/image" Target="../media/image1.png"/><Relationship Id="rId4" Type="http://schemas.openxmlformats.org/officeDocument/2006/relationships/slide" Target="slide4.xml"/><Relationship Id="rId9" Type="http://schemas.openxmlformats.org/officeDocument/2006/relationships/slide" Target="slide1.xml"/></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3.xml"/><Relationship Id="rId10" Type="http://schemas.openxmlformats.org/officeDocument/2006/relationships/image" Target="../media/image1.png"/><Relationship Id="rId4" Type="http://schemas.openxmlformats.org/officeDocument/2006/relationships/slide" Target="slide4.xml"/><Relationship Id="rId9" Type="http://schemas.openxmlformats.org/officeDocument/2006/relationships/slide" Target="slide1.xml"/></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9.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3.xml"/><Relationship Id="rId10" Type="http://schemas.openxmlformats.org/officeDocument/2006/relationships/image" Target="../media/image1.png"/><Relationship Id="rId4" Type="http://schemas.openxmlformats.org/officeDocument/2006/relationships/slide" Target="slide4.xml"/><Relationship Id="rId9"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xml"/><Relationship Id="rId3" Type="http://schemas.openxmlformats.org/officeDocument/2006/relationships/image" Target="../media/image4.jpeg"/><Relationship Id="rId7" Type="http://schemas.openxmlformats.org/officeDocument/2006/relationships/slide" Target="slide2.xml"/><Relationship Id="rId12" Type="http://schemas.openxmlformats.org/officeDocument/2006/relationships/slide" Target="slide22.xml"/><Relationship Id="rId17"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9.xml"/><Relationship Id="rId5" Type="http://schemas.openxmlformats.org/officeDocument/2006/relationships/image" Target="../media/image6.jpeg"/><Relationship Id="rId15" Type="http://schemas.openxmlformats.org/officeDocument/2006/relationships/image" Target="../media/image8.jpeg"/><Relationship Id="rId10" Type="http://schemas.openxmlformats.org/officeDocument/2006/relationships/slide" Target="slide17.xml"/><Relationship Id="rId4" Type="http://schemas.openxmlformats.org/officeDocument/2006/relationships/image" Target="../media/image5.jpeg"/><Relationship Id="rId9" Type="http://schemas.openxmlformats.org/officeDocument/2006/relationships/slide" Target="slide13.xml"/><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0.png"/><Relationship Id="rId7" Type="http://schemas.openxmlformats.org/officeDocument/2006/relationships/slide" Target="slide17.xml"/><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1.png"/><Relationship Id="rId5" Type="http://schemas.openxmlformats.org/officeDocument/2006/relationships/slide" Target="slide4.xml"/><Relationship Id="rId10" Type="http://schemas.openxmlformats.org/officeDocument/2006/relationships/slide" Target="slide1.xml"/><Relationship Id="rId4" Type="http://schemas.openxmlformats.org/officeDocument/2006/relationships/slide" Target="slide2.xml"/><Relationship Id="rId9"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22.png"/><Relationship Id="rId7" Type="http://schemas.openxmlformats.org/officeDocument/2006/relationships/slide" Target="slide13.xml"/><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1.xml"/><Relationship Id="rId5" Type="http://schemas.openxmlformats.org/officeDocument/2006/relationships/slide" Target="slide2.xml"/><Relationship Id="rId10" Type="http://schemas.openxmlformats.org/officeDocument/2006/relationships/slide" Target="slide22.xml"/><Relationship Id="rId4" Type="http://schemas.openxmlformats.org/officeDocument/2006/relationships/image" Target="../media/image23.png"/><Relationship Id="rId9" Type="http://schemas.openxmlformats.org/officeDocument/2006/relationships/slide" Target="slide19.xml"/></Relationships>
</file>

<file path=ppt/slides/_rels/slide2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image" Target="../media/image24.png"/><Relationship Id="rId5" Type="http://schemas.openxmlformats.org/officeDocument/2006/relationships/slide" Target="slide13.xml"/><Relationship Id="rId10" Type="http://schemas.openxmlformats.org/officeDocument/2006/relationships/image" Target="../media/image1.png"/><Relationship Id="rId4" Type="http://schemas.openxmlformats.org/officeDocument/2006/relationships/slide" Target="slide4.xml"/><Relationship Id="rId9" Type="http://schemas.openxmlformats.org/officeDocument/2006/relationships/slide" Target="slide1.xml"/></Relationships>
</file>

<file path=ppt/slides/_rels/slide2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6.png"/><Relationship Id="rId7"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1.png"/><Relationship Id="rId5" Type="http://schemas.openxmlformats.org/officeDocument/2006/relationships/slide" Target="slide4.xml"/><Relationship Id="rId10" Type="http://schemas.openxmlformats.org/officeDocument/2006/relationships/slide" Target="slide1.xml"/><Relationship Id="rId4" Type="http://schemas.openxmlformats.org/officeDocument/2006/relationships/slide" Target="slide2.xml"/><Relationship Id="rId9" Type="http://schemas.openxmlformats.org/officeDocument/2006/relationships/slide" Target="slide22.xml"/></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3.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3.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1.png"/><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image" Target="../media/image1.png"/><Relationship Id="rId5" Type="http://schemas.openxmlformats.org/officeDocument/2006/relationships/slide" Target="slide4.xml"/><Relationship Id="rId10" Type="http://schemas.openxmlformats.org/officeDocument/2006/relationships/slide" Target="slide1.xml"/><Relationship Id="rId4" Type="http://schemas.openxmlformats.org/officeDocument/2006/relationships/slide" Target="slide2.xml"/><Relationship Id="rId9" Type="http://schemas.openxmlformats.org/officeDocument/2006/relationships/slide" Target="slide22.xml"/></Relationships>
</file>

<file path=ppt/slides/_rels/slide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2.png"/><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image" Target="../media/image1.png"/><Relationship Id="rId5" Type="http://schemas.openxmlformats.org/officeDocument/2006/relationships/slide" Target="slide4.xml"/><Relationship Id="rId10" Type="http://schemas.openxmlformats.org/officeDocument/2006/relationships/slide" Target="slide1.xml"/><Relationship Id="rId4" Type="http://schemas.openxmlformats.org/officeDocument/2006/relationships/slide" Target="slide2.xml"/><Relationship Id="rId9" Type="http://schemas.openxmlformats.org/officeDocument/2006/relationships/slide" Target="slide22.xml"/></Relationships>
</file>

<file path=ppt/slides/_rels/slide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3.xml"/><Relationship Id="rId10" Type="http://schemas.openxmlformats.org/officeDocument/2006/relationships/image" Target="../media/image1.png"/><Relationship Id="rId4" Type="http://schemas.openxmlformats.org/officeDocument/2006/relationships/slide" Target="slide4.xml"/><Relationship Id="rId9"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image" Target="../media/image1.png"/><Relationship Id="rId5" Type="http://schemas.openxmlformats.org/officeDocument/2006/relationships/slide" Target="slide13.xml"/><Relationship Id="rId10" Type="http://schemas.openxmlformats.org/officeDocument/2006/relationships/slide" Target="slide1.xml"/><Relationship Id="rId4" Type="http://schemas.openxmlformats.org/officeDocument/2006/relationships/slide" Target="slide4.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3.xml"/><Relationship Id="rId10" Type="http://schemas.openxmlformats.org/officeDocument/2006/relationships/image" Target="../media/image1.png"/><Relationship Id="rId4" Type="http://schemas.openxmlformats.org/officeDocument/2006/relationships/slide" Target="slide4.xml"/><Relationship Id="rId9"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uepedia.de/images/thumb/5/53/H&amp;M-Logo.svg/320px-H&amp;M-Logo.svg.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729789" y="5486396"/>
            <a:ext cx="5014514" cy="553998"/>
          </a:xfrm>
          <a:prstGeom prst="rect">
            <a:avLst/>
          </a:prstGeom>
          <a:noFill/>
        </p:spPr>
        <p:txBody>
          <a:bodyPr wrap="none" rtlCol="0">
            <a:spAutoFit/>
          </a:bodyPr>
          <a:lstStyle/>
          <a:p>
            <a:r>
              <a:rPr lang="es-MX" sz="3000" b="1" dirty="0" smtClean="0">
                <a:solidFill>
                  <a:schemeClr val="bg1"/>
                </a:solidFill>
              </a:rPr>
              <a:t>SUPPLY CHAIN MANAGEMENT</a:t>
            </a:r>
            <a:endParaRPr lang="es-MX" sz="3000" b="1" dirty="0">
              <a:solidFill>
                <a:schemeClr val="bg1"/>
              </a:solidFill>
            </a:endParaRPr>
          </a:p>
        </p:txBody>
      </p:sp>
      <p:sp>
        <p:nvSpPr>
          <p:cNvPr id="5" name="CuadroTexto 4">
            <a:hlinkClick r:id="rId4"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9" name="CuadroTexto 8">
            <a:hlinkClick r:id="rId5"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10" name="CuadroTexto 9">
            <a:hlinkClick r:id="rId6"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11" name="CuadroTexto 10">
            <a:hlinkClick r:id="rId7"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12" name="CuadroTexto 11">
            <a:hlinkClick r:id="rId8"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13" name="CuadroTexto 12">
            <a:hlinkClick r:id="rId9"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sp>
        <p:nvSpPr>
          <p:cNvPr id="3" name="Rectángulo 2"/>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CuadroTexto 14"/>
          <p:cNvSpPr txBox="1"/>
          <p:nvPr/>
        </p:nvSpPr>
        <p:spPr>
          <a:xfrm>
            <a:off x="6869968" y="1519213"/>
            <a:ext cx="3296736" cy="369332"/>
          </a:xfrm>
          <a:prstGeom prst="rect">
            <a:avLst/>
          </a:prstGeom>
          <a:noFill/>
        </p:spPr>
        <p:txBody>
          <a:bodyPr wrap="none" rtlCol="0">
            <a:spAutoFit/>
          </a:bodyPr>
          <a:lstStyle/>
          <a:p>
            <a:r>
              <a:rPr lang="es-MX" u="sng" dirty="0" smtClean="0">
                <a:latin typeface="Helvetica" panose="020B0604020202020204" pitchFamily="34" charset="0"/>
                <a:cs typeface="Helvetica" panose="020B0604020202020204" pitchFamily="34" charset="0"/>
              </a:rPr>
              <a:t>H&amp;M’s competitive advantage:</a:t>
            </a:r>
            <a:endParaRPr lang="es-MX" u="sng" dirty="0">
              <a:latin typeface="Helvetica" panose="020B0604020202020204" pitchFamily="34" charset="0"/>
              <a:cs typeface="Helvetica" panose="020B0604020202020204" pitchFamily="34" charset="0"/>
            </a:endParaRPr>
          </a:p>
        </p:txBody>
      </p:sp>
      <p:sp>
        <p:nvSpPr>
          <p:cNvPr id="16" name="CuadroTexto 15"/>
          <p:cNvSpPr txBox="1"/>
          <p:nvPr/>
        </p:nvSpPr>
        <p:spPr>
          <a:xfrm>
            <a:off x="6325651" y="2372418"/>
            <a:ext cx="3916457" cy="3293209"/>
          </a:xfrm>
          <a:prstGeom prst="rect">
            <a:avLst/>
          </a:prstGeom>
          <a:noFill/>
        </p:spPr>
        <p:txBody>
          <a:bodyPr wrap="none" rtlCol="0">
            <a:spAutoFit/>
          </a:bodyPr>
          <a:lstStyle/>
          <a:p>
            <a:r>
              <a:rPr lang="es-MX" sz="4000" b="1" dirty="0" smtClean="0">
                <a:latin typeface="Helvetica" panose="020B0604020202020204" pitchFamily="34" charset="0"/>
                <a:cs typeface="Helvetica" panose="020B0604020202020204" pitchFamily="34" charset="0"/>
              </a:rPr>
              <a:t>SUPPLY</a:t>
            </a:r>
          </a:p>
          <a:p>
            <a:r>
              <a:rPr lang="es-MX" sz="4000" b="1" dirty="0" smtClean="0">
                <a:latin typeface="Helvetica" panose="020B0604020202020204" pitchFamily="34" charset="0"/>
                <a:cs typeface="Helvetica" panose="020B0604020202020204" pitchFamily="34" charset="0"/>
              </a:rPr>
              <a:t>CHAIN</a:t>
            </a:r>
          </a:p>
          <a:p>
            <a:r>
              <a:rPr lang="es-MX" sz="4000" b="1" u="sng" dirty="0" smtClean="0">
                <a:latin typeface="Helvetica" panose="020B0604020202020204" pitchFamily="34" charset="0"/>
                <a:cs typeface="Helvetica" panose="020B0604020202020204" pitchFamily="34" charset="0"/>
              </a:rPr>
              <a:t>MANAGEMENT</a:t>
            </a:r>
          </a:p>
          <a:p>
            <a:endParaRPr lang="es-MX" sz="4000" b="1" u="sng" dirty="0">
              <a:latin typeface="Helvetica" panose="020B0604020202020204" pitchFamily="34" charset="0"/>
              <a:cs typeface="Helvetica" panose="020B0604020202020204" pitchFamily="34" charset="0"/>
            </a:endParaRPr>
          </a:p>
          <a:p>
            <a:r>
              <a:rPr lang="es-MX" sz="1600" dirty="0" err="1" smtClean="0">
                <a:latin typeface="Helvetica" panose="020B0604020202020204" pitchFamily="34" charset="0"/>
                <a:cs typeface="Helvetica" panose="020B0604020202020204" pitchFamily="34" charset="0"/>
              </a:rPr>
              <a:t>Golara</a:t>
            </a:r>
            <a:r>
              <a:rPr lang="es-MX" sz="1600" dirty="0" smtClean="0">
                <a:latin typeface="Helvetica" panose="020B0604020202020204" pitchFamily="34" charset="0"/>
                <a:cs typeface="Helvetica" panose="020B0604020202020204" pitchFamily="34" charset="0"/>
              </a:rPr>
              <a:t> Safari</a:t>
            </a:r>
          </a:p>
          <a:p>
            <a:r>
              <a:rPr lang="es-MX" sz="1600" dirty="0" err="1" smtClean="0">
                <a:latin typeface="Helvetica" panose="020B0604020202020204" pitchFamily="34" charset="0"/>
                <a:cs typeface="Helvetica" panose="020B0604020202020204" pitchFamily="34" charset="0"/>
              </a:rPr>
              <a:t>Nikhila</a:t>
            </a:r>
            <a:r>
              <a:rPr lang="es-MX" sz="1600" dirty="0" smtClean="0">
                <a:latin typeface="Helvetica" panose="020B0604020202020204" pitchFamily="34" charset="0"/>
                <a:cs typeface="Helvetica" panose="020B0604020202020204" pitchFamily="34" charset="0"/>
              </a:rPr>
              <a:t> </a:t>
            </a:r>
            <a:r>
              <a:rPr lang="es-MX" sz="1600" dirty="0" err="1" smtClean="0">
                <a:latin typeface="Helvetica" panose="020B0604020202020204" pitchFamily="34" charset="0"/>
                <a:cs typeface="Helvetica" panose="020B0604020202020204" pitchFamily="34" charset="0"/>
              </a:rPr>
              <a:t>Yadavalli</a:t>
            </a:r>
            <a:endParaRPr lang="es-MX" sz="1600" dirty="0" smtClean="0">
              <a:latin typeface="Helvetica" panose="020B0604020202020204" pitchFamily="34" charset="0"/>
              <a:cs typeface="Helvetica" panose="020B0604020202020204" pitchFamily="34" charset="0"/>
            </a:endParaRPr>
          </a:p>
          <a:p>
            <a:r>
              <a:rPr lang="es-MX" sz="1600" dirty="0" smtClean="0">
                <a:latin typeface="Helvetica" panose="020B0604020202020204" pitchFamily="34" charset="0"/>
                <a:cs typeface="Helvetica" panose="020B0604020202020204" pitchFamily="34" charset="0"/>
              </a:rPr>
              <a:t>Eduardo Rodriguez</a:t>
            </a:r>
            <a:endParaRPr lang="es-MX" sz="1600" dirty="0">
              <a:latin typeface="Helvetica" panose="020B0604020202020204" pitchFamily="34" charset="0"/>
              <a:cs typeface="Helvetica" panose="020B0604020202020204" pitchFamily="34" charset="0"/>
            </a:endParaRPr>
          </a:p>
        </p:txBody>
      </p:sp>
      <p:pic>
        <p:nvPicPr>
          <p:cNvPr id="17" name="Picture 4" descr="MQ Spring-Summer 2014 Lookbook (3)"/>
          <p:cNvPicPr>
            <a:picLocks noChangeAspect="1" noChangeArrowheads="1"/>
          </p:cNvPicPr>
          <p:nvPr/>
        </p:nvPicPr>
        <p:blipFill rotWithShape="1">
          <a:blip r:embed="rId10">
            <a:extLst>
              <a:ext uri="{28A0092B-C50C-407E-A947-70E740481C1C}">
                <a14:useLocalDpi xmlns:a14="http://schemas.microsoft.com/office/drawing/2010/main" val="0"/>
              </a:ext>
            </a:extLst>
          </a:blip>
          <a:srcRect l="12746" t="8911" r="12306" b="17801"/>
          <a:stretch/>
        </p:blipFill>
        <p:spPr bwMode="auto">
          <a:xfrm>
            <a:off x="2111925" y="1584100"/>
            <a:ext cx="3816073" cy="5273899"/>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2111925" y="6204041"/>
            <a:ext cx="1130438" cy="584775"/>
          </a:xfrm>
          <a:prstGeom prst="rect">
            <a:avLst/>
          </a:prstGeom>
          <a:noFill/>
        </p:spPr>
        <p:txBody>
          <a:bodyPr wrap="none" rtlCol="0">
            <a:spAutoFit/>
          </a:bodyPr>
          <a:lstStyle/>
          <a:p>
            <a:r>
              <a:rPr lang="es-MX" sz="1600" dirty="0" smtClean="0">
                <a:solidFill>
                  <a:schemeClr val="bg1"/>
                </a:solidFill>
                <a:latin typeface="Helvetica" panose="020B0604020202020204" pitchFamily="34" charset="0"/>
                <a:cs typeface="Helvetica" panose="020B0604020202020204" pitchFamily="34" charset="0"/>
              </a:rPr>
              <a:t>November</a:t>
            </a:r>
          </a:p>
          <a:p>
            <a:r>
              <a:rPr lang="es-MX" sz="1600" dirty="0" smtClean="0">
                <a:solidFill>
                  <a:schemeClr val="bg1"/>
                </a:solidFill>
                <a:latin typeface="Helvetica" panose="020B0604020202020204" pitchFamily="34" charset="0"/>
                <a:cs typeface="Helvetica" panose="020B0604020202020204" pitchFamily="34" charset="0"/>
              </a:rPr>
              <a:t>17, 2015</a:t>
            </a:r>
            <a:endParaRPr lang="es-MX" sz="1600" dirty="0">
              <a:solidFill>
                <a:schemeClr val="bg1"/>
              </a:solidFill>
              <a:latin typeface="Helvetica" panose="020B0604020202020204" pitchFamily="34" charset="0"/>
              <a:cs typeface="Helvetica" panose="020B0604020202020204" pitchFamily="34" charset="0"/>
            </a:endParaRPr>
          </a:p>
        </p:txBody>
      </p:sp>
      <p:sp>
        <p:nvSpPr>
          <p:cNvPr id="19" name="Rectángulo 18"/>
          <p:cNvSpPr/>
          <p:nvPr/>
        </p:nvSpPr>
        <p:spPr>
          <a:xfrm>
            <a:off x="9611977" y="412463"/>
            <a:ext cx="2142699" cy="31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Picture 6" descr="http://www.ereclama.es/images/lup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81911" y="412463"/>
            <a:ext cx="298334" cy="298334"/>
          </a:xfrm>
          <a:prstGeom prst="rect">
            <a:avLst/>
          </a:prstGeom>
          <a:noFill/>
          <a:extLst>
            <a:ext uri="{909E8E84-426E-40DD-AFC4-6F175D3DCCD1}">
              <a14:hiddenFill xmlns:a14="http://schemas.microsoft.com/office/drawing/2010/main">
                <a:solidFill>
                  <a:srgbClr val="FFFFFF"/>
                </a:solidFill>
              </a14:hiddenFill>
            </a:ext>
          </a:extLst>
        </p:spPr>
      </p:pic>
      <p:sp>
        <p:nvSpPr>
          <p:cNvPr id="29" name="Rectángulo 28"/>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25916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Marcador de texto 2"/>
          <p:cNvSpPr txBox="1">
            <a:spLocks noGrp="1"/>
          </p:cNvSpPr>
          <p:nvPr>
            <p:ph type="body" idx="4294967295"/>
          </p:nvPr>
        </p:nvSpPr>
        <p:spPr>
          <a:xfrm>
            <a:off x="1444957" y="2891250"/>
            <a:ext cx="9302087" cy="3728491"/>
          </a:xfrm>
        </p:spPr>
        <p:txBody>
          <a:bodyPr>
            <a:normAutofit/>
          </a:bodyPr>
          <a:lstStyle/>
          <a:p>
            <a:pPr lvl="0"/>
            <a:r>
              <a:rPr lang="en-US" sz="2000" dirty="0">
                <a:latin typeface="Helvetica" panose="020B0604020202020204" pitchFamily="34" charset="0"/>
                <a:cs typeface="Helvetica" panose="020B0604020202020204" pitchFamily="34" charset="0"/>
              </a:rPr>
              <a:t>Each store is linked to a global ERP system that delivers key up-to-date information to the organization delivering all encompassing </a:t>
            </a:r>
            <a:r>
              <a:rPr lang="en-US" sz="2000" dirty="0" smtClean="0">
                <a:latin typeface="Helvetica" panose="020B0604020202020204" pitchFamily="34" charset="0"/>
                <a:cs typeface="Helvetica" panose="020B0604020202020204" pitchFamily="34" charset="0"/>
              </a:rPr>
              <a:t>visibility.</a:t>
            </a:r>
          </a:p>
          <a:p>
            <a:pPr marL="0" lvl="0" indent="0">
              <a:buNone/>
            </a:pPr>
            <a:endParaRPr lang="en-US" sz="2000" dirty="0" smtClean="0">
              <a:latin typeface="Helvetica" panose="020B0604020202020204" pitchFamily="34" charset="0"/>
              <a:cs typeface="Helvetica" panose="020B0604020202020204" pitchFamily="34" charset="0"/>
            </a:endParaRPr>
          </a:p>
          <a:p>
            <a:pPr lvl="0"/>
            <a:r>
              <a:rPr lang="en-US" sz="2000" dirty="0">
                <a:latin typeface="Helvetica" panose="020B0604020202020204" pitchFamily="34" charset="0"/>
                <a:cs typeface="Helvetica" panose="020B0604020202020204" pitchFamily="34" charset="0"/>
              </a:rPr>
              <a:t>H&amp;M also shares its information with its suppliers on latest fashion trends and the internal matters allowing them to </a:t>
            </a:r>
            <a:r>
              <a:rPr lang="en-US" sz="2000" dirty="0" smtClean="0">
                <a:latin typeface="Helvetica" panose="020B0604020202020204" pitchFamily="34" charset="0"/>
                <a:cs typeface="Helvetica" panose="020B0604020202020204" pitchFamily="34" charset="0"/>
              </a:rPr>
              <a:t>forecast.</a:t>
            </a:r>
          </a:p>
          <a:p>
            <a:pPr lvl="0"/>
            <a:endParaRPr lang="en-US" sz="2000" dirty="0" smtClean="0">
              <a:latin typeface="Helvetica" panose="020B0604020202020204" pitchFamily="34" charset="0"/>
              <a:cs typeface="Helvetica" panose="020B0604020202020204" pitchFamily="34" charset="0"/>
            </a:endParaRPr>
          </a:p>
          <a:p>
            <a:pPr lvl="0"/>
            <a:r>
              <a:rPr lang="en-US" sz="2000" dirty="0">
                <a:latin typeface="Helvetica" panose="020B0604020202020204" pitchFamily="34" charset="0"/>
                <a:cs typeface="Helvetica" panose="020B0604020202020204" pitchFamily="34" charset="0"/>
              </a:rPr>
              <a:t>Their uniform  IT platform allows the company to </a:t>
            </a:r>
            <a:r>
              <a:rPr lang="en-US" sz="2000" dirty="0" smtClean="0">
                <a:latin typeface="Helvetica" panose="020B0604020202020204" pitchFamily="34" charset="0"/>
                <a:cs typeface="Helvetica" panose="020B0604020202020204" pitchFamily="34" charset="0"/>
              </a:rPr>
              <a:t>react </a:t>
            </a:r>
            <a:r>
              <a:rPr lang="en-US" sz="2000" dirty="0">
                <a:latin typeface="Helvetica" panose="020B0604020202020204" pitchFamily="34" charset="0"/>
                <a:cs typeface="Helvetica" panose="020B0604020202020204" pitchFamily="34" charset="0"/>
              </a:rPr>
              <a:t>quickly to new trends and avoid </a:t>
            </a:r>
            <a:r>
              <a:rPr lang="en-US" sz="2000" dirty="0" smtClean="0">
                <a:latin typeface="Helvetica" panose="020B0604020202020204" pitchFamily="34" charset="0"/>
                <a:cs typeface="Helvetica" panose="020B0604020202020204" pitchFamily="34" charset="0"/>
              </a:rPr>
              <a:t>overstocking.</a:t>
            </a:r>
          </a:p>
          <a:p>
            <a:pPr lvl="0"/>
            <a:endParaRPr lang="de-DE" sz="1600" dirty="0" smtClean="0">
              <a:latin typeface="Helvetica" panose="020B0604020202020204" pitchFamily="34" charset="0"/>
              <a:cs typeface="Helvetica" panose="020B0604020202020204" pitchFamily="34" charset="0"/>
            </a:endParaRPr>
          </a:p>
        </p:txBody>
      </p:sp>
      <p:sp>
        <p:nvSpPr>
          <p:cNvPr id="6" name="Rectángulo 5"/>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hlinkClick r:id="rId3"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9" name="CuadroTexto 8">
            <a:hlinkClick r:id="rId4"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10" name="CuadroTexto 9">
            <a:hlinkClick r:id="rId5"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11" name="CuadroTexto 10">
            <a:hlinkClick r:id="rId6"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12" name="CuadroTexto 11">
            <a:hlinkClick r:id="rId7"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13" name="CuadroTexto 12">
            <a:hlinkClick r:id="rId8"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16" name="Picture 4" descr="http://www.tuepedia.de/images/thumb/5/53/H&amp;M-Logo.svg/320px-H&amp;M-Logo.sv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3694128" y="1231867"/>
            <a:ext cx="4803745"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Technology</a:t>
            </a:r>
            <a:endParaRPr lang="es-MX" sz="3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8905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Marcador de texto 2"/>
          <p:cNvSpPr txBox="1">
            <a:spLocks noGrp="1"/>
          </p:cNvSpPr>
          <p:nvPr>
            <p:ph type="body" idx="4294967295"/>
          </p:nvPr>
        </p:nvSpPr>
        <p:spPr>
          <a:xfrm>
            <a:off x="1397758" y="2409182"/>
            <a:ext cx="7900788" cy="4326469"/>
          </a:xfrm>
        </p:spPr>
        <p:txBody>
          <a:bodyPr>
            <a:normAutofit/>
          </a:bodyPr>
          <a:lstStyle/>
          <a:p>
            <a:pPr lvl="0" fontAlgn="base"/>
            <a:r>
              <a:rPr lang="de-DE" sz="2000" dirty="0" smtClean="0">
                <a:latin typeface="Helvetica" panose="020B0604020202020204" pitchFamily="34" charset="0"/>
                <a:cs typeface="Helvetica" panose="020B0604020202020204" pitchFamily="34" charset="0"/>
              </a:rPr>
              <a:t>Store </a:t>
            </a:r>
            <a:r>
              <a:rPr lang="de-DE" sz="2000" dirty="0">
                <a:latin typeface="Helvetica" panose="020B0604020202020204" pitchFamily="34" charset="0"/>
                <a:cs typeface="Helvetica" panose="020B0604020202020204" pitchFamily="34" charset="0"/>
              </a:rPr>
              <a:t>floor is replenished using EPOS </a:t>
            </a:r>
            <a:r>
              <a:rPr lang="de-DE" sz="2000" dirty="0" smtClean="0">
                <a:latin typeface="Helvetica" panose="020B0604020202020204" pitchFamily="34" charset="0"/>
                <a:cs typeface="Helvetica" panose="020B0604020202020204" pitchFamily="34" charset="0"/>
              </a:rPr>
              <a:t>system</a:t>
            </a:r>
          </a:p>
          <a:p>
            <a:pPr fontAlgn="base"/>
            <a:r>
              <a:rPr lang="de-DE" sz="2000" dirty="0">
                <a:latin typeface="Helvetica" panose="020B0604020202020204" pitchFamily="34" charset="0"/>
                <a:cs typeface="Helvetica" panose="020B0604020202020204" pitchFamily="34" charset="0"/>
              </a:rPr>
              <a:t>EPOS(electronic point of sale) connects store floor to stock </a:t>
            </a:r>
            <a:r>
              <a:rPr lang="de-DE" sz="2000" dirty="0" smtClean="0">
                <a:latin typeface="Helvetica" panose="020B0604020202020204" pitchFamily="34" charset="0"/>
                <a:cs typeface="Helvetica" panose="020B0604020202020204" pitchFamily="34" charset="0"/>
              </a:rPr>
              <a:t>room</a:t>
            </a:r>
          </a:p>
          <a:p>
            <a:pPr lvl="0" fontAlgn="base"/>
            <a:r>
              <a:rPr lang="de-DE" sz="2000" dirty="0">
                <a:latin typeface="Helvetica" panose="020B0604020202020204" pitchFamily="34" charset="0"/>
                <a:cs typeface="Helvetica" panose="020B0604020202020204" pitchFamily="34" charset="0"/>
              </a:rPr>
              <a:t>Stores have uniform </a:t>
            </a:r>
            <a:r>
              <a:rPr lang="de-DE" sz="2000" dirty="0" smtClean="0">
                <a:latin typeface="Helvetica" panose="020B0604020202020204" pitchFamily="34" charset="0"/>
                <a:cs typeface="Helvetica" panose="020B0604020202020204" pitchFamily="34" charset="0"/>
              </a:rPr>
              <a:t>layout</a:t>
            </a:r>
          </a:p>
          <a:p>
            <a:pPr fontAlgn="base"/>
            <a:r>
              <a:rPr lang="en-US" sz="2000" dirty="0">
                <a:latin typeface="Helvetica" panose="020B0604020202020204" pitchFamily="34" charset="0"/>
                <a:cs typeface="Helvetica" panose="020B0604020202020204" pitchFamily="34" charset="0"/>
              </a:rPr>
              <a:t>hm.com</a:t>
            </a:r>
            <a:endParaRPr lang="es-MX" sz="2000" dirty="0">
              <a:latin typeface="Helvetica" panose="020B0604020202020204" pitchFamily="34" charset="0"/>
              <a:cs typeface="Helvetica" panose="020B0604020202020204" pitchFamily="34" charset="0"/>
            </a:endParaRPr>
          </a:p>
          <a:p>
            <a:pPr fontAlgn="base"/>
            <a:r>
              <a:rPr lang="en-US" sz="2000" dirty="0">
                <a:latin typeface="Helvetica" panose="020B0604020202020204" pitchFamily="34" charset="0"/>
                <a:cs typeface="Helvetica" panose="020B0604020202020204" pitchFamily="34" charset="0"/>
              </a:rPr>
              <a:t>cosstores.com</a:t>
            </a:r>
            <a:endParaRPr lang="es-MX" sz="2000" dirty="0">
              <a:latin typeface="Helvetica" panose="020B0604020202020204" pitchFamily="34" charset="0"/>
              <a:cs typeface="Helvetica" panose="020B0604020202020204" pitchFamily="34" charset="0"/>
            </a:endParaRPr>
          </a:p>
          <a:p>
            <a:pPr fontAlgn="base"/>
            <a:r>
              <a:rPr lang="en-US" sz="2000" dirty="0">
                <a:latin typeface="Helvetica" panose="020B0604020202020204" pitchFamily="34" charset="0"/>
                <a:cs typeface="Helvetica" panose="020B0604020202020204" pitchFamily="34" charset="0"/>
              </a:rPr>
              <a:t>monki.com</a:t>
            </a:r>
            <a:endParaRPr lang="es-MX" sz="2000" dirty="0">
              <a:latin typeface="Helvetica" panose="020B0604020202020204" pitchFamily="34" charset="0"/>
              <a:cs typeface="Helvetica" panose="020B0604020202020204" pitchFamily="34" charset="0"/>
            </a:endParaRPr>
          </a:p>
          <a:p>
            <a:pPr fontAlgn="base"/>
            <a:r>
              <a:rPr lang="en-US" sz="2000" dirty="0">
                <a:latin typeface="Helvetica" panose="020B0604020202020204" pitchFamily="34" charset="0"/>
                <a:cs typeface="Helvetica" panose="020B0604020202020204" pitchFamily="34" charset="0"/>
              </a:rPr>
              <a:t>weekday.com</a:t>
            </a:r>
            <a:endParaRPr lang="es-MX" sz="2000" dirty="0">
              <a:latin typeface="Helvetica" panose="020B0604020202020204" pitchFamily="34" charset="0"/>
              <a:cs typeface="Helvetica" panose="020B0604020202020204" pitchFamily="34" charset="0"/>
            </a:endParaRPr>
          </a:p>
          <a:p>
            <a:pPr fontAlgn="base"/>
            <a:r>
              <a:rPr lang="en-US" sz="2000" dirty="0">
                <a:latin typeface="Helvetica" panose="020B0604020202020204" pitchFamily="34" charset="0"/>
                <a:cs typeface="Helvetica" panose="020B0604020202020204" pitchFamily="34" charset="0"/>
              </a:rPr>
              <a:t>cheapmonday.com</a:t>
            </a:r>
            <a:endParaRPr lang="es-MX" sz="2000" dirty="0">
              <a:latin typeface="Helvetica" panose="020B0604020202020204" pitchFamily="34" charset="0"/>
              <a:cs typeface="Helvetica" panose="020B0604020202020204" pitchFamily="34" charset="0"/>
            </a:endParaRPr>
          </a:p>
          <a:p>
            <a:pPr fontAlgn="base"/>
            <a:r>
              <a:rPr lang="en-US" sz="2000" dirty="0">
                <a:latin typeface="Helvetica" panose="020B0604020202020204" pitchFamily="34" charset="0"/>
                <a:cs typeface="Helvetica" panose="020B0604020202020204" pitchFamily="34" charset="0"/>
              </a:rPr>
              <a:t>stories.com</a:t>
            </a:r>
          </a:p>
          <a:p>
            <a:pPr lvl="0" fontAlgn="base"/>
            <a:endParaRPr lang="de-DE" sz="1600" dirty="0">
              <a:latin typeface="Helvetica" panose="020B0604020202020204" pitchFamily="34" charset="0"/>
              <a:cs typeface="Helvetica" panose="020B0604020202020204" pitchFamily="34" charset="0"/>
            </a:endParaRPr>
          </a:p>
          <a:p>
            <a:pPr marL="0" indent="0" fontAlgn="base">
              <a:buNone/>
            </a:pPr>
            <a:endParaRPr lang="de-DE" sz="1600" dirty="0">
              <a:latin typeface="Helvetica" panose="020B0604020202020204" pitchFamily="34" charset="0"/>
              <a:cs typeface="Helvetica" panose="020B0604020202020204" pitchFamily="34" charset="0"/>
            </a:endParaRPr>
          </a:p>
          <a:p>
            <a:pPr lvl="0" fontAlgn="base"/>
            <a:endParaRPr lang="de-DE" sz="1600" dirty="0">
              <a:latin typeface="Helvetica" panose="020B0604020202020204" pitchFamily="34" charset="0"/>
              <a:cs typeface="Helvetica" panose="020B0604020202020204" pitchFamily="34" charset="0"/>
            </a:endParaRPr>
          </a:p>
          <a:p>
            <a:pPr fontAlgn="base"/>
            <a:endParaRPr lang="en-US" sz="1600" dirty="0" smtClean="0">
              <a:latin typeface="Helvetica" panose="020B0604020202020204" pitchFamily="34" charset="0"/>
              <a:cs typeface="Helvetica" panose="020B0604020202020204" pitchFamily="34" charset="0"/>
            </a:endParaRPr>
          </a:p>
          <a:p>
            <a:pPr fontAlgn="base"/>
            <a:endParaRPr lang="es-MX" sz="1600" dirty="0" smtClean="0">
              <a:latin typeface="Helvetica" panose="020B0604020202020204" pitchFamily="34" charset="0"/>
              <a:cs typeface="Helvetica" panose="020B0604020202020204" pitchFamily="34" charset="0"/>
            </a:endParaRPr>
          </a:p>
          <a:p>
            <a:pPr lvl="0">
              <a:buSzPct val="45000"/>
              <a:buFont typeface="StarSymbol"/>
              <a:buChar char="●"/>
            </a:pPr>
            <a:endParaRPr lang="de-DE" dirty="0"/>
          </a:p>
          <a:p>
            <a:pPr lvl="0">
              <a:buSzPct val="45000"/>
              <a:buFont typeface="StarSymbol"/>
              <a:buChar char="●"/>
            </a:pPr>
            <a:endParaRPr lang="de-DE" dirty="0"/>
          </a:p>
        </p:txBody>
      </p:sp>
      <p:sp>
        <p:nvSpPr>
          <p:cNvPr id="6" name="Rectángulo 5"/>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hlinkClick r:id="rId3"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9" name="CuadroTexto 8">
            <a:hlinkClick r:id="rId4"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10" name="CuadroTexto 9">
            <a:hlinkClick r:id="rId5"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11" name="CuadroTexto 10">
            <a:hlinkClick r:id="rId6"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12" name="CuadroTexto 11">
            <a:hlinkClick r:id="rId7"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13" name="CuadroTexto 12">
            <a:hlinkClick r:id="rId8"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16" name="Picture 4" descr="http://www.tuepedia.de/images/thumb/5/53/H&amp;M-Logo.svg/320px-H&amp;M-Logo.sv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3010117" y="1231867"/>
            <a:ext cx="6171767"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Stores</a:t>
            </a:r>
            <a:r>
              <a:rPr lang="es-MX" sz="3000" b="1" dirty="0" smtClean="0">
                <a:latin typeface="Helvetica" panose="020B0604020202020204" pitchFamily="34" charset="0"/>
                <a:cs typeface="Helvetica" panose="020B0604020202020204" pitchFamily="34" charset="0"/>
              </a:rPr>
              <a:t> </a:t>
            </a:r>
            <a:r>
              <a:rPr lang="es-MX" sz="3000" b="1" dirty="0" err="1" smtClean="0">
                <a:latin typeface="Helvetica" panose="020B0604020202020204" pitchFamily="34" charset="0"/>
                <a:cs typeface="Helvetica" panose="020B0604020202020204" pitchFamily="34" charset="0"/>
              </a:rPr>
              <a:t>worldwide</a:t>
            </a:r>
            <a:r>
              <a:rPr lang="es-MX" sz="3000" b="1" dirty="0" smtClean="0">
                <a:latin typeface="Helvetica" panose="020B0604020202020204" pitchFamily="34" charset="0"/>
                <a:cs typeface="Helvetica" panose="020B0604020202020204" pitchFamily="34" charset="0"/>
              </a:rPr>
              <a:t> &amp; </a:t>
            </a:r>
            <a:r>
              <a:rPr lang="es-MX" sz="3000" b="1" dirty="0" err="1" smtClean="0">
                <a:latin typeface="Helvetica" panose="020B0604020202020204" pitchFamily="34" charset="0"/>
                <a:cs typeface="Helvetica" panose="020B0604020202020204" pitchFamily="34" charset="0"/>
              </a:rPr>
              <a:t>subsidiaries</a:t>
            </a:r>
            <a:endParaRPr lang="es-MX" sz="3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6122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hlinkClick r:id="rId3"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11" name="CuadroTexto 10">
            <a:hlinkClick r:id="rId4"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12" name="CuadroTexto 11">
            <a:hlinkClick r:id="rId5"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13" name="CuadroTexto 12">
            <a:hlinkClick r:id="rId6"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14" name="CuadroTexto 13">
            <a:hlinkClick r:id="rId7"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15" name="CuadroTexto 14">
            <a:hlinkClick r:id="rId8"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18" name="Picture 4" descr="http://www.tuepedia.de/images/thumb/5/53/H&amp;M-Logo.svg/320px-H&amp;M-Logo.sv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p:cNvSpPr txBox="1"/>
          <p:nvPr/>
        </p:nvSpPr>
        <p:spPr>
          <a:xfrm>
            <a:off x="3010117" y="1231867"/>
            <a:ext cx="6171767" cy="553998"/>
          </a:xfrm>
          <a:prstGeom prst="rect">
            <a:avLst/>
          </a:prstGeom>
          <a:noFill/>
        </p:spPr>
        <p:txBody>
          <a:bodyPr wrap="square" rtlCol="0">
            <a:spAutoFit/>
          </a:bodyPr>
          <a:lstStyle/>
          <a:p>
            <a:pPr algn="ctr"/>
            <a:r>
              <a:rPr lang="es-MX" sz="3000" b="1" dirty="0" smtClean="0">
                <a:latin typeface="Helvetica" panose="020B0604020202020204" pitchFamily="34" charset="0"/>
                <a:cs typeface="Helvetica" panose="020B0604020202020204" pitchFamily="34" charset="0"/>
              </a:rPr>
              <a:t>Reverse </a:t>
            </a:r>
            <a:r>
              <a:rPr lang="es-MX" sz="3000" b="1" dirty="0" err="1" smtClean="0">
                <a:latin typeface="Helvetica" panose="020B0604020202020204" pitchFamily="34" charset="0"/>
                <a:cs typeface="Helvetica" panose="020B0604020202020204" pitchFamily="34" charset="0"/>
              </a:rPr>
              <a:t>logistics</a:t>
            </a:r>
            <a:endParaRPr lang="es-MX" sz="3000" b="1" dirty="0">
              <a:latin typeface="Helvetica" panose="020B0604020202020204" pitchFamily="34" charset="0"/>
              <a:cs typeface="Helvetica" panose="020B0604020202020204" pitchFamily="34" charset="0"/>
            </a:endParaRPr>
          </a:p>
        </p:txBody>
      </p:sp>
      <p:sp>
        <p:nvSpPr>
          <p:cNvPr id="2" name="Rectángulo 1"/>
          <p:cNvSpPr/>
          <p:nvPr/>
        </p:nvSpPr>
        <p:spPr>
          <a:xfrm>
            <a:off x="1816890" y="2996816"/>
            <a:ext cx="8558221" cy="2523768"/>
          </a:xfrm>
          <a:prstGeom prst="rect">
            <a:avLst/>
          </a:prstGeom>
        </p:spPr>
        <p:txBody>
          <a:bodyPr wrap="square">
            <a:spAutoFit/>
          </a:bodyPr>
          <a:lstStyle/>
          <a:p>
            <a:pPr marL="285750" indent="-285750" fontAlgn="base">
              <a:buFont typeface="Arial" panose="020B0604020202020204" pitchFamily="34" charset="0"/>
              <a:buChar char="•"/>
            </a:pPr>
            <a:r>
              <a:rPr lang="en-US" sz="2000" dirty="0" smtClean="0">
                <a:latin typeface="Helvetica" panose="020B0604020202020204" pitchFamily="34" charset="0"/>
                <a:cs typeface="Helvetica" panose="020B0604020202020204" pitchFamily="34" charset="0"/>
              </a:rPr>
              <a:t>Customers can hand in unwanted clothing</a:t>
            </a:r>
          </a:p>
          <a:p>
            <a:pPr marL="285750" indent="-285750" fontAlgn="base">
              <a:buFont typeface="Arial" panose="020B0604020202020204" pitchFamily="34" charset="0"/>
              <a:buChar char="•"/>
            </a:pPr>
            <a:endParaRPr lang="en-US" sz="2000" dirty="0" smtClean="0">
              <a:latin typeface="Helvetica" panose="020B0604020202020204" pitchFamily="34" charset="0"/>
              <a:cs typeface="Helvetica" panose="020B0604020202020204" pitchFamily="34" charset="0"/>
            </a:endParaRPr>
          </a:p>
          <a:p>
            <a:pPr marL="285750" indent="-285750" fontAlgn="base">
              <a:buFont typeface="Arial" panose="020B0604020202020204" pitchFamily="34" charset="0"/>
              <a:buChar char="•"/>
            </a:pPr>
            <a:r>
              <a:rPr lang="en-US" sz="2000" dirty="0" smtClean="0">
                <a:latin typeface="Helvetica" panose="020B0604020202020204" pitchFamily="34" charset="0"/>
                <a:cs typeface="Helvetica" panose="020B0604020202020204" pitchFamily="34" charset="0"/>
              </a:rPr>
              <a:t>Collect, re-use and turn into something new to avoid wasting materials</a:t>
            </a:r>
          </a:p>
          <a:p>
            <a:pPr marL="285750" indent="-285750" fontAlgn="base">
              <a:buFont typeface="Arial" panose="020B0604020202020204" pitchFamily="34" charset="0"/>
              <a:buChar char="•"/>
            </a:pPr>
            <a:endParaRPr lang="en-US" sz="2000" dirty="0" smtClean="0">
              <a:latin typeface="Helvetica" panose="020B0604020202020204" pitchFamily="34" charset="0"/>
              <a:cs typeface="Helvetica" panose="020B0604020202020204" pitchFamily="34" charset="0"/>
            </a:endParaRPr>
          </a:p>
          <a:p>
            <a:pPr marL="285750" indent="-285750" fontAlgn="base">
              <a:buFont typeface="Arial" panose="020B0604020202020204" pitchFamily="34" charset="0"/>
              <a:buChar char="•"/>
            </a:pPr>
            <a:r>
              <a:rPr lang="en-US" sz="2000" dirty="0" smtClean="0">
                <a:latin typeface="Helvetica" panose="020B0604020202020204" pitchFamily="34" charset="0"/>
                <a:cs typeface="Helvetica" panose="020B0604020202020204" pitchFamily="34" charset="0"/>
              </a:rPr>
              <a:t>Dramatically reduces how much resources are used</a:t>
            </a:r>
          </a:p>
          <a:p>
            <a:pPr marL="285750" indent="-285750" fontAlgn="base">
              <a:buFont typeface="Arial" panose="020B0604020202020204" pitchFamily="34" charset="0"/>
              <a:buChar char="•"/>
            </a:pPr>
            <a:endParaRPr lang="en-US" sz="2000" dirty="0" smtClean="0">
              <a:latin typeface="Helvetica" panose="020B0604020202020204" pitchFamily="34" charset="0"/>
              <a:cs typeface="Helvetica" panose="020B0604020202020204" pitchFamily="34" charset="0"/>
            </a:endParaRPr>
          </a:p>
          <a:p>
            <a:pPr marL="285750" indent="-285750" fontAlgn="base">
              <a:buFont typeface="Arial" panose="020B0604020202020204" pitchFamily="34" charset="0"/>
              <a:buChar char="•"/>
            </a:pPr>
            <a:r>
              <a:rPr lang="en-US" sz="2000" dirty="0" smtClean="0">
                <a:latin typeface="Helvetica" panose="020B0604020202020204" pitchFamily="34" charset="0"/>
                <a:cs typeface="Helvetica" panose="020B0604020202020204" pitchFamily="34" charset="0"/>
              </a:rPr>
              <a:t>20% of specific clothing line is made entirely from recyclables</a:t>
            </a:r>
          </a:p>
          <a:p>
            <a:pPr marL="285750" indent="-285750" fontAlgn="base">
              <a:buFont typeface="Arial" panose="020B0604020202020204" pitchFamily="34" charset="0"/>
              <a:buChar char="•"/>
            </a:pPr>
            <a:endParaRPr lang="es-MX"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98919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CuadroTexto 34">
            <a:hlinkClick r:id="rId2"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36" name="CuadroTexto 35">
            <a:hlinkClick r:id="rId3"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37" name="CuadroTexto 36">
            <a:hlinkClick r:id="rId4"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38" name="CuadroTexto 37">
            <a:hlinkClick r:id="rId5"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39" name="CuadroTexto 38">
            <a:hlinkClick r:id="rId6"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40" name="CuadroTexto 39">
            <a:hlinkClick r:id="rId7"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43" name="Picture 4" descr="http://www.tuepedia.de/images/thumb/5/53/H&amp;M-Logo.svg/320px-H&amp;M-Logo.svg.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45" name="Rectángulo 44"/>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CuadroTexto 43"/>
          <p:cNvSpPr txBox="1"/>
          <p:nvPr/>
        </p:nvSpPr>
        <p:spPr>
          <a:xfrm>
            <a:off x="3010117" y="1231867"/>
            <a:ext cx="6171767"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Levels</a:t>
            </a:r>
            <a:r>
              <a:rPr lang="es-MX" sz="3000" b="1" dirty="0" smtClean="0">
                <a:latin typeface="Helvetica" panose="020B0604020202020204" pitchFamily="34" charset="0"/>
                <a:cs typeface="Helvetica" panose="020B0604020202020204" pitchFamily="34" charset="0"/>
              </a:rPr>
              <a:t> of SCM </a:t>
            </a:r>
            <a:r>
              <a:rPr lang="es-MX" sz="3000" b="1" dirty="0" err="1" smtClean="0">
                <a:latin typeface="Helvetica" panose="020B0604020202020204" pitchFamily="34" charset="0"/>
                <a:cs typeface="Helvetica" panose="020B0604020202020204" pitchFamily="34" charset="0"/>
              </a:rPr>
              <a:t>usage</a:t>
            </a:r>
            <a:endParaRPr lang="es-MX" sz="3000" b="1" dirty="0">
              <a:latin typeface="Helvetica" panose="020B0604020202020204" pitchFamily="34" charset="0"/>
              <a:cs typeface="Helvetica" panose="020B0604020202020204" pitchFamily="34" charset="0"/>
            </a:endParaRPr>
          </a:p>
        </p:txBody>
      </p:sp>
      <p:pic>
        <p:nvPicPr>
          <p:cNvPr id="24" name="Picture 5" descr="Screen Shot 2015-11-12 at 10.50.56.png"/>
          <p:cNvPicPr>
            <a:picLocks noChangeAspect="1"/>
          </p:cNvPicPr>
          <p:nvPr/>
        </p:nvPicPr>
        <p:blipFill rotWithShape="1">
          <a:blip r:embed="rId10">
            <a:extLst>
              <a:ext uri="{28A0092B-C50C-407E-A947-70E740481C1C}">
                <a14:useLocalDpi xmlns:a14="http://schemas.microsoft.com/office/drawing/2010/main" val="0"/>
              </a:ext>
            </a:extLst>
          </a:blip>
          <a:srcRect t="33314" b="19945"/>
          <a:stretch/>
        </p:blipFill>
        <p:spPr>
          <a:xfrm>
            <a:off x="1204118" y="2355081"/>
            <a:ext cx="3339369" cy="1262130"/>
          </a:xfrm>
          <a:prstGeom prst="rect">
            <a:avLst/>
          </a:prstGeom>
        </p:spPr>
      </p:pic>
      <p:sp>
        <p:nvSpPr>
          <p:cNvPr id="25" name="Subtitle 2"/>
          <p:cNvSpPr>
            <a:spLocks noGrp="1"/>
          </p:cNvSpPr>
          <p:nvPr>
            <p:ph type="subTitle" idx="1"/>
          </p:nvPr>
        </p:nvSpPr>
        <p:spPr>
          <a:xfrm>
            <a:off x="1530401" y="3698354"/>
            <a:ext cx="2686801" cy="539689"/>
          </a:xfrm>
        </p:spPr>
        <p:txBody>
          <a:bodyPr>
            <a:normAutofit fontScale="85000" lnSpcReduction="10000"/>
          </a:bodyPr>
          <a:lstStyle/>
          <a:p>
            <a:pPr algn="l"/>
            <a:r>
              <a:rPr lang="en-US" sz="2600" b="1" u="sng" dirty="0" smtClean="0">
                <a:solidFill>
                  <a:schemeClr val="tx1"/>
                </a:solidFill>
                <a:latin typeface="Helvetica" panose="020B0604020202020204" pitchFamily="34" charset="0"/>
                <a:cs typeface="Helvetica" panose="020B0604020202020204" pitchFamily="34" charset="0"/>
              </a:rPr>
              <a:t>Strategic Planning</a:t>
            </a:r>
          </a:p>
          <a:p>
            <a:pPr algn="l"/>
            <a:endParaRPr lang="en-US" sz="2400" dirty="0">
              <a:solidFill>
                <a:srgbClr val="000000"/>
              </a:solidFill>
              <a:latin typeface="Helvetica" panose="020B0604020202020204" pitchFamily="34" charset="0"/>
              <a:cs typeface="Helvetica" panose="020B0604020202020204" pitchFamily="34" charset="0"/>
            </a:endParaRPr>
          </a:p>
        </p:txBody>
      </p:sp>
      <p:pic>
        <p:nvPicPr>
          <p:cNvPr id="26" name="Picture 3" descr="Screen Shot 2015-11-12 at 10.54.44.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56921" y="3338482"/>
            <a:ext cx="2553849" cy="2484559"/>
          </a:xfrm>
          <a:prstGeom prst="rect">
            <a:avLst/>
          </a:prstGeom>
        </p:spPr>
      </p:pic>
      <p:pic>
        <p:nvPicPr>
          <p:cNvPr id="27" name="Picture 4" descr="Screen Shot 2015-11-12 at 10.50.4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2319" y="2986146"/>
            <a:ext cx="2356114" cy="1800680"/>
          </a:xfrm>
          <a:prstGeom prst="rect">
            <a:avLst/>
          </a:prstGeom>
        </p:spPr>
      </p:pic>
      <p:sp>
        <p:nvSpPr>
          <p:cNvPr id="33" name="Subtitle 2"/>
          <p:cNvSpPr txBox="1">
            <a:spLocks/>
          </p:cNvSpPr>
          <p:nvPr/>
        </p:nvSpPr>
        <p:spPr>
          <a:xfrm>
            <a:off x="4640034" y="4958021"/>
            <a:ext cx="3035774" cy="539689"/>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b="1" u="sng" dirty="0" smtClean="0">
                <a:latin typeface="Helvetica" panose="020B0604020202020204" pitchFamily="34" charset="0"/>
                <a:cs typeface="Helvetica" panose="020B0604020202020204" pitchFamily="34" charset="0"/>
              </a:rPr>
              <a:t>Tactical management</a:t>
            </a:r>
          </a:p>
          <a:p>
            <a:pPr algn="l"/>
            <a:endParaRPr lang="en-US" dirty="0">
              <a:solidFill>
                <a:srgbClr val="000000"/>
              </a:solidFill>
              <a:latin typeface="Helvetica" panose="020B0604020202020204" pitchFamily="34" charset="0"/>
              <a:cs typeface="Helvetica" panose="020B0604020202020204" pitchFamily="34" charset="0"/>
            </a:endParaRPr>
          </a:p>
        </p:txBody>
      </p:sp>
      <p:sp>
        <p:nvSpPr>
          <p:cNvPr id="46" name="Subtitle 2"/>
          <p:cNvSpPr txBox="1">
            <a:spLocks/>
          </p:cNvSpPr>
          <p:nvPr/>
        </p:nvSpPr>
        <p:spPr>
          <a:xfrm>
            <a:off x="8203757" y="5553196"/>
            <a:ext cx="2460175" cy="539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b="1" u="sng" dirty="0" smtClean="0">
                <a:latin typeface="Helvetica" panose="020B0604020202020204" pitchFamily="34" charset="0"/>
                <a:cs typeface="Helvetica" panose="020B0604020202020204" pitchFamily="34" charset="0"/>
              </a:rPr>
              <a:t>Operational level</a:t>
            </a:r>
          </a:p>
          <a:p>
            <a:pPr algn="l"/>
            <a:endParaRPr lang="en-US" sz="2200" dirty="0">
              <a:solidFill>
                <a:srgbClr val="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24549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CuadroTexto 34">
            <a:hlinkClick r:id="rId2"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36" name="CuadroTexto 35">
            <a:hlinkClick r:id="rId3"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37" name="CuadroTexto 36">
            <a:hlinkClick r:id="rId4"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38" name="CuadroTexto 37">
            <a:hlinkClick r:id="rId5"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39" name="CuadroTexto 38">
            <a:hlinkClick r:id="rId6"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40" name="CuadroTexto 39">
            <a:hlinkClick r:id="rId7"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43" name="Picture 4" descr="http://www.tuepedia.de/images/thumb/5/53/H&amp;M-Logo.svg/320px-H&amp;M-Logo.svg.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45" name="Rectángulo 44"/>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CuadroTexto 43"/>
          <p:cNvSpPr txBox="1"/>
          <p:nvPr/>
        </p:nvSpPr>
        <p:spPr>
          <a:xfrm>
            <a:off x="3010117" y="1231867"/>
            <a:ext cx="6171767"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Levels</a:t>
            </a:r>
            <a:r>
              <a:rPr lang="es-MX" sz="3000" b="1" dirty="0" smtClean="0">
                <a:latin typeface="Helvetica" panose="020B0604020202020204" pitchFamily="34" charset="0"/>
                <a:cs typeface="Helvetica" panose="020B0604020202020204" pitchFamily="34" charset="0"/>
              </a:rPr>
              <a:t> of SCM </a:t>
            </a:r>
            <a:r>
              <a:rPr lang="es-MX" sz="3000" b="1" dirty="0" err="1" smtClean="0">
                <a:latin typeface="Helvetica" panose="020B0604020202020204" pitchFamily="34" charset="0"/>
                <a:cs typeface="Helvetica" panose="020B0604020202020204" pitchFamily="34" charset="0"/>
              </a:rPr>
              <a:t>usage</a:t>
            </a:r>
            <a:endParaRPr lang="es-MX" sz="3000" b="1" dirty="0">
              <a:latin typeface="Helvetica" panose="020B0604020202020204" pitchFamily="34" charset="0"/>
              <a:cs typeface="Helvetica" panose="020B0604020202020204" pitchFamily="34" charset="0"/>
            </a:endParaRPr>
          </a:p>
        </p:txBody>
      </p:sp>
      <p:pic>
        <p:nvPicPr>
          <p:cNvPr id="15" name="Picture 5" descr="Screen Shot 2015-11-12 at 10.50.56.png"/>
          <p:cNvPicPr>
            <a:picLocks noChangeAspect="1"/>
          </p:cNvPicPr>
          <p:nvPr/>
        </p:nvPicPr>
        <p:blipFill rotWithShape="1">
          <a:blip r:embed="rId10">
            <a:extLst>
              <a:ext uri="{28A0092B-C50C-407E-A947-70E740481C1C}">
                <a14:useLocalDpi xmlns:a14="http://schemas.microsoft.com/office/drawing/2010/main" val="0"/>
              </a:ext>
            </a:extLst>
          </a:blip>
          <a:srcRect t="33314" b="19945"/>
          <a:stretch/>
        </p:blipFill>
        <p:spPr>
          <a:xfrm>
            <a:off x="1165481" y="2110380"/>
            <a:ext cx="3339369" cy="1262130"/>
          </a:xfrm>
          <a:prstGeom prst="rect">
            <a:avLst/>
          </a:prstGeom>
        </p:spPr>
      </p:pic>
      <p:sp>
        <p:nvSpPr>
          <p:cNvPr id="16" name="Subtitle 2"/>
          <p:cNvSpPr txBox="1">
            <a:spLocks/>
          </p:cNvSpPr>
          <p:nvPr/>
        </p:nvSpPr>
        <p:spPr>
          <a:xfrm>
            <a:off x="1162857" y="4030994"/>
            <a:ext cx="3339369" cy="28321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u="sng" dirty="0" smtClean="0"/>
              <a:t>Strategic Planning</a:t>
            </a:r>
          </a:p>
          <a:p>
            <a:pPr marL="457200" indent="-457200">
              <a:buFont typeface="Wingdings" charset="2"/>
              <a:buChar char="ü"/>
            </a:pPr>
            <a:r>
              <a:rPr lang="en-US" sz="2000" dirty="0" smtClean="0">
                <a:latin typeface="Arial Narrow"/>
                <a:cs typeface="Arial Narrow"/>
              </a:rPr>
              <a:t>Sites and Target</a:t>
            </a:r>
          </a:p>
          <a:p>
            <a:pPr marL="457200" indent="-457200">
              <a:buFont typeface="Wingdings" charset="2"/>
              <a:buChar char="ü"/>
            </a:pPr>
            <a:r>
              <a:rPr lang="en-US" sz="2000" dirty="0" smtClean="0">
                <a:latin typeface="Arial Narrow"/>
                <a:cs typeface="Arial Narrow"/>
              </a:rPr>
              <a:t>Suppliers, Transport, Logistic</a:t>
            </a:r>
          </a:p>
          <a:p>
            <a:pPr marL="457200" indent="-457200">
              <a:buFont typeface="Wingdings" charset="2"/>
              <a:buChar char="ü"/>
            </a:pPr>
            <a:r>
              <a:rPr lang="en-US" sz="2000" dirty="0" smtClean="0">
                <a:solidFill>
                  <a:srgbClr val="000000"/>
                </a:solidFill>
                <a:latin typeface="Arial Narrow"/>
                <a:cs typeface="Arial Narrow"/>
              </a:rPr>
              <a:t>Innovations</a:t>
            </a:r>
          </a:p>
          <a:p>
            <a:pPr marL="457200" indent="-457200">
              <a:buFont typeface="Wingdings" charset="2"/>
              <a:buChar char="ü"/>
            </a:pPr>
            <a:r>
              <a:rPr lang="en-US" sz="2000" dirty="0" smtClean="0">
                <a:solidFill>
                  <a:srgbClr val="000000"/>
                </a:solidFill>
                <a:latin typeface="Arial Narrow"/>
                <a:cs typeface="Arial Narrow"/>
              </a:rPr>
              <a:t>Product Management</a:t>
            </a:r>
          </a:p>
          <a:p>
            <a:pPr marL="457200" indent="-457200">
              <a:buFont typeface="Wingdings" charset="2"/>
              <a:buChar char="ü"/>
            </a:pPr>
            <a:r>
              <a:rPr lang="en-US" sz="2000" dirty="0" smtClean="0">
                <a:solidFill>
                  <a:srgbClr val="000000"/>
                </a:solidFill>
                <a:latin typeface="Arial Narrow"/>
                <a:cs typeface="Arial Narrow"/>
              </a:rPr>
              <a:t> IT System</a:t>
            </a:r>
          </a:p>
          <a:p>
            <a:pPr marL="457200" indent="-457200">
              <a:buFont typeface="Wingdings" charset="2"/>
              <a:buChar char="ü"/>
            </a:pPr>
            <a:endParaRPr lang="en-US" sz="2400" dirty="0">
              <a:solidFill>
                <a:srgbClr val="000000"/>
              </a:solidFill>
            </a:endParaRPr>
          </a:p>
        </p:txBody>
      </p:sp>
    </p:spTree>
    <p:extLst>
      <p:ext uri="{BB962C8B-B14F-4D97-AF65-F5344CB8AC3E}">
        <p14:creationId xmlns:p14="http://schemas.microsoft.com/office/powerpoint/2010/main" val="1866756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CuadroTexto 34">
            <a:hlinkClick r:id="rId2"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36" name="CuadroTexto 35">
            <a:hlinkClick r:id="rId3"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37" name="CuadroTexto 36">
            <a:hlinkClick r:id="rId4"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38" name="CuadroTexto 37">
            <a:hlinkClick r:id="rId5"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39" name="CuadroTexto 38">
            <a:hlinkClick r:id="rId6"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40" name="CuadroTexto 39">
            <a:hlinkClick r:id="rId7"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43" name="Picture 4" descr="http://www.tuepedia.de/images/thumb/5/53/H&amp;M-Logo.svg/320px-H&amp;M-Logo.svg.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45" name="Rectángulo 44"/>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CuadroTexto 16"/>
          <p:cNvSpPr txBox="1"/>
          <p:nvPr/>
        </p:nvSpPr>
        <p:spPr>
          <a:xfrm>
            <a:off x="3010117" y="1231867"/>
            <a:ext cx="6171767"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Levels</a:t>
            </a:r>
            <a:r>
              <a:rPr lang="es-MX" sz="3000" b="1" dirty="0" smtClean="0">
                <a:latin typeface="Helvetica" panose="020B0604020202020204" pitchFamily="34" charset="0"/>
                <a:cs typeface="Helvetica" panose="020B0604020202020204" pitchFamily="34" charset="0"/>
              </a:rPr>
              <a:t> of SCM </a:t>
            </a:r>
            <a:r>
              <a:rPr lang="es-MX" sz="3000" b="1" dirty="0" err="1" smtClean="0">
                <a:latin typeface="Helvetica" panose="020B0604020202020204" pitchFamily="34" charset="0"/>
                <a:cs typeface="Helvetica" panose="020B0604020202020204" pitchFamily="34" charset="0"/>
              </a:rPr>
              <a:t>usage</a:t>
            </a:r>
            <a:endParaRPr lang="es-MX" sz="3000" b="1" dirty="0">
              <a:latin typeface="Helvetica" panose="020B0604020202020204" pitchFamily="34" charset="0"/>
              <a:cs typeface="Helvetica" panose="020B0604020202020204" pitchFamily="34" charset="0"/>
            </a:endParaRPr>
          </a:p>
        </p:txBody>
      </p:sp>
      <p:pic>
        <p:nvPicPr>
          <p:cNvPr id="18" name="Picture 5" descr="Screen Shot 2015-11-12 at 10.50.56.png"/>
          <p:cNvPicPr>
            <a:picLocks noChangeAspect="1"/>
          </p:cNvPicPr>
          <p:nvPr/>
        </p:nvPicPr>
        <p:blipFill rotWithShape="1">
          <a:blip r:embed="rId10">
            <a:extLst>
              <a:ext uri="{28A0092B-C50C-407E-A947-70E740481C1C}">
                <a14:useLocalDpi xmlns:a14="http://schemas.microsoft.com/office/drawing/2010/main" val="0"/>
              </a:ext>
            </a:extLst>
          </a:blip>
          <a:srcRect t="33314" b="19945"/>
          <a:stretch/>
        </p:blipFill>
        <p:spPr>
          <a:xfrm>
            <a:off x="1165481" y="2110380"/>
            <a:ext cx="3339369" cy="1262130"/>
          </a:xfrm>
          <a:prstGeom prst="rect">
            <a:avLst/>
          </a:prstGeom>
        </p:spPr>
      </p:pic>
      <p:pic>
        <p:nvPicPr>
          <p:cNvPr id="20" name="Picture 4" descr="Screen Shot 2015-11-12 at 10.50.4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42731" y="1756358"/>
            <a:ext cx="2356114" cy="1800680"/>
          </a:xfrm>
          <a:prstGeom prst="rect">
            <a:avLst/>
          </a:prstGeom>
        </p:spPr>
      </p:pic>
      <p:sp>
        <p:nvSpPr>
          <p:cNvPr id="21" name="Subtitle 2"/>
          <p:cNvSpPr txBox="1">
            <a:spLocks/>
          </p:cNvSpPr>
          <p:nvPr/>
        </p:nvSpPr>
        <p:spPr>
          <a:xfrm>
            <a:off x="1162857" y="4030994"/>
            <a:ext cx="3339369" cy="28321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u="sng" dirty="0" smtClean="0"/>
              <a:t>Strategic Planning</a:t>
            </a:r>
          </a:p>
          <a:p>
            <a:pPr marL="457200" indent="-457200">
              <a:buFont typeface="Wingdings" charset="2"/>
              <a:buChar char="ü"/>
            </a:pPr>
            <a:r>
              <a:rPr lang="en-US" sz="2000" dirty="0" smtClean="0">
                <a:latin typeface="Arial Narrow"/>
                <a:cs typeface="Arial Narrow"/>
              </a:rPr>
              <a:t>Sites and Target</a:t>
            </a:r>
          </a:p>
          <a:p>
            <a:pPr marL="457200" indent="-457200">
              <a:buFont typeface="Wingdings" charset="2"/>
              <a:buChar char="ü"/>
            </a:pPr>
            <a:r>
              <a:rPr lang="en-US" sz="2000" dirty="0" smtClean="0">
                <a:latin typeface="Arial Narrow"/>
                <a:cs typeface="Arial Narrow"/>
              </a:rPr>
              <a:t>Suppliers, Transport, Logistic</a:t>
            </a:r>
          </a:p>
          <a:p>
            <a:pPr marL="457200" indent="-457200">
              <a:buFont typeface="Wingdings" charset="2"/>
              <a:buChar char="ü"/>
            </a:pPr>
            <a:r>
              <a:rPr lang="en-US" sz="2000" dirty="0" smtClean="0">
                <a:solidFill>
                  <a:srgbClr val="000000"/>
                </a:solidFill>
                <a:latin typeface="Arial Narrow"/>
                <a:cs typeface="Arial Narrow"/>
              </a:rPr>
              <a:t>Innovations</a:t>
            </a:r>
          </a:p>
          <a:p>
            <a:pPr marL="457200" indent="-457200">
              <a:buFont typeface="Wingdings" charset="2"/>
              <a:buChar char="ü"/>
            </a:pPr>
            <a:r>
              <a:rPr lang="en-US" sz="2000" dirty="0" smtClean="0">
                <a:solidFill>
                  <a:srgbClr val="000000"/>
                </a:solidFill>
                <a:latin typeface="Arial Narrow"/>
                <a:cs typeface="Arial Narrow"/>
              </a:rPr>
              <a:t>Product Management</a:t>
            </a:r>
          </a:p>
          <a:p>
            <a:pPr marL="457200" indent="-457200">
              <a:buFont typeface="Wingdings" charset="2"/>
              <a:buChar char="ü"/>
            </a:pPr>
            <a:r>
              <a:rPr lang="en-US" sz="2000" dirty="0" smtClean="0">
                <a:solidFill>
                  <a:srgbClr val="000000"/>
                </a:solidFill>
                <a:latin typeface="Arial Narrow"/>
                <a:cs typeface="Arial Narrow"/>
              </a:rPr>
              <a:t> IT System</a:t>
            </a:r>
          </a:p>
          <a:p>
            <a:pPr marL="457200" indent="-457200">
              <a:buFont typeface="Wingdings" charset="2"/>
              <a:buChar char="ü"/>
            </a:pPr>
            <a:endParaRPr lang="en-US" sz="2400" dirty="0">
              <a:solidFill>
                <a:srgbClr val="000000"/>
              </a:solidFill>
            </a:endParaRPr>
          </a:p>
        </p:txBody>
      </p:sp>
      <p:sp>
        <p:nvSpPr>
          <p:cNvPr id="22" name="Subtitle 2"/>
          <p:cNvSpPr txBox="1">
            <a:spLocks/>
          </p:cNvSpPr>
          <p:nvPr/>
        </p:nvSpPr>
        <p:spPr>
          <a:xfrm>
            <a:off x="4541200" y="4044733"/>
            <a:ext cx="3167237" cy="27950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b="1" u="sng" dirty="0" smtClean="0">
                <a:solidFill>
                  <a:schemeClr val="tx1"/>
                </a:solidFill>
              </a:rPr>
              <a:t>Tactical Management</a:t>
            </a:r>
          </a:p>
          <a:p>
            <a:pPr marL="457200" indent="-457200" algn="l">
              <a:buFont typeface="Wingdings" charset="2"/>
              <a:buChar char="ü"/>
            </a:pPr>
            <a:r>
              <a:rPr lang="en-US" sz="2000" dirty="0" smtClean="0">
                <a:solidFill>
                  <a:schemeClr val="tx1"/>
                </a:solidFill>
                <a:latin typeface="Arial Narrow"/>
                <a:cs typeface="Arial Narrow"/>
              </a:rPr>
              <a:t>Making Contracts</a:t>
            </a:r>
          </a:p>
          <a:p>
            <a:pPr marL="457200" indent="-457200" algn="l">
              <a:buFont typeface="Wingdings" charset="2"/>
              <a:buChar char="ü"/>
            </a:pPr>
            <a:r>
              <a:rPr lang="en-US" sz="2000" dirty="0" smtClean="0">
                <a:solidFill>
                  <a:schemeClr val="tx1"/>
                </a:solidFill>
                <a:latin typeface="Arial Narrow"/>
                <a:cs typeface="Arial Narrow"/>
              </a:rPr>
              <a:t>Defining Standards</a:t>
            </a:r>
          </a:p>
          <a:p>
            <a:pPr marL="457200" indent="-457200" algn="l">
              <a:buFont typeface="Wingdings" charset="2"/>
              <a:buChar char="ü"/>
            </a:pPr>
            <a:r>
              <a:rPr lang="en-US" sz="2000" dirty="0" smtClean="0">
                <a:solidFill>
                  <a:schemeClr val="tx1"/>
                </a:solidFill>
                <a:latin typeface="Arial Narrow"/>
                <a:cs typeface="Arial Narrow"/>
              </a:rPr>
              <a:t>Transportation Options</a:t>
            </a:r>
            <a:endParaRPr lang="en-US" sz="2000" dirty="0" smtClean="0">
              <a:solidFill>
                <a:srgbClr val="000000"/>
              </a:solidFill>
              <a:latin typeface="Arial Narrow"/>
              <a:cs typeface="Arial Narrow"/>
            </a:endParaRPr>
          </a:p>
          <a:p>
            <a:pPr marL="457200" indent="-457200" algn="l">
              <a:buFont typeface="Wingdings" charset="2"/>
              <a:buChar char="ü"/>
            </a:pPr>
            <a:r>
              <a:rPr lang="en-US" sz="2000" dirty="0">
                <a:solidFill>
                  <a:srgbClr val="000000"/>
                </a:solidFill>
                <a:latin typeface="Arial Narrow"/>
                <a:cs typeface="Arial Narrow"/>
              </a:rPr>
              <a:t>Inventory L</a:t>
            </a:r>
            <a:r>
              <a:rPr lang="en-US" sz="2000" dirty="0" smtClean="0">
                <a:solidFill>
                  <a:srgbClr val="000000"/>
                </a:solidFill>
                <a:latin typeface="Arial Narrow"/>
                <a:cs typeface="Arial Narrow"/>
              </a:rPr>
              <a:t>ogistics</a:t>
            </a:r>
          </a:p>
          <a:p>
            <a:pPr marL="457200" indent="-457200" algn="l">
              <a:buFont typeface="Wingdings" charset="2"/>
              <a:buChar char="ü"/>
            </a:pPr>
            <a:r>
              <a:rPr lang="en-US" sz="2000" dirty="0" smtClean="0">
                <a:solidFill>
                  <a:srgbClr val="000000"/>
                </a:solidFill>
                <a:latin typeface="Arial Narrow"/>
                <a:cs typeface="Arial Narrow"/>
              </a:rPr>
              <a:t> Practices</a:t>
            </a:r>
          </a:p>
          <a:p>
            <a:pPr marL="457200" indent="-457200" algn="l">
              <a:buFont typeface="Wingdings" charset="2"/>
              <a:buChar char="ü"/>
            </a:pPr>
            <a:endParaRPr lang="en-US" sz="2400" dirty="0">
              <a:solidFill>
                <a:srgbClr val="000000"/>
              </a:solidFill>
            </a:endParaRPr>
          </a:p>
        </p:txBody>
      </p:sp>
    </p:spTree>
    <p:extLst>
      <p:ext uri="{BB962C8B-B14F-4D97-AF65-F5344CB8AC3E}">
        <p14:creationId xmlns:p14="http://schemas.microsoft.com/office/powerpoint/2010/main" val="1384195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CuadroTexto 34">
            <a:hlinkClick r:id="rId2"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36" name="CuadroTexto 35">
            <a:hlinkClick r:id="rId3"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37" name="CuadroTexto 36">
            <a:hlinkClick r:id="rId4"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38" name="CuadroTexto 37">
            <a:hlinkClick r:id="rId5"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39" name="CuadroTexto 38">
            <a:hlinkClick r:id="rId6"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40" name="CuadroTexto 39">
            <a:hlinkClick r:id="rId7"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43" name="Picture 4" descr="http://www.tuepedia.de/images/thumb/5/53/H&amp;M-Logo.svg/320px-H&amp;M-Logo.svg.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45" name="Rectángulo 44"/>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CuadroTexto 43"/>
          <p:cNvSpPr txBox="1"/>
          <p:nvPr/>
        </p:nvSpPr>
        <p:spPr>
          <a:xfrm>
            <a:off x="3010117" y="1231867"/>
            <a:ext cx="6171767"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Levels</a:t>
            </a:r>
            <a:r>
              <a:rPr lang="es-MX" sz="3000" b="1" dirty="0" smtClean="0">
                <a:latin typeface="Helvetica" panose="020B0604020202020204" pitchFamily="34" charset="0"/>
                <a:cs typeface="Helvetica" panose="020B0604020202020204" pitchFamily="34" charset="0"/>
              </a:rPr>
              <a:t> of SCM </a:t>
            </a:r>
            <a:r>
              <a:rPr lang="es-MX" sz="3000" b="1" dirty="0" err="1" smtClean="0">
                <a:latin typeface="Helvetica" panose="020B0604020202020204" pitchFamily="34" charset="0"/>
                <a:cs typeface="Helvetica" panose="020B0604020202020204" pitchFamily="34" charset="0"/>
              </a:rPr>
              <a:t>usage</a:t>
            </a:r>
            <a:endParaRPr lang="es-MX" sz="3000" b="1" dirty="0">
              <a:latin typeface="Helvetica" panose="020B0604020202020204" pitchFamily="34" charset="0"/>
              <a:cs typeface="Helvetica" panose="020B0604020202020204" pitchFamily="34" charset="0"/>
            </a:endParaRPr>
          </a:p>
        </p:txBody>
      </p:sp>
      <p:pic>
        <p:nvPicPr>
          <p:cNvPr id="24" name="Picture 5" descr="Screen Shot 2015-11-12 at 10.50.56.png"/>
          <p:cNvPicPr>
            <a:picLocks noChangeAspect="1"/>
          </p:cNvPicPr>
          <p:nvPr/>
        </p:nvPicPr>
        <p:blipFill rotWithShape="1">
          <a:blip r:embed="rId10">
            <a:extLst>
              <a:ext uri="{28A0092B-C50C-407E-A947-70E740481C1C}">
                <a14:useLocalDpi xmlns:a14="http://schemas.microsoft.com/office/drawing/2010/main" val="0"/>
              </a:ext>
            </a:extLst>
          </a:blip>
          <a:srcRect t="33314" b="19945"/>
          <a:stretch/>
        </p:blipFill>
        <p:spPr>
          <a:xfrm>
            <a:off x="1165481" y="2110380"/>
            <a:ext cx="3339369" cy="1262130"/>
          </a:xfrm>
          <a:prstGeom prst="rect">
            <a:avLst/>
          </a:prstGeom>
        </p:spPr>
      </p:pic>
      <p:pic>
        <p:nvPicPr>
          <p:cNvPr id="19" name="Picture 4" descr="Screen Shot 2015-11-12 at 10.50.4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42731" y="1756358"/>
            <a:ext cx="2356114" cy="1800680"/>
          </a:xfrm>
          <a:prstGeom prst="rect">
            <a:avLst/>
          </a:prstGeom>
        </p:spPr>
      </p:pic>
      <p:pic>
        <p:nvPicPr>
          <p:cNvPr id="20" name="Picture 8" descr="Screen Shot 2015-11-12 at 10.54.44.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5219" y="1521662"/>
            <a:ext cx="2553849" cy="2484559"/>
          </a:xfrm>
          <a:prstGeom prst="rect">
            <a:avLst/>
          </a:prstGeom>
        </p:spPr>
      </p:pic>
      <p:sp>
        <p:nvSpPr>
          <p:cNvPr id="23" name="Subtitle 2"/>
          <p:cNvSpPr txBox="1">
            <a:spLocks/>
          </p:cNvSpPr>
          <p:nvPr/>
        </p:nvSpPr>
        <p:spPr>
          <a:xfrm>
            <a:off x="1162857" y="4030994"/>
            <a:ext cx="3339369" cy="28321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u="sng" dirty="0" smtClean="0"/>
              <a:t>Strategic Planning</a:t>
            </a:r>
          </a:p>
          <a:p>
            <a:pPr marL="457200" indent="-457200">
              <a:buFont typeface="Wingdings" charset="2"/>
              <a:buChar char="ü"/>
            </a:pPr>
            <a:r>
              <a:rPr lang="en-US" sz="2000" dirty="0" smtClean="0">
                <a:latin typeface="Arial Narrow"/>
                <a:cs typeface="Arial Narrow"/>
              </a:rPr>
              <a:t>Sites and Target</a:t>
            </a:r>
          </a:p>
          <a:p>
            <a:pPr marL="457200" indent="-457200">
              <a:buFont typeface="Wingdings" charset="2"/>
              <a:buChar char="ü"/>
            </a:pPr>
            <a:r>
              <a:rPr lang="en-US" sz="2000" dirty="0" smtClean="0">
                <a:latin typeface="Arial Narrow"/>
                <a:cs typeface="Arial Narrow"/>
              </a:rPr>
              <a:t>Suppliers, Transport, Logistic</a:t>
            </a:r>
          </a:p>
          <a:p>
            <a:pPr marL="457200" indent="-457200">
              <a:buFont typeface="Wingdings" charset="2"/>
              <a:buChar char="ü"/>
            </a:pPr>
            <a:r>
              <a:rPr lang="en-US" sz="2000" dirty="0" smtClean="0">
                <a:solidFill>
                  <a:srgbClr val="000000"/>
                </a:solidFill>
                <a:latin typeface="Arial Narrow"/>
                <a:cs typeface="Arial Narrow"/>
              </a:rPr>
              <a:t>Innovations</a:t>
            </a:r>
          </a:p>
          <a:p>
            <a:pPr marL="457200" indent="-457200">
              <a:buFont typeface="Wingdings" charset="2"/>
              <a:buChar char="ü"/>
            </a:pPr>
            <a:r>
              <a:rPr lang="en-US" sz="2000" dirty="0" smtClean="0">
                <a:solidFill>
                  <a:srgbClr val="000000"/>
                </a:solidFill>
                <a:latin typeface="Arial Narrow"/>
                <a:cs typeface="Arial Narrow"/>
              </a:rPr>
              <a:t>Product Management</a:t>
            </a:r>
          </a:p>
          <a:p>
            <a:pPr marL="457200" indent="-457200">
              <a:buFont typeface="Wingdings" charset="2"/>
              <a:buChar char="ü"/>
            </a:pPr>
            <a:r>
              <a:rPr lang="en-US" sz="2000" dirty="0" smtClean="0">
                <a:solidFill>
                  <a:srgbClr val="000000"/>
                </a:solidFill>
                <a:latin typeface="Arial Narrow"/>
                <a:cs typeface="Arial Narrow"/>
              </a:rPr>
              <a:t> IT System</a:t>
            </a:r>
          </a:p>
          <a:p>
            <a:pPr marL="457200" indent="-457200">
              <a:buFont typeface="Wingdings" charset="2"/>
              <a:buChar char="ü"/>
            </a:pPr>
            <a:endParaRPr lang="en-US" sz="2400" dirty="0">
              <a:solidFill>
                <a:srgbClr val="000000"/>
              </a:solidFill>
            </a:endParaRPr>
          </a:p>
        </p:txBody>
      </p:sp>
      <p:sp>
        <p:nvSpPr>
          <p:cNvPr id="28" name="Subtitle 2"/>
          <p:cNvSpPr txBox="1">
            <a:spLocks/>
          </p:cNvSpPr>
          <p:nvPr/>
        </p:nvSpPr>
        <p:spPr>
          <a:xfrm>
            <a:off x="4541200" y="4044733"/>
            <a:ext cx="3167237" cy="27950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b="1" u="sng" dirty="0" smtClean="0">
                <a:solidFill>
                  <a:schemeClr val="tx1"/>
                </a:solidFill>
              </a:rPr>
              <a:t>Tactical Management</a:t>
            </a:r>
          </a:p>
          <a:p>
            <a:pPr marL="457200" indent="-457200" algn="l">
              <a:buFont typeface="Wingdings" charset="2"/>
              <a:buChar char="ü"/>
            </a:pPr>
            <a:r>
              <a:rPr lang="en-US" sz="2000" dirty="0" smtClean="0">
                <a:solidFill>
                  <a:schemeClr val="tx1"/>
                </a:solidFill>
                <a:latin typeface="Arial Narrow"/>
                <a:cs typeface="Arial Narrow"/>
              </a:rPr>
              <a:t>Making Contracts</a:t>
            </a:r>
          </a:p>
          <a:p>
            <a:pPr marL="457200" indent="-457200" algn="l">
              <a:buFont typeface="Wingdings" charset="2"/>
              <a:buChar char="ü"/>
            </a:pPr>
            <a:r>
              <a:rPr lang="en-US" sz="2000" dirty="0" smtClean="0">
                <a:solidFill>
                  <a:schemeClr val="tx1"/>
                </a:solidFill>
                <a:latin typeface="Arial Narrow"/>
                <a:cs typeface="Arial Narrow"/>
              </a:rPr>
              <a:t>Defining Standards</a:t>
            </a:r>
          </a:p>
          <a:p>
            <a:pPr marL="457200" indent="-457200" algn="l">
              <a:buFont typeface="Wingdings" charset="2"/>
              <a:buChar char="ü"/>
            </a:pPr>
            <a:r>
              <a:rPr lang="en-US" sz="2000" dirty="0" smtClean="0">
                <a:solidFill>
                  <a:schemeClr val="tx1"/>
                </a:solidFill>
                <a:latin typeface="Arial Narrow"/>
                <a:cs typeface="Arial Narrow"/>
              </a:rPr>
              <a:t>Transportation Options</a:t>
            </a:r>
            <a:endParaRPr lang="en-US" sz="2000" dirty="0" smtClean="0">
              <a:solidFill>
                <a:srgbClr val="000000"/>
              </a:solidFill>
              <a:latin typeface="Arial Narrow"/>
              <a:cs typeface="Arial Narrow"/>
            </a:endParaRPr>
          </a:p>
          <a:p>
            <a:pPr marL="457200" indent="-457200" algn="l">
              <a:buFont typeface="Wingdings" charset="2"/>
              <a:buChar char="ü"/>
            </a:pPr>
            <a:r>
              <a:rPr lang="en-US" sz="2000" dirty="0">
                <a:solidFill>
                  <a:srgbClr val="000000"/>
                </a:solidFill>
                <a:latin typeface="Arial Narrow"/>
                <a:cs typeface="Arial Narrow"/>
              </a:rPr>
              <a:t>Inventory L</a:t>
            </a:r>
            <a:r>
              <a:rPr lang="en-US" sz="2000" dirty="0" smtClean="0">
                <a:solidFill>
                  <a:srgbClr val="000000"/>
                </a:solidFill>
                <a:latin typeface="Arial Narrow"/>
                <a:cs typeface="Arial Narrow"/>
              </a:rPr>
              <a:t>ogistics</a:t>
            </a:r>
          </a:p>
          <a:p>
            <a:pPr marL="457200" indent="-457200" algn="l">
              <a:buFont typeface="Wingdings" charset="2"/>
              <a:buChar char="ü"/>
            </a:pPr>
            <a:r>
              <a:rPr lang="en-US" sz="2000" dirty="0" smtClean="0">
                <a:solidFill>
                  <a:srgbClr val="000000"/>
                </a:solidFill>
                <a:latin typeface="Arial Narrow"/>
                <a:cs typeface="Arial Narrow"/>
              </a:rPr>
              <a:t> Practices</a:t>
            </a:r>
          </a:p>
          <a:p>
            <a:pPr marL="457200" indent="-457200" algn="l">
              <a:buFont typeface="Wingdings" charset="2"/>
              <a:buChar char="ü"/>
            </a:pPr>
            <a:endParaRPr lang="en-US" sz="2400" dirty="0">
              <a:solidFill>
                <a:srgbClr val="000000"/>
              </a:solidFill>
            </a:endParaRPr>
          </a:p>
        </p:txBody>
      </p:sp>
      <p:sp>
        <p:nvSpPr>
          <p:cNvPr id="29" name="Subtitle 2"/>
          <p:cNvSpPr txBox="1">
            <a:spLocks/>
          </p:cNvSpPr>
          <p:nvPr/>
        </p:nvSpPr>
        <p:spPr>
          <a:xfrm>
            <a:off x="8030411" y="4044732"/>
            <a:ext cx="2933979" cy="286431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b="1" u="sng" dirty="0" smtClean="0">
                <a:solidFill>
                  <a:srgbClr val="000000"/>
                </a:solidFill>
              </a:rPr>
              <a:t>Operational Level</a:t>
            </a:r>
          </a:p>
          <a:p>
            <a:pPr marL="457200" indent="-457200" algn="l">
              <a:buFont typeface="Wingdings" charset="2"/>
              <a:buChar char="ü"/>
            </a:pPr>
            <a:r>
              <a:rPr lang="en-US" sz="2000" dirty="0" smtClean="0">
                <a:solidFill>
                  <a:srgbClr val="000000"/>
                </a:solidFill>
                <a:latin typeface="Arial Narrow"/>
                <a:cs typeface="Arial Narrow"/>
              </a:rPr>
              <a:t>Forecasting</a:t>
            </a:r>
          </a:p>
          <a:p>
            <a:pPr marL="457200" indent="-457200" algn="l">
              <a:buFont typeface="Wingdings" charset="2"/>
              <a:buChar char="ü"/>
            </a:pPr>
            <a:r>
              <a:rPr lang="en-US" sz="2000" dirty="0" smtClean="0">
                <a:solidFill>
                  <a:srgbClr val="000000"/>
                </a:solidFill>
                <a:latin typeface="Arial Narrow"/>
                <a:cs typeface="Arial Narrow"/>
              </a:rPr>
              <a:t>Production Status</a:t>
            </a:r>
          </a:p>
          <a:p>
            <a:pPr marL="457200" indent="-457200" algn="l">
              <a:buFont typeface="Wingdings" charset="2"/>
              <a:buChar char="ü"/>
            </a:pPr>
            <a:r>
              <a:rPr lang="en-US" sz="2000" dirty="0">
                <a:solidFill>
                  <a:srgbClr val="000000"/>
                </a:solidFill>
                <a:latin typeface="Arial Narrow"/>
                <a:cs typeface="Arial Narrow"/>
              </a:rPr>
              <a:t>Monitoring </a:t>
            </a:r>
            <a:r>
              <a:rPr lang="en-US" sz="2000" dirty="0" smtClean="0">
                <a:solidFill>
                  <a:srgbClr val="000000"/>
                </a:solidFill>
                <a:latin typeface="Arial Narrow"/>
                <a:cs typeface="Arial Narrow"/>
              </a:rPr>
              <a:t>logistics</a:t>
            </a:r>
          </a:p>
          <a:p>
            <a:pPr marL="457200" indent="-457200" algn="l">
              <a:buFont typeface="Wingdings" charset="2"/>
              <a:buChar char="ü"/>
            </a:pPr>
            <a:r>
              <a:rPr lang="en-US" sz="2000" dirty="0">
                <a:solidFill>
                  <a:srgbClr val="000000"/>
                </a:solidFill>
                <a:latin typeface="Arial Narrow"/>
                <a:cs typeface="Arial Narrow"/>
              </a:rPr>
              <a:t>Settling </a:t>
            </a:r>
            <a:r>
              <a:rPr lang="en-US" sz="2000" dirty="0" smtClean="0">
                <a:solidFill>
                  <a:srgbClr val="000000"/>
                </a:solidFill>
                <a:latin typeface="Arial Narrow"/>
                <a:cs typeface="Arial Narrow"/>
              </a:rPr>
              <a:t>damages</a:t>
            </a:r>
          </a:p>
          <a:p>
            <a:pPr marL="457200" indent="-457200" algn="l">
              <a:buFont typeface="Wingdings" charset="2"/>
              <a:buChar char="ü"/>
            </a:pPr>
            <a:r>
              <a:rPr lang="en-US" sz="2000" dirty="0" smtClean="0">
                <a:solidFill>
                  <a:srgbClr val="000000"/>
                </a:solidFill>
                <a:latin typeface="Arial Narrow"/>
                <a:cs typeface="Arial Narrow"/>
              </a:rPr>
              <a:t> Monitoring </a:t>
            </a:r>
            <a:r>
              <a:rPr lang="en-US" sz="2000" dirty="0" err="1" smtClean="0">
                <a:solidFill>
                  <a:srgbClr val="000000"/>
                </a:solidFill>
                <a:latin typeface="Arial Narrow"/>
                <a:cs typeface="Arial Narrow"/>
              </a:rPr>
              <a:t>Input/Output</a:t>
            </a:r>
            <a:endParaRPr lang="en-US" sz="2000" dirty="0" smtClean="0">
              <a:solidFill>
                <a:srgbClr val="000000"/>
              </a:solidFill>
              <a:latin typeface="Arial Narrow"/>
              <a:cs typeface="Arial Narrow"/>
            </a:endParaRPr>
          </a:p>
          <a:p>
            <a:pPr marL="457200" indent="-457200" algn="l">
              <a:buFont typeface="Wingdings" charset="2"/>
              <a:buChar char="ü"/>
            </a:pPr>
            <a:endParaRPr lang="en-US" sz="2400" dirty="0">
              <a:solidFill>
                <a:srgbClr val="000000"/>
              </a:solidFill>
            </a:endParaRPr>
          </a:p>
        </p:txBody>
      </p:sp>
    </p:spTree>
    <p:extLst>
      <p:ext uri="{BB962C8B-B14F-4D97-AF65-F5344CB8AC3E}">
        <p14:creationId xmlns:p14="http://schemas.microsoft.com/office/powerpoint/2010/main" val="1718111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Grafik 7"/>
          <p:cNvPicPr/>
          <p:nvPr/>
        </p:nvPicPr>
        <p:blipFill>
          <a:blip r:embed="rId2">
            <a:extLst>
              <a:ext uri="{28A0092B-C50C-407E-A947-70E740481C1C}">
                <a14:useLocalDpi xmlns:a14="http://schemas.microsoft.com/office/drawing/2010/main" val="0"/>
              </a:ext>
            </a:extLst>
          </a:blip>
          <a:srcRect/>
          <a:stretch>
            <a:fillRect/>
          </a:stretch>
        </p:blipFill>
        <p:spPr bwMode="auto">
          <a:xfrm>
            <a:off x="4074010" y="1957137"/>
            <a:ext cx="4043980" cy="2668559"/>
          </a:xfrm>
          <a:prstGeom prst="rect">
            <a:avLst/>
          </a:prstGeom>
          <a:noFill/>
          <a:ln>
            <a:noFill/>
          </a:ln>
        </p:spPr>
      </p:pic>
      <p:sp>
        <p:nvSpPr>
          <p:cNvPr id="9" name="Rectángulo 8"/>
          <p:cNvSpPr/>
          <p:nvPr/>
        </p:nvSpPr>
        <p:spPr>
          <a:xfrm>
            <a:off x="1453840" y="4654303"/>
            <a:ext cx="9274792" cy="2211246"/>
          </a:xfrm>
          <a:prstGeom prst="rect">
            <a:avLst/>
          </a:prstGeom>
        </p:spPr>
        <p:txBody>
          <a:bodyPr wrap="square">
            <a:spAutoFit/>
          </a:bodyPr>
          <a:lstStyle/>
          <a:p>
            <a:pPr>
              <a:lnSpc>
                <a:spcPct val="107000"/>
              </a:lnSpc>
              <a:spcAft>
                <a:spcPts val="800"/>
              </a:spcAft>
            </a:pPr>
            <a:r>
              <a:rPr lang="en-US" dirty="0">
                <a:latin typeface="Helvetica" panose="020B0604020202020204" pitchFamily="34" charset="0"/>
                <a:ea typeface="Calibri" panose="020F0502020204030204" pitchFamily="34" charset="0"/>
                <a:cs typeface="Times New Roman" panose="02020603050405020304" pitchFamily="18" charset="0"/>
              </a:rPr>
              <a:t>BCG’s analysis has found that the best-designed supply chains share three common </a:t>
            </a:r>
            <a:r>
              <a:rPr lang="en-US" dirty="0" smtClean="0">
                <a:latin typeface="Helvetica" panose="020B0604020202020204" pitchFamily="34" charset="0"/>
                <a:ea typeface="Calibri" panose="020F0502020204030204" pitchFamily="34" charset="0"/>
                <a:cs typeface="Times New Roman" panose="02020603050405020304" pitchFamily="18" charset="0"/>
              </a:rPr>
              <a:t>characteristics:</a:t>
            </a:r>
          </a:p>
          <a:p>
            <a:pPr>
              <a:lnSpc>
                <a:spcPct val="107000"/>
              </a:lnSpc>
              <a:spcAft>
                <a:spcPts val="800"/>
              </a:spcAft>
            </a:pPr>
            <a:r>
              <a:rPr lang="en-US" b="1" i="1" dirty="0" smtClean="0">
                <a:latin typeface="Helvetica" panose="020B0604020202020204" pitchFamily="34" charset="0"/>
                <a:ea typeface="Calibri" panose="020F0502020204030204" pitchFamily="34" charset="0"/>
                <a:cs typeface="Times New Roman" panose="02020603050405020304" pitchFamily="18" charset="0"/>
              </a:rPr>
              <a:t>Fast</a:t>
            </a:r>
            <a:r>
              <a:rPr lang="en-US" b="1" i="1" dirty="0">
                <a:latin typeface="Helvetica" panose="020B0604020202020204" pitchFamily="34" charset="0"/>
                <a:ea typeface="Calibri" panose="020F0502020204030204" pitchFamily="34" charset="0"/>
                <a:cs typeface="Times New Roman" panose="02020603050405020304" pitchFamily="18" charset="0"/>
              </a:rPr>
              <a:t>.</a:t>
            </a:r>
            <a:r>
              <a:rPr lang="en-US" dirty="0">
                <a:latin typeface="Helvetica" panose="020B0604020202020204" pitchFamily="34" charset="0"/>
                <a:ea typeface="Calibri" panose="020F0502020204030204" pitchFamily="34" charset="0"/>
                <a:cs typeface="Times New Roman" panose="02020603050405020304" pitchFamily="18" charset="0"/>
              </a:rPr>
              <a:t> </a:t>
            </a:r>
            <a:r>
              <a:rPr lang="en-US" dirty="0" smtClean="0">
                <a:latin typeface="Helvetica" panose="020B0604020202020204" pitchFamily="34" charset="0"/>
                <a:ea typeface="Calibri" panose="020F0502020204030204" pitchFamily="34" charset="0"/>
                <a:cs typeface="Times New Roman" panose="02020603050405020304" pitchFamily="18" charset="0"/>
              </a:rPr>
              <a:t>Speed </a:t>
            </a:r>
            <a:r>
              <a:rPr lang="en-US" dirty="0">
                <a:latin typeface="Helvetica" panose="020B0604020202020204" pitchFamily="34" charset="0"/>
                <a:ea typeface="Calibri" panose="020F0502020204030204" pitchFamily="34" charset="0"/>
                <a:cs typeface="Times New Roman" panose="02020603050405020304" pitchFamily="18" charset="0"/>
              </a:rPr>
              <a:t>in fulfilling customer orders, adapting to change, and realizing results.</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latin typeface="Helvetica" panose="020B0604020202020204" pitchFamily="34" charset="0"/>
                <a:ea typeface="Calibri" panose="020F0502020204030204" pitchFamily="34" charset="0"/>
                <a:cs typeface="Times New Roman" panose="02020603050405020304" pitchFamily="18" charset="0"/>
              </a:rPr>
              <a:t>Flexible.</a:t>
            </a:r>
            <a:r>
              <a:rPr lang="en-US" dirty="0">
                <a:latin typeface="Helvetica" panose="020B0604020202020204" pitchFamily="34" charset="0"/>
                <a:ea typeface="Calibri" panose="020F0502020204030204" pitchFamily="34" charset="0"/>
                <a:cs typeface="Times New Roman" panose="02020603050405020304" pitchFamily="18" charset="0"/>
              </a:rPr>
              <a:t> They create efficient processes that </a:t>
            </a:r>
            <a:r>
              <a:rPr lang="en-US" dirty="0" smtClean="0">
                <a:latin typeface="Helvetica" panose="020B0604020202020204" pitchFamily="34" charset="0"/>
                <a:ea typeface="Calibri" panose="020F0502020204030204" pitchFamily="34" charset="0"/>
                <a:cs typeface="Times New Roman" panose="02020603050405020304" pitchFamily="18" charset="0"/>
              </a:rPr>
              <a:t>give flexibility to </a:t>
            </a:r>
            <a:r>
              <a:rPr lang="en-US" dirty="0">
                <a:latin typeface="Helvetica" panose="020B0604020202020204" pitchFamily="34" charset="0"/>
                <a:ea typeface="Calibri" panose="020F0502020204030204" pitchFamily="34" charset="0"/>
                <a:cs typeface="Times New Roman" panose="02020603050405020304" pitchFamily="18" charset="0"/>
              </a:rPr>
              <a:t>the end-to-end supply chain.</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latin typeface="Helvetica" panose="020B0604020202020204" pitchFamily="34" charset="0"/>
                <a:ea typeface="Calibri" panose="020F0502020204030204" pitchFamily="34" charset="0"/>
                <a:cs typeface="Times New Roman" panose="02020603050405020304" pitchFamily="18" charset="0"/>
              </a:rPr>
              <a:t>Lean.</a:t>
            </a:r>
            <a:r>
              <a:rPr lang="en-US" dirty="0">
                <a:latin typeface="Helvetica" panose="020B0604020202020204" pitchFamily="34" charset="0"/>
                <a:ea typeface="Calibri" panose="020F0502020204030204" pitchFamily="34" charset="0"/>
                <a:cs typeface="Times New Roman" panose="02020603050405020304" pitchFamily="18" charset="0"/>
              </a:rPr>
              <a:t> They emphasize effective, low-cost operations.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hlinkClick r:id="rId3"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13" name="CuadroTexto 12">
            <a:hlinkClick r:id="rId4"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14" name="CuadroTexto 13">
            <a:hlinkClick r:id="rId5"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15" name="CuadroTexto 14">
            <a:hlinkClick r:id="rId6"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16" name="CuadroTexto 15">
            <a:hlinkClick r:id="rId7"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17" name="CuadroTexto 16">
            <a:hlinkClick r:id="rId8"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20" name="Picture 4" descr="http://www.tuepedia.de/images/thumb/5/53/H&amp;M-Logo.svg/320px-H&amp;M-Logo.sv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1910103" y="1231867"/>
            <a:ext cx="8371794" cy="553998"/>
          </a:xfrm>
          <a:prstGeom prst="rect">
            <a:avLst/>
          </a:prstGeom>
          <a:noFill/>
        </p:spPr>
        <p:txBody>
          <a:bodyPr wrap="square" rtlCol="0">
            <a:spAutoFit/>
          </a:bodyPr>
          <a:lstStyle/>
          <a:p>
            <a:pPr algn="ctr"/>
            <a:r>
              <a:rPr lang="es-MX" sz="3000" b="1" dirty="0" smtClean="0">
                <a:latin typeface="Helvetica" panose="020B0604020202020204" pitchFamily="34" charset="0"/>
                <a:cs typeface="Helvetica" panose="020B0604020202020204" pitchFamily="34" charset="0"/>
              </a:rPr>
              <a:t>Supply Chain </a:t>
            </a:r>
            <a:r>
              <a:rPr lang="es-MX" sz="3000" b="1" dirty="0" err="1" smtClean="0">
                <a:latin typeface="Helvetica" panose="020B0604020202020204" pitchFamily="34" charset="0"/>
                <a:cs typeface="Helvetica" panose="020B0604020202020204" pitchFamily="34" charset="0"/>
              </a:rPr>
              <a:t>characteristics</a:t>
            </a:r>
            <a:r>
              <a:rPr lang="es-MX" sz="3000" b="1" dirty="0" smtClean="0">
                <a:latin typeface="Helvetica" panose="020B0604020202020204" pitchFamily="34" charset="0"/>
                <a:cs typeface="Helvetica" panose="020B0604020202020204" pitchFamily="34" charset="0"/>
              </a:rPr>
              <a:t> – BCG </a:t>
            </a:r>
            <a:r>
              <a:rPr lang="es-MX" sz="3000" b="1" dirty="0" err="1" smtClean="0">
                <a:latin typeface="Helvetica" panose="020B0604020202020204" pitchFamily="34" charset="0"/>
                <a:cs typeface="Helvetica" panose="020B0604020202020204" pitchFamily="34" charset="0"/>
              </a:rPr>
              <a:t>analysis</a:t>
            </a:r>
            <a:endParaRPr lang="es-MX" sz="3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882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Marcador de texto 2"/>
          <p:cNvSpPr txBox="1">
            <a:spLocks noGrp="1"/>
          </p:cNvSpPr>
          <p:nvPr>
            <p:ph type="body" idx="4294967295"/>
          </p:nvPr>
        </p:nvSpPr>
        <p:spPr>
          <a:xfrm>
            <a:off x="1347802" y="1976311"/>
            <a:ext cx="9464578" cy="4707824"/>
          </a:xfrm>
        </p:spPr>
        <p:txBody>
          <a:bodyPr>
            <a:normAutofit fontScale="92500" lnSpcReduction="10000"/>
          </a:bodyPr>
          <a:lstStyle/>
          <a:p>
            <a:pPr marL="0" lvl="0" indent="0">
              <a:buNone/>
            </a:pPr>
            <a:endParaRPr lang="de-DE" sz="2200" dirty="0">
              <a:latin typeface="Helvetica" panose="020B0604020202020204" pitchFamily="34" charset="0"/>
              <a:cs typeface="Helvetica" panose="020B0604020202020204" pitchFamily="34" charset="0"/>
            </a:endParaRPr>
          </a:p>
          <a:p>
            <a:pPr lvl="0">
              <a:buSzPct val="45000"/>
              <a:buFont typeface="StarSymbol"/>
              <a:buChar char="●"/>
            </a:pPr>
            <a:r>
              <a:rPr lang="de-DE" sz="2200" dirty="0">
                <a:latin typeface="Helvetica" panose="020B0604020202020204" pitchFamily="34" charset="0"/>
                <a:cs typeface="Helvetica" panose="020B0604020202020204" pitchFamily="34" charset="0"/>
              </a:rPr>
              <a:t>A quick response supply chain produces goods only when there is </a:t>
            </a:r>
            <a:r>
              <a:rPr lang="de-DE" sz="2200" dirty="0" smtClean="0">
                <a:latin typeface="Helvetica" panose="020B0604020202020204" pitchFamily="34" charset="0"/>
                <a:cs typeface="Helvetica" panose="020B0604020202020204" pitchFamily="34" charset="0"/>
              </a:rPr>
              <a:t>enough evidence </a:t>
            </a:r>
            <a:r>
              <a:rPr lang="de-DE" sz="2200" dirty="0">
                <a:latin typeface="Helvetica" panose="020B0604020202020204" pitchFamily="34" charset="0"/>
                <a:cs typeface="Helvetica" panose="020B0604020202020204" pitchFamily="34" charset="0"/>
              </a:rPr>
              <a:t>for </a:t>
            </a:r>
            <a:r>
              <a:rPr lang="de-DE" sz="2200" dirty="0" smtClean="0">
                <a:latin typeface="Helvetica" panose="020B0604020202020204" pitchFamily="34" charset="0"/>
                <a:cs typeface="Helvetica" panose="020B0604020202020204" pitchFamily="34" charset="0"/>
              </a:rPr>
              <a:t>demand</a:t>
            </a:r>
          </a:p>
          <a:p>
            <a:pPr lvl="0">
              <a:buSzPct val="45000"/>
              <a:buFont typeface="StarSymbol"/>
              <a:buChar char="●"/>
            </a:pPr>
            <a:endParaRPr lang="de-DE" sz="2200" dirty="0">
              <a:latin typeface="Helvetica" panose="020B0604020202020204" pitchFamily="34" charset="0"/>
              <a:cs typeface="Helvetica" panose="020B0604020202020204" pitchFamily="34" charset="0"/>
            </a:endParaRPr>
          </a:p>
          <a:p>
            <a:pPr lvl="0">
              <a:buSzPct val="45000"/>
              <a:buFont typeface="StarSymbol"/>
              <a:buChar char="●"/>
            </a:pPr>
            <a:r>
              <a:rPr lang="de-DE" sz="2200" dirty="0">
                <a:latin typeface="Helvetica" panose="020B0604020202020204" pitchFamily="34" charset="0"/>
                <a:cs typeface="Helvetica" panose="020B0604020202020204" pitchFamily="34" charset="0"/>
              </a:rPr>
              <a:t>Quick reponse proves most effective in this constantly </a:t>
            </a:r>
            <a:r>
              <a:rPr lang="de-DE" sz="2200" dirty="0" smtClean="0">
                <a:latin typeface="Helvetica" panose="020B0604020202020204" pitchFamily="34" charset="0"/>
                <a:cs typeface="Helvetica" panose="020B0604020202020204" pitchFamily="34" charset="0"/>
              </a:rPr>
              <a:t>changing industry </a:t>
            </a:r>
          </a:p>
          <a:p>
            <a:pPr lvl="0">
              <a:buSzPct val="45000"/>
              <a:buFont typeface="StarSymbol"/>
              <a:buChar char="●"/>
            </a:pPr>
            <a:endParaRPr lang="de-DE" sz="2200" dirty="0">
              <a:latin typeface="Helvetica" panose="020B0604020202020204" pitchFamily="34" charset="0"/>
              <a:cs typeface="Helvetica" panose="020B0604020202020204" pitchFamily="34" charset="0"/>
            </a:endParaRPr>
          </a:p>
          <a:p>
            <a:pPr lvl="0">
              <a:buSzPct val="45000"/>
              <a:buFont typeface="StarSymbol"/>
              <a:buChar char="●"/>
            </a:pPr>
            <a:r>
              <a:rPr lang="de-DE" sz="2200" dirty="0">
                <a:latin typeface="Helvetica" panose="020B0604020202020204" pitchFamily="34" charset="0"/>
                <a:cs typeface="Helvetica" panose="020B0604020202020204" pitchFamily="34" charset="0"/>
              </a:rPr>
              <a:t>Products created, manufactured and delivered in as little as </a:t>
            </a:r>
            <a:r>
              <a:rPr lang="de-DE" sz="2200" dirty="0" smtClean="0">
                <a:latin typeface="Helvetica" panose="020B0604020202020204" pitchFamily="34" charset="0"/>
                <a:cs typeface="Helvetica" panose="020B0604020202020204" pitchFamily="34" charset="0"/>
              </a:rPr>
              <a:t>2-6 weeks</a:t>
            </a:r>
          </a:p>
          <a:p>
            <a:pPr lvl="0">
              <a:buSzPct val="45000"/>
              <a:buFont typeface="StarSymbol"/>
              <a:buChar char="●"/>
            </a:pPr>
            <a:endParaRPr lang="de-DE" sz="2200" dirty="0">
              <a:latin typeface="Helvetica" panose="020B0604020202020204" pitchFamily="34" charset="0"/>
              <a:cs typeface="Helvetica" panose="020B0604020202020204" pitchFamily="34" charset="0"/>
            </a:endParaRPr>
          </a:p>
          <a:p>
            <a:pPr lvl="0">
              <a:buSzPct val="45000"/>
              <a:buFont typeface="StarSymbol"/>
              <a:buChar char="●"/>
            </a:pPr>
            <a:r>
              <a:rPr lang="de-DE" sz="2200" dirty="0" smtClean="0">
                <a:latin typeface="Helvetica" panose="020B0604020202020204" pitchFamily="34" charset="0"/>
                <a:cs typeface="Helvetica" panose="020B0604020202020204" pitchFamily="34" charset="0"/>
              </a:rPr>
              <a:t>Technology</a:t>
            </a:r>
          </a:p>
          <a:p>
            <a:pPr lvl="0">
              <a:buSzPct val="45000"/>
              <a:buFont typeface="StarSymbol"/>
              <a:buChar char="●"/>
            </a:pPr>
            <a:endParaRPr lang="de-DE" sz="2200" dirty="0">
              <a:latin typeface="Helvetica" panose="020B0604020202020204" pitchFamily="34" charset="0"/>
              <a:cs typeface="Helvetica" panose="020B0604020202020204" pitchFamily="34" charset="0"/>
            </a:endParaRPr>
          </a:p>
          <a:p>
            <a:pPr lvl="0">
              <a:buSzPct val="45000"/>
              <a:buFont typeface="StarSymbol"/>
              <a:buChar char="●"/>
            </a:pPr>
            <a:r>
              <a:rPr lang="de-DE" sz="2200" dirty="0" smtClean="0">
                <a:latin typeface="Helvetica" panose="020B0604020202020204" pitchFamily="34" charset="0"/>
                <a:cs typeface="Helvetica" panose="020B0604020202020204" pitchFamily="34" charset="0"/>
              </a:rPr>
              <a:t>Outsourced Production Offices</a:t>
            </a:r>
          </a:p>
          <a:p>
            <a:pPr lvl="0">
              <a:buSzPct val="45000"/>
              <a:buFont typeface="StarSymbol"/>
              <a:buChar char="●"/>
            </a:pPr>
            <a:endParaRPr lang="de-DE" sz="2200" dirty="0">
              <a:latin typeface="Helvetica" panose="020B0604020202020204" pitchFamily="34" charset="0"/>
              <a:cs typeface="Helvetica" panose="020B0604020202020204" pitchFamily="34" charset="0"/>
            </a:endParaRPr>
          </a:p>
          <a:p>
            <a:pPr lvl="0">
              <a:buSzPct val="45000"/>
              <a:buFont typeface="StarSymbol"/>
              <a:buChar char="●"/>
            </a:pPr>
            <a:r>
              <a:rPr lang="de-DE" sz="2200" dirty="0">
                <a:latin typeface="Helvetica" panose="020B0604020202020204" pitchFamily="34" charset="0"/>
                <a:cs typeface="Helvetica" panose="020B0604020202020204" pitchFamily="34" charset="0"/>
              </a:rPr>
              <a:t>Vertically Integrated</a:t>
            </a:r>
          </a:p>
          <a:p>
            <a:pPr lvl="0">
              <a:buSzPct val="45000"/>
              <a:buFont typeface="StarSymbol"/>
              <a:buChar char="●"/>
            </a:pPr>
            <a:endParaRPr lang="de-DE" sz="1452" dirty="0"/>
          </a:p>
        </p:txBody>
      </p:sp>
      <p:sp>
        <p:nvSpPr>
          <p:cNvPr id="6" name="Rectángulo 5"/>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hlinkClick r:id="rId3"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8" name="CuadroTexto 7">
            <a:hlinkClick r:id="rId4"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9" name="CuadroTexto 8">
            <a:hlinkClick r:id="rId5"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10" name="CuadroTexto 9">
            <a:hlinkClick r:id="rId6"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11" name="CuadroTexto 10">
            <a:hlinkClick r:id="rId7"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12" name="CuadroTexto 11">
            <a:hlinkClick r:id="rId8"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15" name="Picture 4" descr="http://www.tuepedia.de/images/thumb/5/53/H&amp;M-Logo.svg/320px-H&amp;M-Logo.sv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3010117" y="1231867"/>
            <a:ext cx="6171767" cy="553998"/>
          </a:xfrm>
          <a:prstGeom prst="rect">
            <a:avLst/>
          </a:prstGeom>
          <a:noFill/>
        </p:spPr>
        <p:txBody>
          <a:bodyPr wrap="square" rtlCol="0">
            <a:spAutoFit/>
          </a:bodyPr>
          <a:lstStyle/>
          <a:p>
            <a:pPr algn="ctr"/>
            <a:r>
              <a:rPr lang="es-MX" sz="3000" b="1" dirty="0" smtClean="0">
                <a:latin typeface="Helvetica" panose="020B0604020202020204" pitchFamily="34" charset="0"/>
                <a:cs typeface="Helvetica" panose="020B0604020202020204" pitchFamily="34" charset="0"/>
              </a:rPr>
              <a:t>H&amp;M: </a:t>
            </a:r>
            <a:r>
              <a:rPr lang="es-MX" sz="3000" b="1" dirty="0" err="1" smtClean="0">
                <a:latin typeface="Helvetica" panose="020B0604020202020204" pitchFamily="34" charset="0"/>
                <a:cs typeface="Helvetica" panose="020B0604020202020204" pitchFamily="34" charset="0"/>
              </a:rPr>
              <a:t>Fast</a:t>
            </a:r>
            <a:r>
              <a:rPr lang="es-MX" sz="3000" b="1" dirty="0" smtClean="0">
                <a:latin typeface="Helvetica" panose="020B0604020202020204" pitchFamily="34" charset="0"/>
                <a:cs typeface="Helvetica" panose="020B0604020202020204" pitchFamily="34" charset="0"/>
              </a:rPr>
              <a:t> and lean</a:t>
            </a:r>
            <a:endParaRPr lang="es-MX" sz="3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515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4" name="Grupo 3"/>
          <p:cNvGrpSpPr/>
          <p:nvPr/>
        </p:nvGrpSpPr>
        <p:grpSpPr>
          <a:xfrm>
            <a:off x="2754243" y="2484095"/>
            <a:ext cx="6683514" cy="3675675"/>
            <a:chOff x="3434954" y="3103981"/>
            <a:chExt cx="6683514" cy="3675675"/>
          </a:xfrm>
        </p:grpSpPr>
        <p:pic>
          <p:nvPicPr>
            <p:cNvPr id="27" name="Content Placeholder 3" descr="Screen Shot 2015-11-14 at 20.46.18.png"/>
            <p:cNvPicPr>
              <a:picLocks noChangeAspect="1"/>
            </p:cNvPicPr>
            <p:nvPr/>
          </p:nvPicPr>
          <p:blipFill>
            <a:blip r:embed="rId2">
              <a:extLst>
                <a:ext uri="{28A0092B-C50C-407E-A947-70E740481C1C}">
                  <a14:useLocalDpi xmlns:a14="http://schemas.microsoft.com/office/drawing/2010/main" val="0"/>
                </a:ext>
              </a:extLst>
            </a:blip>
            <a:srcRect l="853" r="853"/>
            <a:stretch>
              <a:fillRect/>
            </a:stretch>
          </p:blipFill>
          <p:spPr>
            <a:xfrm>
              <a:off x="3434954" y="3103981"/>
              <a:ext cx="6683514" cy="3675675"/>
            </a:xfrm>
            <a:prstGeom prst="rect">
              <a:avLst/>
            </a:prstGeom>
          </p:spPr>
        </p:pic>
        <p:sp>
          <p:nvSpPr>
            <p:cNvPr id="2" name="Rectángulo 1"/>
            <p:cNvSpPr/>
            <p:nvPr/>
          </p:nvSpPr>
          <p:spPr>
            <a:xfrm>
              <a:off x="5491858" y="4449170"/>
              <a:ext cx="608691" cy="31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8" name="Rectángulo 27"/>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CuadroTexto 28">
            <a:hlinkClick r:id="rId3"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30" name="CuadroTexto 29">
            <a:hlinkClick r:id="rId4"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31" name="CuadroTexto 30">
            <a:hlinkClick r:id="rId5"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32" name="CuadroTexto 31">
            <a:hlinkClick r:id="rId6"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33" name="CuadroTexto 32">
            <a:hlinkClick r:id="rId7"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34" name="CuadroTexto 33">
            <a:hlinkClick r:id="rId8"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37" name="Picture 4" descr="http://www.tuepedia.de/images/thumb/5/53/H&amp;M-Logo.svg/320px-H&amp;M-Logo.sv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p:cNvSpPr txBox="1"/>
          <p:nvPr/>
        </p:nvSpPr>
        <p:spPr>
          <a:xfrm>
            <a:off x="1910103" y="1231867"/>
            <a:ext cx="8371794"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Differences</a:t>
            </a:r>
            <a:r>
              <a:rPr lang="es-MX" sz="3000" b="1" dirty="0" smtClean="0">
                <a:latin typeface="Helvetica" panose="020B0604020202020204" pitchFamily="34" charset="0"/>
                <a:cs typeface="Helvetica" panose="020B0604020202020204" pitchFamily="34" charset="0"/>
              </a:rPr>
              <a:t> </a:t>
            </a:r>
            <a:r>
              <a:rPr lang="es-MX" sz="3000" b="1" dirty="0" err="1" smtClean="0">
                <a:latin typeface="Helvetica" panose="020B0604020202020204" pitchFamily="34" charset="0"/>
                <a:cs typeface="Helvetica" panose="020B0604020202020204" pitchFamily="34" charset="0"/>
              </a:rPr>
              <a:t>between</a:t>
            </a:r>
            <a:r>
              <a:rPr lang="es-MX" sz="3000" b="1" dirty="0" smtClean="0">
                <a:latin typeface="Helvetica" panose="020B0604020202020204" pitchFamily="34" charset="0"/>
                <a:cs typeface="Helvetica" panose="020B0604020202020204" pitchFamily="34" charset="0"/>
              </a:rPr>
              <a:t> H&amp;M and </a:t>
            </a:r>
            <a:r>
              <a:rPr lang="es-MX" sz="3000" b="1" dirty="0" err="1" smtClean="0">
                <a:latin typeface="Helvetica" panose="020B0604020202020204" pitchFamily="34" charset="0"/>
                <a:cs typeface="Helvetica" panose="020B0604020202020204" pitchFamily="34" charset="0"/>
              </a:rPr>
              <a:t>competitors</a:t>
            </a:r>
            <a:endParaRPr lang="es-MX" sz="3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79586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525"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p:cNvSpPr txBox="1"/>
          <p:nvPr/>
        </p:nvSpPr>
        <p:spPr>
          <a:xfrm>
            <a:off x="3694128" y="1231867"/>
            <a:ext cx="4803745"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Introduction</a:t>
            </a:r>
            <a:r>
              <a:rPr lang="es-MX" sz="3000" b="1" dirty="0" smtClean="0">
                <a:latin typeface="Helvetica" panose="020B0604020202020204" pitchFamily="34" charset="0"/>
                <a:cs typeface="Helvetica" panose="020B0604020202020204" pitchFamily="34" charset="0"/>
              </a:rPr>
              <a:t> and </a:t>
            </a:r>
            <a:r>
              <a:rPr lang="es-MX" sz="3000" b="1" dirty="0" err="1" smtClean="0">
                <a:latin typeface="Helvetica" panose="020B0604020202020204" pitchFamily="34" charset="0"/>
                <a:cs typeface="Helvetica" panose="020B0604020202020204" pitchFamily="34" charset="0"/>
              </a:rPr>
              <a:t>history</a:t>
            </a:r>
            <a:endParaRPr lang="es-MX" sz="3000" b="1" dirty="0">
              <a:latin typeface="Helvetica" panose="020B0604020202020204" pitchFamily="34" charset="0"/>
              <a:cs typeface="Helvetica" panose="020B0604020202020204" pitchFamily="34" charset="0"/>
            </a:endParaRPr>
          </a:p>
        </p:txBody>
      </p:sp>
      <p:sp>
        <p:nvSpPr>
          <p:cNvPr id="23" name="Rectángulo 22"/>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http://www.investors.com/image/LSa0205_ph090204.jpg.c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189" y="2298878"/>
            <a:ext cx="1485560" cy="214799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04917" y="1727246"/>
            <a:ext cx="936475" cy="584775"/>
          </a:xfrm>
          <a:prstGeom prst="rect">
            <a:avLst/>
          </a:prstGeom>
          <a:noFill/>
        </p:spPr>
        <p:txBody>
          <a:bodyPr wrap="none" rtlCol="0">
            <a:spAutoFit/>
          </a:bodyPr>
          <a:lstStyle/>
          <a:p>
            <a:pPr algn="ctr"/>
            <a:r>
              <a:rPr lang="es-MX" sz="1600" dirty="0" smtClean="0">
                <a:latin typeface="Helvetica" panose="020B0604020202020204" pitchFamily="34" charset="0"/>
                <a:cs typeface="Helvetica" panose="020B0604020202020204" pitchFamily="34" charset="0"/>
              </a:rPr>
              <a:t>Erling</a:t>
            </a:r>
          </a:p>
          <a:p>
            <a:pPr algn="ctr"/>
            <a:r>
              <a:rPr lang="es-MX" sz="1600" dirty="0" smtClean="0">
                <a:latin typeface="Helvetica" panose="020B0604020202020204" pitchFamily="34" charset="0"/>
                <a:cs typeface="Helvetica" panose="020B0604020202020204" pitchFamily="34" charset="0"/>
              </a:rPr>
              <a:t>Persson</a:t>
            </a:r>
            <a:endParaRPr lang="es-MX" sz="1600" dirty="0">
              <a:latin typeface="Helvetica" panose="020B0604020202020204" pitchFamily="34" charset="0"/>
              <a:cs typeface="Helvetica" panose="020B0604020202020204" pitchFamily="34" charset="0"/>
            </a:endParaRPr>
          </a:p>
        </p:txBody>
      </p:sp>
      <p:pic>
        <p:nvPicPr>
          <p:cNvPr id="4" name="Picture 4" descr="http://www.journaldunet.com/economie/face-a-face/zara-hm/rolf-eriksen-h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887" y="2313477"/>
            <a:ext cx="1674362" cy="2133400"/>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6717922" y="1715871"/>
            <a:ext cx="970138" cy="584775"/>
          </a:xfrm>
          <a:prstGeom prst="rect">
            <a:avLst/>
          </a:prstGeom>
          <a:noFill/>
        </p:spPr>
        <p:txBody>
          <a:bodyPr wrap="none" rtlCol="0">
            <a:spAutoFit/>
          </a:bodyPr>
          <a:lstStyle/>
          <a:p>
            <a:pPr algn="ctr"/>
            <a:r>
              <a:rPr lang="es-MX" sz="1600" dirty="0" err="1" smtClean="0">
                <a:latin typeface="Helvetica" panose="020B0604020202020204" pitchFamily="34" charset="0"/>
                <a:cs typeface="Helvetica" panose="020B0604020202020204" pitchFamily="34" charset="0"/>
              </a:rPr>
              <a:t>Rolf</a:t>
            </a:r>
            <a:endParaRPr lang="es-MX" sz="1600" dirty="0" smtClean="0">
              <a:latin typeface="Helvetica" panose="020B0604020202020204" pitchFamily="34" charset="0"/>
              <a:cs typeface="Helvetica" panose="020B0604020202020204" pitchFamily="34" charset="0"/>
            </a:endParaRPr>
          </a:p>
          <a:p>
            <a:pPr algn="ctr"/>
            <a:r>
              <a:rPr lang="es-MX" sz="1600" dirty="0" err="1" smtClean="0">
                <a:latin typeface="Helvetica" panose="020B0604020202020204" pitchFamily="34" charset="0"/>
                <a:cs typeface="Helvetica" panose="020B0604020202020204" pitchFamily="34" charset="0"/>
              </a:rPr>
              <a:t>Erikssen</a:t>
            </a:r>
            <a:endParaRPr lang="es-MX" sz="1600" dirty="0">
              <a:latin typeface="Helvetica" panose="020B0604020202020204" pitchFamily="34" charset="0"/>
              <a:cs typeface="Helvetica" panose="020B0604020202020204" pitchFamily="34" charset="0"/>
            </a:endParaRPr>
          </a:p>
        </p:txBody>
      </p:sp>
      <p:pic>
        <p:nvPicPr>
          <p:cNvPr id="1032" name="Picture 8" descr="http://assets.rappler.com/612F469A6EA84F6BAE882D2B94A4B421/img/3A4C30F65DB94322B02B26A8C54422E4/2014-09-24-karl-johan-persson_3A4C30F65DB94322B02B26A8C54422E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1127" y="2280469"/>
            <a:ext cx="1740282" cy="2175353"/>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9162305" y="1712625"/>
            <a:ext cx="1175322" cy="584775"/>
          </a:xfrm>
          <a:prstGeom prst="rect">
            <a:avLst/>
          </a:prstGeom>
          <a:noFill/>
        </p:spPr>
        <p:txBody>
          <a:bodyPr wrap="none" rtlCol="0">
            <a:spAutoFit/>
          </a:bodyPr>
          <a:lstStyle/>
          <a:p>
            <a:pPr algn="ctr"/>
            <a:r>
              <a:rPr lang="es-MX" sz="1600" dirty="0" smtClean="0">
                <a:latin typeface="Helvetica" panose="020B0604020202020204" pitchFamily="34" charset="0"/>
                <a:cs typeface="Helvetica" panose="020B0604020202020204" pitchFamily="34" charset="0"/>
              </a:rPr>
              <a:t>Karl-Johan</a:t>
            </a:r>
          </a:p>
          <a:p>
            <a:pPr algn="ctr"/>
            <a:r>
              <a:rPr lang="es-MX" sz="1600" dirty="0" smtClean="0">
                <a:latin typeface="Helvetica" panose="020B0604020202020204" pitchFamily="34" charset="0"/>
                <a:cs typeface="Helvetica" panose="020B0604020202020204" pitchFamily="34" charset="0"/>
              </a:rPr>
              <a:t>Persson</a:t>
            </a:r>
            <a:endParaRPr lang="es-MX" sz="1600" dirty="0">
              <a:latin typeface="Helvetica" panose="020B0604020202020204" pitchFamily="34" charset="0"/>
              <a:cs typeface="Helvetica" panose="020B0604020202020204" pitchFamily="34" charset="0"/>
            </a:endParaRPr>
          </a:p>
        </p:txBody>
      </p:sp>
      <p:pic>
        <p:nvPicPr>
          <p:cNvPr id="1034" name="Picture 10" descr="http://4.bp.blogspot.com/-ozX5DfRL4kg/TyonUcZbWxI/AAAAAAAAACo/25gNC1wwV1E/s1600/HMgamma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914" y="5222873"/>
            <a:ext cx="2147815" cy="1625233"/>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34">
            <a:hlinkClick r:id="rId7"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36" name="CuadroTexto 35">
            <a:hlinkClick r:id="rId8"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37" name="CuadroTexto 36">
            <a:hlinkClick r:id="rId9"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38" name="CuadroTexto 37">
            <a:hlinkClick r:id="rId10"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39" name="CuadroTexto 38">
            <a:hlinkClick r:id="rId11"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40" name="CuadroTexto 39">
            <a:hlinkClick r:id="rId12"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43" name="Picture 4" descr="http://www.tuepedia.de/images/thumb/5/53/H&amp;M-Logo.svg/320px-H&amp;M-Logo.svg.png">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fnlife.ru/images/2013/june/4/stefan_persson_webb.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45469" y="2313477"/>
            <a:ext cx="1597715" cy="2130287"/>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p:cNvSpPr txBox="1"/>
          <p:nvPr/>
        </p:nvSpPr>
        <p:spPr>
          <a:xfrm>
            <a:off x="4291388" y="1727245"/>
            <a:ext cx="936475" cy="584775"/>
          </a:xfrm>
          <a:prstGeom prst="rect">
            <a:avLst/>
          </a:prstGeom>
          <a:noFill/>
        </p:spPr>
        <p:txBody>
          <a:bodyPr wrap="none" rtlCol="0">
            <a:spAutoFit/>
          </a:bodyPr>
          <a:lstStyle/>
          <a:p>
            <a:pPr algn="ctr"/>
            <a:r>
              <a:rPr lang="es-MX" sz="1600" dirty="0" smtClean="0">
                <a:latin typeface="Helvetica" panose="020B0604020202020204" pitchFamily="34" charset="0"/>
                <a:cs typeface="Helvetica" panose="020B0604020202020204" pitchFamily="34" charset="0"/>
              </a:rPr>
              <a:t>Stefan</a:t>
            </a:r>
          </a:p>
          <a:p>
            <a:pPr algn="ctr"/>
            <a:r>
              <a:rPr lang="es-MX" sz="1600" dirty="0" smtClean="0">
                <a:latin typeface="Helvetica" panose="020B0604020202020204" pitchFamily="34" charset="0"/>
                <a:cs typeface="Helvetica" panose="020B0604020202020204" pitchFamily="34" charset="0"/>
              </a:rPr>
              <a:t>Persson</a:t>
            </a:r>
            <a:endParaRPr lang="es-MX" sz="1600" dirty="0">
              <a:latin typeface="Helvetica" panose="020B0604020202020204" pitchFamily="34" charset="0"/>
              <a:cs typeface="Helvetica" panose="020B0604020202020204" pitchFamily="34" charset="0"/>
            </a:endParaRPr>
          </a:p>
        </p:txBody>
      </p:sp>
      <p:pic>
        <p:nvPicPr>
          <p:cNvPr id="1028" name="Picture 4" descr="http://blog.minerapp.com/wp-content/uploads/2015/07/OriginalHM.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45630" y="5032379"/>
            <a:ext cx="3394697" cy="18384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bwbx.io/cms/2013-06-24/0624_hm_630x42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63936" y="4863674"/>
            <a:ext cx="2976648" cy="198443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rot="16200000">
            <a:off x="904902" y="3178402"/>
            <a:ext cx="1297150" cy="369332"/>
          </a:xfrm>
          <a:prstGeom prst="rect">
            <a:avLst/>
          </a:prstGeom>
          <a:noFill/>
        </p:spPr>
        <p:txBody>
          <a:bodyPr wrap="none" rtlCol="0">
            <a:spAutoFit/>
          </a:bodyPr>
          <a:lstStyle/>
          <a:p>
            <a:r>
              <a:rPr lang="es-MX" dirty="0" smtClean="0"/>
              <a:t>1947 - 1982</a:t>
            </a:r>
            <a:endParaRPr lang="es-MX" dirty="0"/>
          </a:p>
        </p:txBody>
      </p:sp>
      <p:sp>
        <p:nvSpPr>
          <p:cNvPr id="28" name="CuadroTexto 27"/>
          <p:cNvSpPr txBox="1"/>
          <p:nvPr/>
        </p:nvSpPr>
        <p:spPr>
          <a:xfrm rot="16200000">
            <a:off x="3169434" y="3176254"/>
            <a:ext cx="1297150" cy="369332"/>
          </a:xfrm>
          <a:prstGeom prst="rect">
            <a:avLst/>
          </a:prstGeom>
          <a:noFill/>
        </p:spPr>
        <p:txBody>
          <a:bodyPr wrap="none" rtlCol="0">
            <a:spAutoFit/>
          </a:bodyPr>
          <a:lstStyle/>
          <a:p>
            <a:r>
              <a:rPr lang="es-MX" dirty="0" smtClean="0"/>
              <a:t>1982 - 2000</a:t>
            </a:r>
            <a:endParaRPr lang="es-MX" dirty="0"/>
          </a:p>
        </p:txBody>
      </p:sp>
      <p:sp>
        <p:nvSpPr>
          <p:cNvPr id="29" name="CuadroTexto 28"/>
          <p:cNvSpPr txBox="1"/>
          <p:nvPr/>
        </p:nvSpPr>
        <p:spPr>
          <a:xfrm rot="16200000">
            <a:off x="5537000" y="3174107"/>
            <a:ext cx="1297150" cy="369332"/>
          </a:xfrm>
          <a:prstGeom prst="rect">
            <a:avLst/>
          </a:prstGeom>
          <a:noFill/>
        </p:spPr>
        <p:txBody>
          <a:bodyPr wrap="none" rtlCol="0">
            <a:spAutoFit/>
          </a:bodyPr>
          <a:lstStyle/>
          <a:p>
            <a:r>
              <a:rPr lang="es-MX" dirty="0" smtClean="0"/>
              <a:t>2000 - 2009</a:t>
            </a:r>
            <a:endParaRPr lang="es-MX" dirty="0"/>
          </a:p>
        </p:txBody>
      </p:sp>
      <p:sp>
        <p:nvSpPr>
          <p:cNvPr id="30" name="CuadroTexto 29"/>
          <p:cNvSpPr txBox="1"/>
          <p:nvPr/>
        </p:nvSpPr>
        <p:spPr>
          <a:xfrm rot="16200000">
            <a:off x="7903460" y="3184838"/>
            <a:ext cx="1428148" cy="369332"/>
          </a:xfrm>
          <a:prstGeom prst="rect">
            <a:avLst/>
          </a:prstGeom>
          <a:noFill/>
        </p:spPr>
        <p:txBody>
          <a:bodyPr wrap="none" rtlCol="0">
            <a:spAutoFit/>
          </a:bodyPr>
          <a:lstStyle/>
          <a:p>
            <a:r>
              <a:rPr lang="es-MX" dirty="0" smtClean="0"/>
              <a:t>2009  </a:t>
            </a:r>
            <a:r>
              <a:rPr lang="es-MX" dirty="0" smtClean="0"/>
              <a:t>t</a:t>
            </a:r>
            <a:r>
              <a:rPr lang="es-MX" dirty="0" smtClean="0"/>
              <a:t>o date</a:t>
            </a:r>
            <a:endParaRPr lang="es-MX" dirty="0"/>
          </a:p>
        </p:txBody>
      </p:sp>
    </p:spTree>
    <p:extLst>
      <p:ext uri="{BB962C8B-B14F-4D97-AF65-F5344CB8AC3E}">
        <p14:creationId xmlns:p14="http://schemas.microsoft.com/office/powerpoint/2010/main" val="2240997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Content Placeholder 2"/>
          <p:cNvSpPr txBox="1">
            <a:spLocks/>
          </p:cNvSpPr>
          <p:nvPr/>
        </p:nvSpPr>
        <p:spPr>
          <a:xfrm>
            <a:off x="3062245" y="1621019"/>
            <a:ext cx="4666154" cy="214192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smtClean="0">
                <a:latin typeface="Helvetica" panose="020B0604020202020204" pitchFamily="34" charset="0"/>
                <a:cs typeface="Helvetica" panose="020B0604020202020204" pitchFamily="34" charset="0"/>
              </a:rPr>
              <a:t>Cost Efficiency</a:t>
            </a:r>
          </a:p>
          <a:p>
            <a:pPr algn="l"/>
            <a:r>
              <a:rPr lang="en-US" sz="1800" dirty="0" smtClean="0">
                <a:latin typeface="Helvetica" panose="020B0604020202020204" pitchFamily="34" charset="0"/>
                <a:cs typeface="Helvetica" panose="020B0604020202020204" pitchFamily="34" charset="0"/>
              </a:rPr>
              <a:t>Less Investments</a:t>
            </a:r>
          </a:p>
          <a:p>
            <a:pPr algn="l"/>
            <a:endParaRPr lang="en-US" sz="1800" dirty="0" smtClean="0">
              <a:latin typeface="Helvetica" panose="020B0604020202020204" pitchFamily="34" charset="0"/>
              <a:cs typeface="Helvetica" panose="020B0604020202020204" pitchFamily="34" charset="0"/>
            </a:endParaRPr>
          </a:p>
          <a:p>
            <a:pPr algn="l"/>
            <a:endParaRPr lang="en-US" sz="1800" dirty="0" smtClean="0">
              <a:latin typeface="Helvetica" panose="020B0604020202020204" pitchFamily="34" charset="0"/>
              <a:cs typeface="Helvetica" panose="020B0604020202020204" pitchFamily="34" charset="0"/>
            </a:endParaRPr>
          </a:p>
          <a:p>
            <a:pPr algn="l"/>
            <a:r>
              <a:rPr lang="en-US" sz="1800" dirty="0" smtClean="0">
                <a:latin typeface="Helvetica" panose="020B0604020202020204" pitchFamily="34" charset="0"/>
                <a:cs typeface="Helvetica" panose="020B0604020202020204" pitchFamily="34" charset="0"/>
              </a:rPr>
              <a:t>Long Supply Chain </a:t>
            </a:r>
            <a:r>
              <a:rPr lang="en-US" sz="1800" dirty="0" smtClean="0">
                <a:latin typeface="Helvetica" panose="020B0604020202020204" pitchFamily="34" charset="0"/>
                <a:cs typeface="Helvetica" panose="020B0604020202020204" pitchFamily="34" charset="0"/>
                <a:sym typeface="Wingdings"/>
              </a:rPr>
              <a:t> long Lead-Time</a:t>
            </a:r>
            <a:endParaRPr lang="en-US" sz="1800" dirty="0" smtClean="0">
              <a:latin typeface="Helvetica" panose="020B0604020202020204" pitchFamily="34" charset="0"/>
              <a:cs typeface="Helvetica" panose="020B0604020202020204" pitchFamily="34" charset="0"/>
            </a:endParaRPr>
          </a:p>
          <a:p>
            <a:pPr algn="l"/>
            <a:r>
              <a:rPr lang="en-US" sz="1800" dirty="0" smtClean="0">
                <a:latin typeface="Helvetica" panose="020B0604020202020204" pitchFamily="34" charset="0"/>
                <a:cs typeface="Helvetica" panose="020B0604020202020204" pitchFamily="34" charset="0"/>
              </a:rPr>
              <a:t>Necessity of Advanced IT System</a:t>
            </a:r>
            <a:endParaRPr lang="en-US" sz="1800" dirty="0">
              <a:latin typeface="Helvetica" panose="020B0604020202020204" pitchFamily="34" charset="0"/>
              <a:cs typeface="Helvetica" panose="020B0604020202020204" pitchFamily="34" charset="0"/>
            </a:endParaRPr>
          </a:p>
        </p:txBody>
      </p:sp>
      <p:pic>
        <p:nvPicPr>
          <p:cNvPr id="37" name="Picture 3" descr="Screen Shot 2015-11-14 at 21.31.5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7390" y="2484008"/>
            <a:ext cx="1087598" cy="788286"/>
          </a:xfrm>
          <a:prstGeom prst="rect">
            <a:avLst/>
          </a:prstGeom>
        </p:spPr>
      </p:pic>
      <p:pic>
        <p:nvPicPr>
          <p:cNvPr id="38" name="Picture 4" descr="Screen Shot 2015-11-14 at 21.32.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646" y="4938641"/>
            <a:ext cx="2190428" cy="634386"/>
          </a:xfrm>
          <a:prstGeom prst="rect">
            <a:avLst/>
          </a:prstGeom>
        </p:spPr>
      </p:pic>
      <p:sp>
        <p:nvSpPr>
          <p:cNvPr id="39" name="Title 1"/>
          <p:cNvSpPr txBox="1">
            <a:spLocks/>
          </p:cNvSpPr>
          <p:nvPr/>
        </p:nvSpPr>
        <p:spPr>
          <a:xfrm>
            <a:off x="3034889" y="4724159"/>
            <a:ext cx="744060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a:latin typeface="Helvetica" panose="020B0604020202020204" pitchFamily="34" charset="0"/>
                <a:cs typeface="Helvetica" panose="020B0604020202020204" pitchFamily="34" charset="0"/>
              </a:rPr>
              <a:t>S</a:t>
            </a:r>
            <a:r>
              <a:rPr lang="en-US" sz="1800" dirty="0" smtClean="0">
                <a:latin typeface="Helvetica" panose="020B0604020202020204" pitchFamily="34" charset="0"/>
                <a:cs typeface="Helvetica" panose="020B0604020202020204" pitchFamily="34" charset="0"/>
              </a:rPr>
              <a:t>hort</a:t>
            </a:r>
            <a:r>
              <a:rPr lang="en-US" sz="1800" dirty="0">
                <a:latin typeface="Helvetica" panose="020B0604020202020204" pitchFamily="34" charset="0"/>
                <a:cs typeface="Helvetica" panose="020B0604020202020204" pitchFamily="34" charset="0"/>
              </a:rPr>
              <a:t>, </a:t>
            </a:r>
            <a:r>
              <a:rPr lang="en-US" sz="1800" dirty="0" smtClean="0">
                <a:latin typeface="Helvetica" panose="020B0604020202020204" pitchFamily="34" charset="0"/>
                <a:cs typeface="Helvetica" panose="020B0604020202020204" pitchFamily="34" charset="0"/>
              </a:rPr>
              <a:t>Manageable</a:t>
            </a:r>
            <a:r>
              <a:rPr lang="en-US" sz="1800" dirty="0">
                <a:latin typeface="Helvetica" panose="020B0604020202020204" pitchFamily="34" charset="0"/>
                <a:cs typeface="Helvetica" panose="020B0604020202020204" pitchFamily="34" charset="0"/>
              </a:rPr>
              <a:t>, R</a:t>
            </a:r>
            <a:r>
              <a:rPr lang="en-US" sz="1800" dirty="0" smtClean="0">
                <a:latin typeface="Helvetica" panose="020B0604020202020204" pitchFamily="34" charset="0"/>
                <a:cs typeface="Helvetica" panose="020B0604020202020204" pitchFamily="34" charset="0"/>
              </a:rPr>
              <a:t>esponsive </a:t>
            </a:r>
            <a:r>
              <a:rPr lang="en-US" sz="1800" dirty="0">
                <a:latin typeface="Helvetica" panose="020B0604020202020204" pitchFamily="34" charset="0"/>
                <a:cs typeface="Helvetica" panose="020B0604020202020204" pitchFamily="34" charset="0"/>
              </a:rPr>
              <a:t>S</a:t>
            </a:r>
            <a:r>
              <a:rPr lang="en-US" sz="1800" dirty="0" smtClean="0">
                <a:latin typeface="Helvetica" panose="020B0604020202020204" pitchFamily="34" charset="0"/>
                <a:cs typeface="Helvetica" panose="020B0604020202020204" pitchFamily="34" charset="0"/>
              </a:rPr>
              <a:t>upply Chain</a:t>
            </a:r>
          </a:p>
          <a:p>
            <a:pPr algn="l"/>
            <a:r>
              <a:rPr lang="en-US" sz="1800" dirty="0" smtClean="0">
                <a:latin typeface="Helvetica" panose="020B0604020202020204" pitchFamily="34" charset="0"/>
                <a:cs typeface="Helvetica" panose="020B0604020202020204" pitchFamily="34" charset="0"/>
              </a:rPr>
              <a:t>Quick </a:t>
            </a:r>
            <a:r>
              <a:rPr lang="en-US" sz="1800" dirty="0">
                <a:latin typeface="Helvetica" panose="020B0604020202020204" pitchFamily="34" charset="0"/>
                <a:cs typeface="Helvetica" panose="020B0604020202020204" pitchFamily="34" charset="0"/>
              </a:rPr>
              <a:t>Reactions To Market </a:t>
            </a:r>
            <a:r>
              <a:rPr lang="en-US" sz="1800" dirty="0" smtClean="0">
                <a:latin typeface="Helvetica" panose="020B0604020202020204" pitchFamily="34" charset="0"/>
                <a:cs typeface="Helvetica" panose="020B0604020202020204" pitchFamily="34" charset="0"/>
              </a:rPr>
              <a:t>Demand Change</a:t>
            </a:r>
            <a:endParaRPr lang="en-US" sz="1800" dirty="0">
              <a:latin typeface="Helvetica" panose="020B0604020202020204" pitchFamily="34" charset="0"/>
              <a:cs typeface="Helvetica" panose="020B0604020202020204" pitchFamily="34" charset="0"/>
            </a:endParaRPr>
          </a:p>
        </p:txBody>
      </p:sp>
      <p:sp>
        <p:nvSpPr>
          <p:cNvPr id="40" name="Title 1"/>
          <p:cNvSpPr txBox="1">
            <a:spLocks/>
          </p:cNvSpPr>
          <p:nvPr/>
        </p:nvSpPr>
        <p:spPr>
          <a:xfrm>
            <a:off x="3062245" y="5669947"/>
            <a:ext cx="505476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latin typeface="Helvetica" panose="020B0604020202020204" pitchFamily="34" charset="0"/>
                <a:cs typeface="Helvetica" panose="020B0604020202020204" pitchFamily="34" charset="0"/>
              </a:rPr>
              <a:t>Higher Costs and Investments</a:t>
            </a:r>
            <a:endParaRPr lang="en-US" sz="1800" dirty="0">
              <a:latin typeface="Helvetica" panose="020B0604020202020204" pitchFamily="34" charset="0"/>
              <a:cs typeface="Helvetica" panose="020B0604020202020204" pitchFamily="34" charset="0"/>
            </a:endParaRPr>
          </a:p>
        </p:txBody>
      </p:sp>
      <p:sp>
        <p:nvSpPr>
          <p:cNvPr id="41" name="Minus 16"/>
          <p:cNvSpPr/>
          <p:nvPr/>
        </p:nvSpPr>
        <p:spPr>
          <a:xfrm>
            <a:off x="1800849" y="6201092"/>
            <a:ext cx="609539" cy="300131"/>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Plus 17"/>
          <p:cNvSpPr/>
          <p:nvPr/>
        </p:nvSpPr>
        <p:spPr>
          <a:xfrm>
            <a:off x="1800849" y="1621019"/>
            <a:ext cx="582183" cy="694547"/>
          </a:xfrm>
          <a:prstGeom prst="mathPlus">
            <a:avLst>
              <a:gd name="adj1" fmla="val 1276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Minus 18"/>
          <p:cNvSpPr/>
          <p:nvPr/>
        </p:nvSpPr>
        <p:spPr>
          <a:xfrm>
            <a:off x="1800849" y="2972163"/>
            <a:ext cx="609539" cy="300131"/>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2942309" y="3812006"/>
            <a:ext cx="357078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latin typeface="Helvetica" panose="020B0604020202020204" pitchFamily="34" charset="0"/>
                <a:cs typeface="Helvetica" panose="020B0604020202020204" pitchFamily="34" charset="0"/>
              </a:rPr>
              <a:t>Centralizing Production Activities</a:t>
            </a:r>
            <a:endParaRPr lang="en-US" sz="1800" dirty="0">
              <a:latin typeface="Helvetica" panose="020B0604020202020204" pitchFamily="34" charset="0"/>
              <a:cs typeface="Helvetica" panose="020B0604020202020204" pitchFamily="34" charset="0"/>
            </a:endParaRPr>
          </a:p>
        </p:txBody>
      </p:sp>
      <p:sp>
        <p:nvSpPr>
          <p:cNvPr id="45" name="Plus 20"/>
          <p:cNvSpPr/>
          <p:nvPr/>
        </p:nvSpPr>
        <p:spPr>
          <a:xfrm>
            <a:off x="1800849" y="4975400"/>
            <a:ext cx="582183" cy="694547"/>
          </a:xfrm>
          <a:prstGeom prst="mathPlus">
            <a:avLst>
              <a:gd name="adj1" fmla="val 1276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ángulo 45"/>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hlinkClick r:id="rId4"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48" name="CuadroTexto 47">
            <a:hlinkClick r:id="rId5"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49" name="CuadroTexto 48">
            <a:hlinkClick r:id="rId6"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50" name="CuadroTexto 49">
            <a:hlinkClick r:id="rId7"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51" name="CuadroTexto 50">
            <a:hlinkClick r:id="rId8"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52" name="CuadroTexto 51">
            <a:hlinkClick r:id="rId9"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55" name="Picture 4" descr="http://www.tuepedia.de/images/thumb/5/53/H&amp;M-Logo.svg/320px-H&amp;M-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812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28" name="Table 7"/>
          <p:cNvGraphicFramePr>
            <a:graphicFrameLocks noGrp="1"/>
          </p:cNvGraphicFramePr>
          <p:nvPr>
            <p:extLst>
              <p:ext uri="{D42A27DB-BD31-4B8C-83A1-F6EECF244321}">
                <p14:modId xmlns:p14="http://schemas.microsoft.com/office/powerpoint/2010/main" val="2348199517"/>
              </p:ext>
            </p:extLst>
          </p:nvPr>
        </p:nvGraphicFramePr>
        <p:xfrm>
          <a:off x="1178865" y="1165287"/>
          <a:ext cx="9745810" cy="5869737"/>
        </p:xfrm>
        <a:graphic>
          <a:graphicData uri="http://schemas.openxmlformats.org/drawingml/2006/table">
            <a:tbl>
              <a:tblPr firstRow="1" bandRow="1">
                <a:tableStyleId>{72833802-FEF1-4C79-8D5D-14CF1EAF98D9}</a:tableStyleId>
              </a:tblPr>
              <a:tblGrid>
                <a:gridCol w="667491"/>
                <a:gridCol w="1353519"/>
                <a:gridCol w="1538934"/>
                <a:gridCol w="1279355"/>
                <a:gridCol w="1186649"/>
                <a:gridCol w="1372062"/>
                <a:gridCol w="1112482"/>
                <a:gridCol w="1235318"/>
              </a:tblGrid>
              <a:tr h="600672">
                <a:tc>
                  <a:txBody>
                    <a:bodyPr/>
                    <a:lstStyle/>
                    <a:p>
                      <a:endParaRPr lang="en-US" sz="1300" dirty="0">
                        <a:latin typeface="Helvetica" panose="020B0604020202020204" pitchFamily="34" charset="0"/>
                        <a:cs typeface="Helvetica"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effectLst/>
                          <a:latin typeface="Helvetica" panose="020B0604020202020204" pitchFamily="34" charset="0"/>
                          <a:cs typeface="Helvetica" panose="020B0604020202020204" pitchFamily="34" charset="0"/>
                        </a:rPr>
                        <a:t>Production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effectLst/>
                          <a:latin typeface="Helvetica" panose="020B0604020202020204" pitchFamily="34" charset="0"/>
                          <a:cs typeface="Helvetica" panose="020B0604020202020204" pitchFamily="34" charset="0"/>
                        </a:rPr>
                        <a:t>Strategy</a:t>
                      </a:r>
                    </a:p>
                    <a:p>
                      <a:endParaRPr lang="en-US" sz="1300" dirty="0">
                        <a:latin typeface="Helvetica" panose="020B0604020202020204" pitchFamily="34" charset="0"/>
                        <a:cs typeface="Helvetica" panose="020B0604020202020204" pitchFamily="34" charset="0"/>
                      </a:endParaRPr>
                    </a:p>
                  </a:txBody>
                  <a:tcPr/>
                </a:tc>
                <a:tc>
                  <a:txBody>
                    <a:bodyPr/>
                    <a:lstStyle/>
                    <a:p>
                      <a:r>
                        <a:rPr lang="en-US" sz="1300" dirty="0" smtClean="0">
                          <a:latin typeface="Helvetica" panose="020B0604020202020204" pitchFamily="34" charset="0"/>
                          <a:cs typeface="Helvetica" panose="020B0604020202020204" pitchFamily="34" charset="0"/>
                        </a:rPr>
                        <a:t>Focus and Power</a:t>
                      </a:r>
                      <a:endParaRPr lang="en-US" sz="1300" dirty="0">
                        <a:latin typeface="Helvetica" panose="020B0604020202020204" pitchFamily="34" charset="0"/>
                        <a:cs typeface="Helvetica" panose="020B0604020202020204" pitchFamily="34" charset="0"/>
                      </a:endParaRPr>
                    </a:p>
                  </a:txBody>
                  <a:tcPr/>
                </a:tc>
                <a:tc>
                  <a:txBody>
                    <a:bodyPr/>
                    <a:lstStyle/>
                    <a:p>
                      <a:r>
                        <a:rPr lang="en-US" sz="1300" dirty="0" smtClean="0">
                          <a:latin typeface="Helvetica" panose="020B0604020202020204" pitchFamily="34" charset="0"/>
                          <a:cs typeface="Helvetica" panose="020B0604020202020204" pitchFamily="34" charset="0"/>
                        </a:rPr>
                        <a:t>Approximate</a:t>
                      </a:r>
                      <a:r>
                        <a:rPr lang="en-US" sz="1300" baseline="0" dirty="0" smtClean="0">
                          <a:latin typeface="Helvetica" panose="020B0604020202020204" pitchFamily="34" charset="0"/>
                          <a:cs typeface="Helvetica" panose="020B0604020202020204" pitchFamily="34" charset="0"/>
                        </a:rPr>
                        <a:t> </a:t>
                      </a:r>
                    </a:p>
                    <a:p>
                      <a:r>
                        <a:rPr lang="en-US" sz="1300" baseline="0" dirty="0" smtClean="0">
                          <a:latin typeface="Helvetica" panose="020B0604020202020204" pitchFamily="34" charset="0"/>
                          <a:cs typeface="Helvetica" panose="020B0604020202020204" pitchFamily="34" charset="0"/>
                        </a:rPr>
                        <a:t>Lead-Time</a:t>
                      </a:r>
                      <a:endParaRPr lang="en-US" sz="1300" dirty="0">
                        <a:latin typeface="Helvetica" panose="020B0604020202020204" pitchFamily="34" charset="0"/>
                        <a:cs typeface="Helvetica" panose="020B0604020202020204" pitchFamily="34" charset="0"/>
                      </a:endParaRPr>
                    </a:p>
                  </a:txBody>
                  <a:tcPr/>
                </a:tc>
                <a:tc>
                  <a:txBody>
                    <a:bodyPr/>
                    <a:lstStyle/>
                    <a:p>
                      <a:r>
                        <a:rPr lang="en-US" sz="1300" dirty="0" smtClean="0">
                          <a:latin typeface="Helvetica" panose="020B0604020202020204" pitchFamily="34" charset="0"/>
                          <a:cs typeface="Helvetica" panose="020B0604020202020204" pitchFamily="34" charset="0"/>
                        </a:rPr>
                        <a:t>Design</a:t>
                      </a:r>
                    </a:p>
                    <a:p>
                      <a:r>
                        <a:rPr lang="en-US" sz="1300" dirty="0" smtClean="0">
                          <a:latin typeface="Helvetica" panose="020B0604020202020204" pitchFamily="34" charset="0"/>
                          <a:cs typeface="Helvetica" panose="020B0604020202020204" pitchFamily="34" charset="0"/>
                        </a:rPr>
                        <a:t>Policy</a:t>
                      </a:r>
                      <a:endParaRPr lang="en-US" sz="1300" dirty="0">
                        <a:latin typeface="Helvetica" panose="020B0604020202020204" pitchFamily="34" charset="0"/>
                        <a:cs typeface="Helvetica" panose="020B0604020202020204" pitchFamily="34" charset="0"/>
                      </a:endParaRPr>
                    </a:p>
                  </a:txBody>
                  <a:tcPr/>
                </a:tc>
                <a:tc>
                  <a:txBody>
                    <a:bodyPr/>
                    <a:lstStyle/>
                    <a:p>
                      <a:r>
                        <a:rPr lang="en-US" sz="1300" dirty="0" smtClean="0">
                          <a:latin typeface="Helvetica" panose="020B0604020202020204" pitchFamily="34" charset="0"/>
                          <a:cs typeface="Helvetica" panose="020B0604020202020204" pitchFamily="34" charset="0"/>
                        </a:rPr>
                        <a:t>Success</a:t>
                      </a:r>
                    </a:p>
                    <a:p>
                      <a:r>
                        <a:rPr lang="en-US" sz="1300" dirty="0" smtClean="0">
                          <a:latin typeface="Helvetica" panose="020B0604020202020204" pitchFamily="34" charset="0"/>
                          <a:cs typeface="Helvetica" panose="020B0604020202020204" pitchFamily="34" charset="0"/>
                        </a:rPr>
                        <a:t>Core</a:t>
                      </a:r>
                      <a:endParaRPr lang="en-US" sz="1300" dirty="0">
                        <a:latin typeface="Helvetica" panose="020B0604020202020204" pitchFamily="34" charset="0"/>
                        <a:cs typeface="Helvetica" panose="020B0604020202020204" pitchFamily="34" charset="0"/>
                      </a:endParaRPr>
                    </a:p>
                  </a:txBody>
                  <a:tcPr/>
                </a:tc>
                <a:tc>
                  <a:txBody>
                    <a:bodyPr/>
                    <a:lstStyle/>
                    <a:p>
                      <a:r>
                        <a:rPr lang="en-US" sz="1300" dirty="0" err="1" smtClean="0">
                          <a:latin typeface="Helvetica" panose="020B0604020202020204" pitchFamily="34" charset="0"/>
                          <a:cs typeface="Helvetica" panose="020B0604020202020204" pitchFamily="34" charset="0"/>
                        </a:rPr>
                        <a:t>Investm-ents</a:t>
                      </a:r>
                      <a:endParaRPr lang="en-US" sz="1300" dirty="0">
                        <a:latin typeface="Helvetica" panose="020B0604020202020204" pitchFamily="34" charset="0"/>
                        <a:cs typeface="Helvetica" panose="020B0604020202020204" pitchFamily="34" charset="0"/>
                      </a:endParaRPr>
                    </a:p>
                  </a:txBody>
                  <a:tcPr/>
                </a:tc>
                <a:tc>
                  <a:txBody>
                    <a:bodyPr/>
                    <a:lstStyle/>
                    <a:p>
                      <a:r>
                        <a:rPr lang="en-US" sz="1300" dirty="0" smtClean="0">
                          <a:latin typeface="Helvetica" panose="020B0604020202020204" pitchFamily="34" charset="0"/>
                          <a:cs typeface="Helvetica" panose="020B0604020202020204" pitchFamily="34" charset="0"/>
                        </a:rPr>
                        <a:t>Advertise-</a:t>
                      </a:r>
                      <a:r>
                        <a:rPr lang="en-US" sz="1300" dirty="0" err="1" smtClean="0">
                          <a:latin typeface="Helvetica" panose="020B0604020202020204" pitchFamily="34" charset="0"/>
                          <a:cs typeface="Helvetica" panose="020B0604020202020204" pitchFamily="34" charset="0"/>
                        </a:rPr>
                        <a:t>ments</a:t>
                      </a:r>
                      <a:endParaRPr lang="en-US" sz="1300" dirty="0" smtClean="0">
                        <a:latin typeface="Helvetica" panose="020B0604020202020204" pitchFamily="34" charset="0"/>
                        <a:cs typeface="Helvetica" panose="020B0604020202020204" pitchFamily="34" charset="0"/>
                      </a:endParaRPr>
                    </a:p>
                  </a:txBody>
                  <a:tcPr/>
                </a:tc>
              </a:tr>
              <a:tr h="1581681">
                <a:tc>
                  <a:txBody>
                    <a:bodyPr/>
                    <a:lstStyle/>
                    <a:p>
                      <a:endParaRPr lang="en-US" sz="1300" dirty="0" smtClean="0">
                        <a:latin typeface="Helvetica" panose="020B0604020202020204" pitchFamily="34" charset="0"/>
                        <a:cs typeface="Helvetica" panose="020B0604020202020204" pitchFamily="34" charset="0"/>
                      </a:endParaRPr>
                    </a:p>
                  </a:txBody>
                  <a:tcPr/>
                </a:tc>
                <a:tc>
                  <a:txBody>
                    <a:bodyPr/>
                    <a:lstStyle/>
                    <a:p>
                      <a:r>
                        <a:rPr lang="en-US" sz="1300" dirty="0" smtClean="0">
                          <a:latin typeface="Helvetica" panose="020B0604020202020204" pitchFamily="34" charset="0"/>
                          <a:cs typeface="Helvetica" panose="020B0604020202020204" pitchFamily="34" charset="0"/>
                        </a:rPr>
                        <a:t>Outsourcing</a:t>
                      </a:r>
                      <a:endParaRPr lang="en-US" sz="1300" dirty="0">
                        <a:latin typeface="Helvetica" panose="020B0604020202020204" pitchFamily="34" charset="0"/>
                        <a:cs typeface="Helvetica"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effectLst/>
                          <a:latin typeface="Helvetica" panose="020B0604020202020204" pitchFamily="34" charset="0"/>
                          <a:cs typeface="Helvetica" panose="020B0604020202020204" pitchFamily="34" charset="0"/>
                        </a:rPr>
                        <a:t>-Core Activities(</a:t>
                      </a:r>
                      <a:r>
                        <a:rPr lang="en-US" sz="1300" kern="1200" dirty="0" err="1" smtClean="0">
                          <a:effectLst/>
                          <a:latin typeface="Helvetica" panose="020B0604020202020204" pitchFamily="34" charset="0"/>
                          <a:cs typeface="Helvetica" panose="020B0604020202020204" pitchFamily="34" charset="0"/>
                        </a:rPr>
                        <a:t>design,Quality,innovation,IT</a:t>
                      </a:r>
                      <a:r>
                        <a:rPr lang="en-US" sz="1300" kern="1200" dirty="0" smtClean="0">
                          <a:effectLst/>
                          <a:latin typeface="Helvetica" panose="020B0604020202020204" pitchFamily="34" charset="0"/>
                          <a:cs typeface="Helvetica" panose="020B0604020202020204"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effectLst/>
                          <a:latin typeface="Helvetica" panose="020B0604020202020204" pitchFamily="34" charset="0"/>
                          <a:cs typeface="Helvetica" panose="020B0604020202020204" pitchFamily="34" charset="0"/>
                        </a:rPr>
                        <a:t>-</a:t>
                      </a:r>
                      <a:r>
                        <a:rPr lang="en-US" sz="1300" dirty="0" smtClean="0">
                          <a:latin typeface="Helvetica" panose="020B0604020202020204" pitchFamily="34" charset="0"/>
                          <a:cs typeface="Helvetica" panose="020B0604020202020204" pitchFamily="34" charset="0"/>
                        </a:rPr>
                        <a:t>Cost efficiency</a:t>
                      </a:r>
                    </a:p>
                  </a:txBody>
                  <a:tcPr/>
                </a:tc>
                <a:tc>
                  <a:txBody>
                    <a:bodyPr/>
                    <a:lstStyle/>
                    <a:p>
                      <a:pPr>
                        <a:lnSpc>
                          <a:spcPct val="107000"/>
                        </a:lnSpc>
                        <a:spcAft>
                          <a:spcPts val="0"/>
                        </a:spcAft>
                      </a:pPr>
                      <a:r>
                        <a:rPr lang="en-US" sz="1300" dirty="0">
                          <a:effectLst/>
                          <a:latin typeface="Helvetica" panose="020B0604020202020204" pitchFamily="34" charset="0"/>
                          <a:cs typeface="Helvetica" panose="020B0604020202020204" pitchFamily="34" charset="0"/>
                        </a:rPr>
                        <a:t>2-6 weeks</a:t>
                      </a:r>
                      <a:endParaRPr lang="en-US" sz="1300" dirty="0">
                        <a:effectLst/>
                        <a:latin typeface="Helvetica" panose="020B0604020202020204" pitchFamily="34" charset="0"/>
                        <a:ea typeface="Calibri"/>
                        <a:cs typeface="Helvetica" panose="020B0604020202020204" pitchFamily="34" charset="0"/>
                      </a:endParaRPr>
                    </a:p>
                  </a:txBody>
                  <a:tcPr marL="68580" marR="68580" marT="0" marB="0"/>
                </a:tc>
                <a:tc>
                  <a:txBody>
                    <a:bodyPr/>
                    <a:lstStyle/>
                    <a:p>
                      <a:r>
                        <a:rPr lang="en-US" sz="1300" kern="1200" dirty="0" smtClean="0">
                          <a:effectLst/>
                          <a:latin typeface="Helvetica" panose="020B0604020202020204" pitchFamily="34" charset="0"/>
                          <a:cs typeface="Helvetica" panose="020B0604020202020204" pitchFamily="34" charset="0"/>
                        </a:rPr>
                        <a:t>Cooperating and hiring world-class designers</a:t>
                      </a:r>
                      <a:r>
                        <a:rPr lang="en-US" sz="1300" dirty="0" smtClean="0">
                          <a:effectLst/>
                          <a:latin typeface="Helvetica" panose="020B0604020202020204" pitchFamily="34" charset="0"/>
                          <a:cs typeface="Helvetica" panose="020B0604020202020204" pitchFamily="34" charset="0"/>
                        </a:rPr>
                        <a:t> </a:t>
                      </a:r>
                      <a:endParaRPr lang="en-US" sz="1300" dirty="0">
                        <a:latin typeface="Helvetica" panose="020B0604020202020204" pitchFamily="34" charset="0"/>
                        <a:cs typeface="Helvetica" panose="020B0604020202020204" pitchFamily="34" charset="0"/>
                      </a:endParaRPr>
                    </a:p>
                  </a:txBody>
                  <a:tcPr/>
                </a:tc>
                <a:tc>
                  <a:txBody>
                    <a:bodyPr/>
                    <a:lstStyle/>
                    <a:p>
                      <a:r>
                        <a:rPr lang="en-US" sz="1300" kern="1200" dirty="0" smtClean="0">
                          <a:effectLst/>
                          <a:latin typeface="Helvetica" panose="020B0604020202020204" pitchFamily="34" charset="0"/>
                          <a:cs typeface="Helvetica" panose="020B0604020202020204" pitchFamily="34" charset="0"/>
                        </a:rPr>
                        <a:t>Wide-spread manufacturers</a:t>
                      </a:r>
                    </a:p>
                    <a:p>
                      <a:r>
                        <a:rPr lang="en-US" sz="1300" kern="1200" dirty="0" smtClean="0">
                          <a:effectLst/>
                          <a:latin typeface="Helvetica" panose="020B0604020202020204" pitchFamily="34" charset="0"/>
                          <a:cs typeface="Helvetica" panose="020B0604020202020204" pitchFamily="34" charset="0"/>
                        </a:rPr>
                        <a:t>And strong IT</a:t>
                      </a:r>
                      <a:r>
                        <a:rPr lang="en-US" sz="1300" dirty="0" smtClean="0">
                          <a:effectLst/>
                          <a:latin typeface="Helvetica" panose="020B0604020202020204" pitchFamily="34" charset="0"/>
                          <a:cs typeface="Helvetica" panose="020B0604020202020204" pitchFamily="34" charset="0"/>
                        </a:rPr>
                        <a:t> </a:t>
                      </a:r>
                      <a:endParaRPr lang="en-US" sz="1300" dirty="0">
                        <a:latin typeface="Helvetica" panose="020B0604020202020204" pitchFamily="34" charset="0"/>
                        <a:cs typeface="Helvetica" panose="020B0604020202020204" pitchFamily="34" charset="0"/>
                      </a:endParaRPr>
                    </a:p>
                  </a:txBody>
                  <a:tcPr/>
                </a:tc>
                <a:tc>
                  <a:txBody>
                    <a:bodyPr/>
                    <a:lstStyle/>
                    <a:p>
                      <a:r>
                        <a:rPr lang="en-US" sz="1300" kern="1200" dirty="0" smtClean="0">
                          <a:effectLst/>
                          <a:latin typeface="Helvetica" panose="020B0604020202020204" pitchFamily="34" charset="0"/>
                          <a:cs typeface="Helvetica" panose="020B0604020202020204" pitchFamily="34" charset="0"/>
                        </a:rPr>
                        <a:t>Leases stores</a:t>
                      </a:r>
                    </a:p>
                    <a:p>
                      <a:endParaRPr lang="en-US" sz="1300" kern="1200" dirty="0" smtClean="0">
                        <a:effectLst/>
                        <a:latin typeface="Helvetica" panose="020B0604020202020204" pitchFamily="34" charset="0"/>
                        <a:cs typeface="Helvetica" panose="020B0604020202020204" pitchFamily="34" charset="0"/>
                      </a:endParaRPr>
                    </a:p>
                    <a:p>
                      <a:r>
                        <a:rPr lang="en-US" sz="1300" kern="1200" dirty="0" smtClean="0">
                          <a:effectLst/>
                          <a:latin typeface="Helvetica" panose="020B0604020202020204" pitchFamily="34" charset="0"/>
                          <a:cs typeface="Helvetica" panose="020B0604020202020204" pitchFamily="34" charset="0"/>
                        </a:rPr>
                        <a:t>outsourcing production</a:t>
                      </a:r>
                      <a:r>
                        <a:rPr lang="en-US" sz="1300" dirty="0" smtClean="0">
                          <a:effectLst/>
                          <a:latin typeface="Helvetica" panose="020B0604020202020204" pitchFamily="34" charset="0"/>
                          <a:cs typeface="Helvetica" panose="020B0604020202020204" pitchFamily="34" charset="0"/>
                        </a:rPr>
                        <a:t> </a:t>
                      </a:r>
                      <a:endParaRPr lang="en-US" sz="1300" dirty="0">
                        <a:latin typeface="Helvetica" panose="020B0604020202020204" pitchFamily="34" charset="0"/>
                        <a:cs typeface="Helvetica" panose="020B0604020202020204" pitchFamily="34" charset="0"/>
                      </a:endParaRPr>
                    </a:p>
                  </a:txBody>
                  <a:tcPr/>
                </a:tc>
                <a:tc>
                  <a:txBody>
                    <a:bodyPr/>
                    <a:lstStyle/>
                    <a:p>
                      <a:r>
                        <a:rPr lang="en-US" sz="1300" kern="1200" dirty="0" smtClean="0">
                          <a:effectLst/>
                          <a:latin typeface="Helvetica" panose="020B0604020202020204" pitchFamily="34" charset="0"/>
                          <a:cs typeface="Helvetica" panose="020B0604020202020204" pitchFamily="34" charset="0"/>
                        </a:rPr>
                        <a:t>Advertising Campaigns </a:t>
                      </a:r>
                      <a:endParaRPr lang="en-US" sz="1300" dirty="0">
                        <a:latin typeface="Helvetica" panose="020B0604020202020204" pitchFamily="34" charset="0"/>
                        <a:cs typeface="Helvetica" panose="020B0604020202020204" pitchFamily="34" charset="0"/>
                      </a:endParaRPr>
                    </a:p>
                  </a:txBody>
                  <a:tcPr/>
                </a:tc>
              </a:tr>
              <a:tr h="1605089">
                <a:tc>
                  <a:txBody>
                    <a:bodyPr/>
                    <a:lstStyle/>
                    <a:p>
                      <a:endParaRPr lang="en-US" sz="1300" dirty="0" smtClean="0">
                        <a:latin typeface="Helvetica" panose="020B0604020202020204" pitchFamily="34" charset="0"/>
                        <a:cs typeface="Helvetica" panose="020B0604020202020204" pitchFamily="34" charset="0"/>
                      </a:endParaRPr>
                    </a:p>
                    <a:p>
                      <a:endParaRPr lang="en-US" sz="1300" dirty="0">
                        <a:latin typeface="Helvetica" panose="020B0604020202020204" pitchFamily="34" charset="0"/>
                        <a:cs typeface="Helvetica" panose="020B0604020202020204" pitchFamily="34" charset="0"/>
                      </a:endParaRPr>
                    </a:p>
                  </a:txBody>
                  <a:tcPr/>
                </a:tc>
                <a:tc>
                  <a:txBody>
                    <a:bodyPr/>
                    <a:lstStyle/>
                    <a:p>
                      <a:r>
                        <a:rPr lang="en-US" sz="1300" kern="1200" dirty="0" smtClean="0">
                          <a:effectLst/>
                          <a:latin typeface="Helvetica" panose="020B0604020202020204" pitchFamily="34" charset="0"/>
                          <a:cs typeface="Helvetica" panose="020B0604020202020204" pitchFamily="34" charset="0"/>
                        </a:rPr>
                        <a:t>In-house production</a:t>
                      </a:r>
                      <a:r>
                        <a:rPr lang="en-US" sz="1300" dirty="0" smtClean="0">
                          <a:effectLst/>
                          <a:latin typeface="Helvetica" panose="020B0604020202020204" pitchFamily="34" charset="0"/>
                          <a:cs typeface="Helvetica" panose="020B0604020202020204" pitchFamily="34" charset="0"/>
                        </a:rPr>
                        <a:t> </a:t>
                      </a:r>
                      <a:endParaRPr lang="en-US" sz="1300" dirty="0">
                        <a:latin typeface="Helvetica" panose="020B0604020202020204" pitchFamily="34" charset="0"/>
                        <a:cs typeface="Helvetica" panose="020B0604020202020204" pitchFamily="34" charset="0"/>
                      </a:endParaRPr>
                    </a:p>
                  </a:txBody>
                  <a:tcPr/>
                </a:tc>
                <a:tc>
                  <a:txBody>
                    <a:bodyPr/>
                    <a:lstStyle/>
                    <a:p>
                      <a:r>
                        <a:rPr lang="en-US" sz="1300" dirty="0" smtClean="0">
                          <a:latin typeface="Helvetica" panose="020B0604020202020204" pitchFamily="34" charset="0"/>
                          <a:cs typeface="Helvetica" panose="020B0604020202020204" pitchFamily="34" charset="0"/>
                        </a:rPr>
                        <a:t>-Timing</a:t>
                      </a:r>
                    </a:p>
                    <a:p>
                      <a:r>
                        <a:rPr lang="en-US" sz="1300" dirty="0" smtClean="0">
                          <a:latin typeface="Helvetica" panose="020B0604020202020204" pitchFamily="34" charset="0"/>
                          <a:cs typeface="Helvetica" panose="020B0604020202020204" pitchFamily="34" charset="0"/>
                        </a:rPr>
                        <a:t>-Fastest retailer</a:t>
                      </a:r>
                      <a:endParaRPr lang="en-US" sz="1300" dirty="0">
                        <a:latin typeface="Helvetica" panose="020B0604020202020204" pitchFamily="34" charset="0"/>
                        <a:cs typeface="Helvetica" panose="020B0604020202020204" pitchFamily="34" charset="0"/>
                      </a:endParaRPr>
                    </a:p>
                  </a:txBody>
                  <a:tcPr/>
                </a:tc>
                <a:tc>
                  <a:txBody>
                    <a:bodyPr/>
                    <a:lstStyle/>
                    <a:p>
                      <a:pPr>
                        <a:lnSpc>
                          <a:spcPct val="107000"/>
                        </a:lnSpc>
                        <a:spcAft>
                          <a:spcPts val="0"/>
                        </a:spcAft>
                      </a:pPr>
                      <a:r>
                        <a:rPr lang="en-US" sz="1300" dirty="0">
                          <a:effectLst/>
                          <a:latin typeface="Helvetica" panose="020B0604020202020204" pitchFamily="34" charset="0"/>
                          <a:cs typeface="Helvetica" panose="020B0604020202020204" pitchFamily="34" charset="0"/>
                        </a:rPr>
                        <a:t>2</a:t>
                      </a:r>
                      <a:r>
                        <a:rPr lang="en-US" sz="1300" dirty="0" smtClean="0">
                          <a:effectLst/>
                          <a:latin typeface="Helvetica" panose="020B0604020202020204" pitchFamily="34" charset="0"/>
                          <a:cs typeface="Helvetica" panose="020B0604020202020204" pitchFamily="34" charset="0"/>
                        </a:rPr>
                        <a:t>-3 </a:t>
                      </a:r>
                      <a:r>
                        <a:rPr lang="en-US" sz="1300" dirty="0">
                          <a:effectLst/>
                          <a:latin typeface="Helvetica" panose="020B0604020202020204" pitchFamily="34" charset="0"/>
                          <a:cs typeface="Helvetica" panose="020B0604020202020204" pitchFamily="34" charset="0"/>
                        </a:rPr>
                        <a:t>weeks</a:t>
                      </a:r>
                      <a:endParaRPr lang="en-US" sz="1300" dirty="0">
                        <a:effectLst/>
                        <a:latin typeface="Helvetica" panose="020B0604020202020204" pitchFamily="34" charset="0"/>
                        <a:ea typeface="Calibri"/>
                        <a:cs typeface="Helvetica" panose="020B0604020202020204" pitchFamily="34" charset="0"/>
                      </a:endParaRPr>
                    </a:p>
                  </a:txBody>
                  <a:tcPr marL="68580" marR="68580" marT="0" marB="0"/>
                </a:tc>
                <a:tc>
                  <a:txBody>
                    <a:bodyPr/>
                    <a:lstStyle/>
                    <a:p>
                      <a:r>
                        <a:rPr lang="en-US" sz="1300" kern="1200" dirty="0" smtClean="0">
                          <a:effectLst/>
                          <a:latin typeface="Helvetica" panose="020B0604020202020204" pitchFamily="34" charset="0"/>
                          <a:cs typeface="Helvetica" panose="020B0604020202020204" pitchFamily="34" charset="0"/>
                        </a:rPr>
                        <a:t>Art-school designs refined by shopper-feedback</a:t>
                      </a:r>
                      <a:r>
                        <a:rPr lang="en-US" sz="1300" dirty="0" smtClean="0">
                          <a:effectLst/>
                          <a:latin typeface="Helvetica" panose="020B0604020202020204" pitchFamily="34" charset="0"/>
                          <a:cs typeface="Helvetica" panose="020B0604020202020204" pitchFamily="34" charset="0"/>
                        </a:rPr>
                        <a:t> </a:t>
                      </a:r>
                      <a:endParaRPr lang="en-US" sz="1300" dirty="0">
                        <a:latin typeface="Helvetica" panose="020B0604020202020204" pitchFamily="34" charset="0"/>
                        <a:cs typeface="Helvetica" panose="020B0604020202020204" pitchFamily="34" charset="0"/>
                      </a:endParaRPr>
                    </a:p>
                  </a:txBody>
                  <a:tcPr/>
                </a:tc>
                <a:tc>
                  <a:txBody>
                    <a:bodyPr/>
                    <a:lstStyle/>
                    <a:p>
                      <a:pPr>
                        <a:lnSpc>
                          <a:spcPct val="107000"/>
                        </a:lnSpc>
                        <a:spcAft>
                          <a:spcPts val="0"/>
                        </a:spcAft>
                      </a:pPr>
                      <a:r>
                        <a:rPr lang="en-US" sz="1300" dirty="0">
                          <a:effectLst/>
                          <a:latin typeface="Helvetica" panose="020B0604020202020204" pitchFamily="34" charset="0"/>
                          <a:cs typeface="Helvetica" panose="020B0604020202020204" pitchFamily="34" charset="0"/>
                        </a:rPr>
                        <a:t>centralized enterprise</a:t>
                      </a:r>
                      <a:endParaRPr lang="en-US" sz="1300" dirty="0">
                        <a:effectLst/>
                        <a:latin typeface="Helvetica" panose="020B0604020202020204" pitchFamily="34" charset="0"/>
                        <a:ea typeface="Calibri"/>
                        <a:cs typeface="Helvetica" panose="020B0604020202020204" pitchFamily="34" charset="0"/>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effectLst/>
                          <a:latin typeface="Helvetica" panose="020B0604020202020204" pitchFamily="34" charset="0"/>
                          <a:cs typeface="Helvetica" panose="020B0604020202020204" pitchFamily="34" charset="0"/>
                        </a:rPr>
                        <a:t>owns stores and production plants</a:t>
                      </a:r>
                      <a:r>
                        <a:rPr lang="en-US" sz="1300" dirty="0" smtClean="0">
                          <a:effectLst/>
                          <a:latin typeface="Helvetica" panose="020B0604020202020204" pitchFamily="34" charset="0"/>
                          <a:cs typeface="Helvetica" panose="020B0604020202020204" pitchFamily="34" charset="0"/>
                        </a:rPr>
                        <a:t> </a:t>
                      </a:r>
                      <a:endParaRPr lang="en-US" sz="1300" dirty="0" smtClean="0">
                        <a:latin typeface="Helvetica" panose="020B0604020202020204" pitchFamily="34" charset="0"/>
                        <a:cs typeface="Helvetica" panose="020B0604020202020204" pitchFamily="34" charset="0"/>
                      </a:endParaRPr>
                    </a:p>
                    <a:p>
                      <a:endParaRPr lang="en-US" sz="1300" dirty="0">
                        <a:latin typeface="Helvetica" panose="020B0604020202020204" pitchFamily="34" charset="0"/>
                        <a:cs typeface="Helvetica" panose="020B0604020202020204" pitchFamily="34" charset="0"/>
                      </a:endParaRPr>
                    </a:p>
                  </a:txBody>
                  <a:tcPr/>
                </a:tc>
                <a:tc>
                  <a:txBody>
                    <a:bodyPr/>
                    <a:lstStyle/>
                    <a:p>
                      <a:r>
                        <a:rPr lang="en-US" sz="1300" kern="1200" dirty="0" smtClean="0">
                          <a:effectLst/>
                          <a:latin typeface="Helvetica" panose="020B0604020202020204" pitchFamily="34" charset="0"/>
                          <a:cs typeface="Helvetica" panose="020B0604020202020204" pitchFamily="34" charset="0"/>
                        </a:rPr>
                        <a:t>Stores next to luxury brands</a:t>
                      </a:r>
                      <a:r>
                        <a:rPr lang="en-US" sz="1300" dirty="0" smtClean="0">
                          <a:effectLst/>
                          <a:latin typeface="Helvetica" panose="020B0604020202020204" pitchFamily="34" charset="0"/>
                          <a:cs typeface="Helvetica" panose="020B0604020202020204" pitchFamily="34" charset="0"/>
                        </a:rPr>
                        <a:t> </a:t>
                      </a:r>
                      <a:endParaRPr lang="en-US" sz="1300" dirty="0">
                        <a:latin typeface="Helvetica" panose="020B0604020202020204" pitchFamily="34" charset="0"/>
                        <a:cs typeface="Helvetica" panose="020B0604020202020204" pitchFamily="34" charset="0"/>
                      </a:endParaRPr>
                    </a:p>
                  </a:txBody>
                  <a:tcPr/>
                </a:tc>
              </a:tr>
              <a:tr h="1997167">
                <a:tc>
                  <a:txBody>
                    <a:bodyPr/>
                    <a:lstStyle/>
                    <a:p>
                      <a:endParaRPr lang="en-US" sz="1300" dirty="0" smtClean="0">
                        <a:latin typeface="Helvetica" panose="020B0604020202020204" pitchFamily="34" charset="0"/>
                        <a:cs typeface="Helvetica" panose="020B0604020202020204" pitchFamily="34" charset="0"/>
                      </a:endParaRPr>
                    </a:p>
                    <a:p>
                      <a:r>
                        <a:rPr lang="en-US" sz="1300" dirty="0" smtClean="0">
                          <a:latin typeface="Helvetica" panose="020B0604020202020204" pitchFamily="34" charset="0"/>
                          <a:cs typeface="Helvetica" panose="020B0604020202020204" pitchFamily="34" charset="0"/>
                        </a:rPr>
                        <a:t>Benetton</a:t>
                      </a:r>
                      <a:endParaRPr lang="en-US" sz="1300" dirty="0">
                        <a:latin typeface="Helvetica" panose="020B0604020202020204" pitchFamily="34" charset="0"/>
                        <a:cs typeface="Helvetica" panose="020B0604020202020204" pitchFamily="34" charset="0"/>
                      </a:endParaRPr>
                    </a:p>
                  </a:txBody>
                  <a:tcPr/>
                </a:tc>
                <a:tc>
                  <a:txBody>
                    <a:bodyPr/>
                    <a:lstStyle/>
                    <a:p>
                      <a:r>
                        <a:rPr lang="en-US" sz="1300" kern="1200" dirty="0" smtClean="0">
                          <a:effectLst/>
                          <a:latin typeface="Helvetica" panose="020B0604020202020204" pitchFamily="34" charset="0"/>
                          <a:cs typeface="Helvetica" panose="020B0604020202020204" pitchFamily="34" charset="0"/>
                        </a:rPr>
                        <a:t>Outsourcing labor-intensive or </a:t>
                      </a:r>
                      <a:r>
                        <a:rPr lang="en-US" sz="1300" kern="1200" dirty="0" err="1" smtClean="0">
                          <a:effectLst/>
                          <a:latin typeface="Helvetica" panose="020B0604020202020204" pitchFamily="34" charset="0"/>
                          <a:cs typeface="Helvetica" panose="020B0604020202020204" pitchFamily="34" charset="0"/>
                        </a:rPr>
                        <a:t>scaleinsensitive</a:t>
                      </a:r>
                      <a:r>
                        <a:rPr lang="en-US" sz="1300" kern="1200" dirty="0" smtClean="0">
                          <a:effectLst/>
                          <a:latin typeface="Helvetica" panose="020B0604020202020204" pitchFamily="34" charset="0"/>
                          <a:cs typeface="Helvetica" panose="020B0604020202020204" pitchFamily="34" charset="0"/>
                        </a:rPr>
                        <a:t> activities</a:t>
                      </a:r>
                      <a:r>
                        <a:rPr lang="en-US" sz="1300" dirty="0" smtClean="0">
                          <a:effectLst/>
                          <a:latin typeface="Helvetica" panose="020B0604020202020204" pitchFamily="34" charset="0"/>
                          <a:cs typeface="Helvetica" panose="020B0604020202020204" pitchFamily="34" charset="0"/>
                        </a:rPr>
                        <a:t> </a:t>
                      </a:r>
                      <a:endParaRPr lang="en-US" sz="1300" dirty="0">
                        <a:latin typeface="Helvetica" panose="020B0604020202020204" pitchFamily="34" charset="0"/>
                        <a:cs typeface="Helvetica" panose="020B0604020202020204" pitchFamily="34" charset="0"/>
                      </a:endParaRPr>
                    </a:p>
                  </a:txBody>
                  <a:tcPr/>
                </a:tc>
                <a:tc>
                  <a:txBody>
                    <a:bodyPr/>
                    <a:lstStyle/>
                    <a:p>
                      <a:r>
                        <a:rPr lang="es-MX" sz="1300" kern="1200" dirty="0" smtClean="0">
                          <a:effectLst/>
                          <a:latin typeface="Helvetica" panose="020B0604020202020204" pitchFamily="34" charset="0"/>
                          <a:cs typeface="Helvetica" panose="020B0604020202020204" pitchFamily="34" charset="0"/>
                        </a:rPr>
                        <a:t>-Social Issues</a:t>
                      </a:r>
                      <a:endParaRPr lang="en-US" sz="1300" kern="1200" dirty="0" smtClean="0">
                        <a:effectLst/>
                        <a:latin typeface="Helvetica" panose="020B0604020202020204" pitchFamily="34" charset="0"/>
                        <a:cs typeface="Helvetica" panose="020B0604020202020204" pitchFamily="34" charset="0"/>
                      </a:endParaRPr>
                    </a:p>
                    <a:p>
                      <a:r>
                        <a:rPr lang="en-US" sz="1300" dirty="0" smtClean="0">
                          <a:effectLst/>
                          <a:latin typeface="Helvetica" panose="020B0604020202020204" pitchFamily="34" charset="0"/>
                          <a:cs typeface="Helvetica" panose="020B0604020202020204" pitchFamily="34" charset="0"/>
                        </a:rPr>
                        <a:t>-United Colors</a:t>
                      </a:r>
                      <a:endParaRPr lang="en-US" sz="1300" dirty="0">
                        <a:latin typeface="Helvetica" panose="020B0604020202020204" pitchFamily="34" charset="0"/>
                        <a:cs typeface="Helvetica" panose="020B0604020202020204" pitchFamily="34" charset="0"/>
                      </a:endParaRPr>
                    </a:p>
                  </a:txBody>
                  <a:tcPr/>
                </a:tc>
                <a:tc>
                  <a:txBody>
                    <a:bodyPr/>
                    <a:lstStyle/>
                    <a:p>
                      <a:r>
                        <a:rPr lang="en-US" sz="1300" dirty="0" smtClean="0">
                          <a:latin typeface="Helvetica" panose="020B0604020202020204" pitchFamily="34" charset="0"/>
                          <a:cs typeface="Helvetica" panose="020B0604020202020204" pitchFamily="34" charset="0"/>
                        </a:rPr>
                        <a:t>5-6 months</a:t>
                      </a:r>
                      <a:endParaRPr lang="en-US" sz="1300" dirty="0">
                        <a:latin typeface="Helvetica" panose="020B0604020202020204" pitchFamily="34" charset="0"/>
                        <a:cs typeface="Helvetica" panose="020B0604020202020204" pitchFamily="34" charset="0"/>
                      </a:endParaRPr>
                    </a:p>
                  </a:txBody>
                  <a:tcPr/>
                </a:tc>
                <a:tc>
                  <a:txBody>
                    <a:bodyPr/>
                    <a:lstStyle/>
                    <a:p>
                      <a:r>
                        <a:rPr lang="en-US" sz="1300" kern="1200" dirty="0" smtClean="0">
                          <a:effectLst/>
                          <a:latin typeface="Helvetica" panose="020B0604020202020204" pitchFamily="34" charset="0"/>
                          <a:cs typeface="Helvetica" panose="020B0604020202020204" pitchFamily="34" charset="0"/>
                        </a:rPr>
                        <a:t>postponement strategy</a:t>
                      </a:r>
                      <a:r>
                        <a:rPr lang="en-US" sz="1300" dirty="0" smtClean="0">
                          <a:effectLst/>
                          <a:latin typeface="Helvetica" panose="020B0604020202020204" pitchFamily="34" charset="0"/>
                          <a:cs typeface="Helvetica" panose="020B0604020202020204" pitchFamily="34" charset="0"/>
                        </a:rPr>
                        <a:t> </a:t>
                      </a:r>
                      <a:endParaRPr lang="en-US" sz="1300" dirty="0">
                        <a:latin typeface="Helvetica" panose="020B0604020202020204" pitchFamily="34" charset="0"/>
                        <a:cs typeface="Helvetica" panose="020B0604020202020204" pitchFamily="34" charset="0"/>
                      </a:endParaRPr>
                    </a:p>
                  </a:txBody>
                  <a:tcPr/>
                </a:tc>
                <a:tc>
                  <a:txBody>
                    <a:bodyPr/>
                    <a:lstStyle/>
                    <a:p>
                      <a:r>
                        <a:rPr lang="es-MX" sz="1300" kern="1200" dirty="0" smtClean="0">
                          <a:effectLst/>
                          <a:latin typeface="Helvetica" panose="020B0604020202020204" pitchFamily="34" charset="0"/>
                          <a:cs typeface="Helvetica" panose="020B0604020202020204" pitchFamily="34" charset="0"/>
                        </a:rPr>
                        <a:t>Emphasising on commitment, involvement and solidarity</a:t>
                      </a:r>
                      <a:r>
                        <a:rPr lang="en-US" sz="1300" dirty="0" smtClean="0">
                          <a:effectLst/>
                          <a:latin typeface="Helvetica" panose="020B0604020202020204" pitchFamily="34" charset="0"/>
                          <a:cs typeface="Helvetica" panose="020B0604020202020204" pitchFamily="34" charset="0"/>
                        </a:rPr>
                        <a:t> </a:t>
                      </a:r>
                      <a:endParaRPr lang="en-US" sz="1300" dirty="0">
                        <a:latin typeface="Helvetica" panose="020B0604020202020204" pitchFamily="34" charset="0"/>
                        <a:cs typeface="Helvetica" panose="020B0604020202020204" pitchFamily="34" charset="0"/>
                      </a:endParaRPr>
                    </a:p>
                  </a:txBody>
                  <a:tcPr/>
                </a:tc>
                <a:tc>
                  <a:txBody>
                    <a:bodyPr/>
                    <a:lstStyle/>
                    <a:p>
                      <a:r>
                        <a:rPr lang="en-US" sz="1300" kern="1200" dirty="0" smtClean="0">
                          <a:effectLst/>
                          <a:latin typeface="Helvetica" panose="020B0604020202020204" pitchFamily="34" charset="0"/>
                          <a:cs typeface="Helvetica" panose="020B0604020202020204" pitchFamily="34" charset="0"/>
                        </a:rPr>
                        <a:t>licensees for stores</a:t>
                      </a:r>
                    </a:p>
                    <a:p>
                      <a:endParaRPr lang="en-US" sz="1300" kern="1200" dirty="0" smtClean="0">
                        <a:effectLst/>
                        <a:latin typeface="Helvetica" panose="020B0604020202020204" pitchFamily="34" charset="0"/>
                        <a:cs typeface="Helvetica" panose="020B0604020202020204" pitchFamily="34" charset="0"/>
                      </a:endParaRPr>
                    </a:p>
                    <a:p>
                      <a:r>
                        <a:rPr lang="en-US" sz="1300" kern="1200" dirty="0" smtClean="0">
                          <a:effectLst/>
                          <a:latin typeface="Helvetica" panose="020B0604020202020204" pitchFamily="34" charset="0"/>
                          <a:cs typeface="Helvetica" panose="020B0604020202020204" pitchFamily="34" charset="0"/>
                        </a:rPr>
                        <a:t>owns production plants</a:t>
                      </a:r>
                      <a:r>
                        <a:rPr lang="en-US" sz="1300" dirty="0" smtClean="0">
                          <a:effectLst/>
                          <a:latin typeface="Helvetica" panose="020B0604020202020204" pitchFamily="34" charset="0"/>
                          <a:cs typeface="Helvetica" panose="020B0604020202020204" pitchFamily="34" charset="0"/>
                        </a:rPr>
                        <a:t> </a:t>
                      </a:r>
                      <a:endParaRPr lang="en-US" sz="1300" dirty="0">
                        <a:latin typeface="Helvetica" panose="020B0604020202020204" pitchFamily="34" charset="0"/>
                        <a:cs typeface="Helvetica" panose="020B0604020202020204" pitchFamily="34" charset="0"/>
                      </a:endParaRPr>
                    </a:p>
                  </a:txBody>
                  <a:tcPr/>
                </a:tc>
                <a:tc>
                  <a:txBody>
                    <a:bodyPr/>
                    <a:lstStyle/>
                    <a:p>
                      <a:pPr>
                        <a:lnSpc>
                          <a:spcPct val="107000"/>
                        </a:lnSpc>
                        <a:spcAft>
                          <a:spcPts val="0"/>
                        </a:spcAft>
                      </a:pPr>
                      <a:r>
                        <a:rPr lang="es-MX" sz="1300" dirty="0">
                          <a:effectLst/>
                          <a:latin typeface="Helvetica" panose="020B0604020202020204" pitchFamily="34" charset="0"/>
                          <a:cs typeface="Helvetica" panose="020B0604020202020204" pitchFamily="34" charset="0"/>
                        </a:rPr>
                        <a:t>Shockvertising - campaigns</a:t>
                      </a:r>
                      <a:endParaRPr lang="en-US" sz="1300" dirty="0">
                        <a:effectLst/>
                        <a:latin typeface="Helvetica" panose="020B0604020202020204" pitchFamily="34" charset="0"/>
                        <a:ea typeface="Calibri"/>
                        <a:cs typeface="Helvetica" panose="020B0604020202020204" pitchFamily="34" charset="0"/>
                      </a:endParaRPr>
                    </a:p>
                  </a:txBody>
                  <a:tcPr marL="68580" marR="68580" marT="0" marB="0"/>
                </a:tc>
              </a:tr>
            </a:tbl>
          </a:graphicData>
        </a:graphic>
      </p:graphicFrame>
      <p:pic>
        <p:nvPicPr>
          <p:cNvPr id="29" name="Picture 8" descr="Screen Shot 2015-11-14 at 21.31.5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25608" y="2297241"/>
            <a:ext cx="973639" cy="610527"/>
          </a:xfrm>
          <a:prstGeom prst="rect">
            <a:avLst/>
          </a:prstGeom>
        </p:spPr>
      </p:pic>
      <p:pic>
        <p:nvPicPr>
          <p:cNvPr id="30" name="Picture 12" descr="Screen Shot 2015-11-14 at 21.31.4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50346" y="5737103"/>
            <a:ext cx="1725411" cy="450186"/>
          </a:xfrm>
          <a:prstGeom prst="rect">
            <a:avLst/>
          </a:prstGeom>
        </p:spPr>
      </p:pic>
      <p:pic>
        <p:nvPicPr>
          <p:cNvPr id="31" name="Picture 14" descr="Screen Shot 2015-11-14 at 21.32.0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71222" y="4032272"/>
            <a:ext cx="1426886" cy="409457"/>
          </a:xfrm>
          <a:prstGeom prst="rect">
            <a:avLst/>
          </a:prstGeom>
        </p:spPr>
      </p:pic>
      <p:sp>
        <p:nvSpPr>
          <p:cNvPr id="32" name="Rectángulo 31"/>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uadroTexto 32">
            <a:hlinkClick r:id="rId5"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34" name="CuadroTexto 33">
            <a:hlinkClick r:id="rId6"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35" name="CuadroTexto 34">
            <a:hlinkClick r:id="rId7"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36" name="CuadroTexto 35">
            <a:hlinkClick r:id="rId8"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37" name="CuadroTexto 36">
            <a:hlinkClick r:id="rId9"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38" name="CuadroTexto 37">
            <a:hlinkClick r:id="rId10"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41" name="Picture 4" descr="http://www.tuepedia.de/images/thumb/5/53/H&amp;M-Logo.svg/320px-H&amp;M-Logo.svg.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130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Rectángulo 27"/>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CuadroTexto 28">
            <a:hlinkClick r:id="rId3"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30" name="CuadroTexto 29">
            <a:hlinkClick r:id="rId4"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31" name="CuadroTexto 30">
            <a:hlinkClick r:id="rId5"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32" name="CuadroTexto 31">
            <a:hlinkClick r:id="rId6"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33" name="CuadroTexto 32">
            <a:hlinkClick r:id="rId7"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34" name="CuadroTexto 33">
            <a:hlinkClick r:id="rId8"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37" name="Picture 4" descr="http://www.tuepedia.de/images/thumb/5/53/H&amp;M-Logo.svg/320px-H&amp;M-Logo.sv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p:cNvSpPr txBox="1"/>
          <p:nvPr/>
        </p:nvSpPr>
        <p:spPr>
          <a:xfrm>
            <a:off x="1910103" y="1231867"/>
            <a:ext cx="8371794" cy="553998"/>
          </a:xfrm>
          <a:prstGeom prst="rect">
            <a:avLst/>
          </a:prstGeom>
          <a:noFill/>
        </p:spPr>
        <p:txBody>
          <a:bodyPr wrap="square" rtlCol="0">
            <a:spAutoFit/>
          </a:bodyPr>
          <a:lstStyle/>
          <a:p>
            <a:pPr algn="ctr"/>
            <a:r>
              <a:rPr lang="es-MX" sz="3000" b="1" dirty="0" smtClean="0">
                <a:latin typeface="Helvetica" panose="020B0604020202020204" pitchFamily="34" charset="0"/>
                <a:cs typeface="Helvetica" panose="020B0604020202020204" pitchFamily="34" charset="0"/>
              </a:rPr>
              <a:t>H&amp;M </a:t>
            </a:r>
            <a:r>
              <a:rPr lang="es-MX" sz="3000" b="1" dirty="0" err="1" smtClean="0">
                <a:latin typeface="Helvetica" panose="020B0604020202020204" pitchFamily="34" charset="0"/>
                <a:cs typeface="Helvetica" panose="020B0604020202020204" pitchFamily="34" charset="0"/>
              </a:rPr>
              <a:t>financial</a:t>
            </a:r>
            <a:r>
              <a:rPr lang="es-MX" sz="3000" b="1" dirty="0" smtClean="0">
                <a:latin typeface="Helvetica" panose="020B0604020202020204" pitchFamily="34" charset="0"/>
                <a:cs typeface="Helvetica" panose="020B0604020202020204" pitchFamily="34" charset="0"/>
              </a:rPr>
              <a:t> </a:t>
            </a:r>
            <a:r>
              <a:rPr lang="es-MX" sz="3000" b="1" dirty="0" err="1" smtClean="0">
                <a:latin typeface="Helvetica" panose="020B0604020202020204" pitchFamily="34" charset="0"/>
                <a:cs typeface="Helvetica" panose="020B0604020202020204" pitchFamily="34" charset="0"/>
              </a:rPr>
              <a:t>strength</a:t>
            </a:r>
            <a:endParaRPr lang="es-MX" sz="3000" b="1" dirty="0">
              <a:latin typeface="Helvetica" panose="020B0604020202020204" pitchFamily="34" charset="0"/>
              <a:cs typeface="Helvetica" panose="020B0604020202020204" pitchFamily="34" charset="0"/>
            </a:endParaRPr>
          </a:p>
        </p:txBody>
      </p:sp>
      <p:sp>
        <p:nvSpPr>
          <p:cNvPr id="4" name="CuadroTexto 3"/>
          <p:cNvSpPr txBox="1"/>
          <p:nvPr/>
        </p:nvSpPr>
        <p:spPr>
          <a:xfrm>
            <a:off x="1245179" y="5035638"/>
            <a:ext cx="9687267" cy="1554272"/>
          </a:xfrm>
          <a:prstGeom prst="rect">
            <a:avLst/>
          </a:prstGeom>
          <a:noFill/>
        </p:spPr>
        <p:txBody>
          <a:bodyPr wrap="none" rtlCol="0">
            <a:spAutoFit/>
          </a:bodyPr>
          <a:lstStyle/>
          <a:p>
            <a:pPr marL="342900" indent="-342900">
              <a:buFont typeface="Arial" panose="020B0604020202020204" pitchFamily="34" charset="0"/>
              <a:buChar char="•"/>
            </a:pPr>
            <a:r>
              <a:rPr lang="es-MX" sz="1900" dirty="0" smtClean="0">
                <a:latin typeface="Helvetica" panose="020B0604020202020204" pitchFamily="34" charset="0"/>
                <a:cs typeface="Helvetica" panose="020B0604020202020204" pitchFamily="34" charset="0"/>
              </a:rPr>
              <a:t>Sales of US$4 </a:t>
            </a:r>
            <a:r>
              <a:rPr lang="es-MX" sz="1900" dirty="0" err="1" smtClean="0">
                <a:latin typeface="Helvetica" panose="020B0604020202020204" pitchFamily="34" charset="0"/>
                <a:cs typeface="Helvetica" panose="020B0604020202020204" pitchFamily="34" charset="0"/>
              </a:rPr>
              <a:t>billion</a:t>
            </a:r>
            <a:r>
              <a:rPr lang="es-MX" sz="1900" dirty="0" smtClean="0">
                <a:latin typeface="Helvetica" panose="020B0604020202020204" pitchFamily="34" charset="0"/>
                <a:cs typeface="Helvetica" panose="020B0604020202020204" pitchFamily="34" charset="0"/>
              </a:rPr>
              <a:t> in 2000 </a:t>
            </a:r>
            <a:r>
              <a:rPr lang="es-MX" sz="1900" dirty="0" err="1" smtClean="0">
                <a:latin typeface="Helvetica" panose="020B0604020202020204" pitchFamily="34" charset="0"/>
                <a:cs typeface="Helvetica" panose="020B0604020202020204" pitchFamily="34" charset="0"/>
              </a:rPr>
              <a:t>compared</a:t>
            </a:r>
            <a:r>
              <a:rPr lang="es-MX" sz="1900" dirty="0" smtClean="0">
                <a:latin typeface="Helvetica" panose="020B0604020202020204" pitchFamily="34" charset="0"/>
                <a:cs typeface="Helvetica" panose="020B0604020202020204" pitchFamily="34" charset="0"/>
              </a:rPr>
              <a:t> to sale of US$18 in 2012.</a:t>
            </a:r>
          </a:p>
          <a:p>
            <a:pPr marL="342900" indent="-342900">
              <a:buFont typeface="Arial" panose="020B0604020202020204" pitchFamily="34" charset="0"/>
              <a:buChar char="•"/>
            </a:pPr>
            <a:r>
              <a:rPr lang="es-MX" sz="1900" dirty="0" err="1" smtClean="0">
                <a:latin typeface="Helvetica" panose="020B0604020202020204" pitchFamily="34" charset="0"/>
                <a:cs typeface="Helvetica" panose="020B0604020202020204" pitchFamily="34" charset="0"/>
              </a:rPr>
              <a:t>Growth</a:t>
            </a:r>
            <a:r>
              <a:rPr lang="es-MX" sz="1900" dirty="0" smtClean="0">
                <a:latin typeface="Helvetica" panose="020B0604020202020204" pitchFamily="34" charset="0"/>
                <a:cs typeface="Helvetica" panose="020B0604020202020204" pitchFamily="34" charset="0"/>
              </a:rPr>
              <a:t> in </a:t>
            </a:r>
            <a:r>
              <a:rPr lang="es-MX" sz="1900" dirty="0" err="1" smtClean="0">
                <a:latin typeface="Helvetica" panose="020B0604020202020204" pitchFamily="34" charset="0"/>
                <a:cs typeface="Helvetica" panose="020B0604020202020204" pitchFamily="34" charset="0"/>
              </a:rPr>
              <a:t>number</a:t>
            </a:r>
            <a:r>
              <a:rPr lang="es-MX" sz="1900" dirty="0" smtClean="0">
                <a:latin typeface="Helvetica" panose="020B0604020202020204" pitchFamily="34" charset="0"/>
                <a:cs typeface="Helvetica" panose="020B0604020202020204" pitchFamily="34" charset="0"/>
              </a:rPr>
              <a:t> of </a:t>
            </a:r>
            <a:r>
              <a:rPr lang="es-MX" sz="1900" dirty="0" err="1" smtClean="0">
                <a:latin typeface="Helvetica" panose="020B0604020202020204" pitchFamily="34" charset="0"/>
                <a:cs typeface="Helvetica" panose="020B0604020202020204" pitchFamily="34" charset="0"/>
              </a:rPr>
              <a:t>stores</a:t>
            </a:r>
            <a:r>
              <a:rPr lang="es-MX" sz="1900" dirty="0" smtClean="0">
                <a:latin typeface="Helvetica" panose="020B0604020202020204" pitchFamily="34" charset="0"/>
                <a:cs typeface="Helvetica" panose="020B0604020202020204" pitchFamily="34" charset="0"/>
              </a:rPr>
              <a:t>: 600 </a:t>
            </a:r>
            <a:r>
              <a:rPr lang="es-MX" sz="1900" dirty="0" err="1" smtClean="0">
                <a:latin typeface="Helvetica" panose="020B0604020202020204" pitchFamily="34" charset="0"/>
                <a:cs typeface="Helvetica" panose="020B0604020202020204" pitchFamily="34" charset="0"/>
              </a:rPr>
              <a:t>stores</a:t>
            </a:r>
            <a:r>
              <a:rPr lang="es-MX" sz="1900" dirty="0" smtClean="0">
                <a:latin typeface="Helvetica" panose="020B0604020202020204" pitchFamily="34" charset="0"/>
                <a:cs typeface="Helvetica" panose="020B0604020202020204" pitchFamily="34" charset="0"/>
              </a:rPr>
              <a:t> in 2000 </a:t>
            </a:r>
            <a:r>
              <a:rPr lang="es-MX" sz="1900" dirty="0" err="1" smtClean="0">
                <a:latin typeface="Helvetica" panose="020B0604020202020204" pitchFamily="34" charset="0"/>
                <a:cs typeface="Helvetica" panose="020B0604020202020204" pitchFamily="34" charset="0"/>
              </a:rPr>
              <a:t>compared</a:t>
            </a:r>
            <a:r>
              <a:rPr lang="es-MX" sz="1900" dirty="0" smtClean="0">
                <a:latin typeface="Helvetica" panose="020B0604020202020204" pitchFamily="34" charset="0"/>
                <a:cs typeface="Helvetica" panose="020B0604020202020204" pitchFamily="34" charset="0"/>
              </a:rPr>
              <a:t> to 3,950 </a:t>
            </a:r>
            <a:r>
              <a:rPr lang="es-MX" sz="1900" dirty="0" err="1" smtClean="0">
                <a:latin typeface="Helvetica" panose="020B0604020202020204" pitchFamily="34" charset="0"/>
                <a:cs typeface="Helvetica" panose="020B0604020202020204" pitchFamily="34" charset="0"/>
              </a:rPr>
              <a:t>stores</a:t>
            </a:r>
            <a:r>
              <a:rPr lang="es-MX" sz="1900" dirty="0" smtClean="0">
                <a:latin typeface="Helvetica" panose="020B0604020202020204" pitchFamily="34" charset="0"/>
                <a:cs typeface="Helvetica" panose="020B0604020202020204" pitchFamily="34" charset="0"/>
              </a:rPr>
              <a:t> in 2015.</a:t>
            </a:r>
          </a:p>
          <a:p>
            <a:pPr marL="342900" indent="-342900">
              <a:buFont typeface="Arial" panose="020B0604020202020204" pitchFamily="34" charset="0"/>
              <a:buChar char="•"/>
            </a:pPr>
            <a:r>
              <a:rPr lang="es-MX" sz="1900" dirty="0" err="1" smtClean="0">
                <a:latin typeface="Helvetica" panose="020B0604020202020204" pitchFamily="34" charset="0"/>
                <a:cs typeface="Helvetica" panose="020B0604020202020204" pitchFamily="34" charset="0"/>
              </a:rPr>
              <a:t>Company’s</a:t>
            </a:r>
            <a:r>
              <a:rPr lang="es-MX" sz="1900" dirty="0" smtClean="0">
                <a:latin typeface="Helvetica" panose="020B0604020202020204" pitchFamily="34" charset="0"/>
                <a:cs typeface="Helvetica" panose="020B0604020202020204" pitchFamily="34" charset="0"/>
              </a:rPr>
              <a:t> </a:t>
            </a:r>
            <a:r>
              <a:rPr lang="es-MX" sz="1900" dirty="0" err="1" smtClean="0">
                <a:latin typeface="Helvetica" panose="020B0604020202020204" pitchFamily="34" charset="0"/>
                <a:cs typeface="Helvetica" panose="020B0604020202020204" pitchFamily="34" charset="0"/>
              </a:rPr>
              <a:t>gross</a:t>
            </a:r>
            <a:r>
              <a:rPr lang="es-MX" sz="1900" dirty="0" smtClean="0">
                <a:latin typeface="Helvetica" panose="020B0604020202020204" pitchFamily="34" charset="0"/>
                <a:cs typeface="Helvetica" panose="020B0604020202020204" pitchFamily="34" charset="0"/>
              </a:rPr>
              <a:t> </a:t>
            </a:r>
            <a:r>
              <a:rPr lang="es-MX" sz="1900" dirty="0" err="1" smtClean="0">
                <a:latin typeface="Helvetica" panose="020B0604020202020204" pitchFamily="34" charset="0"/>
                <a:cs typeface="Helvetica" panose="020B0604020202020204" pitchFamily="34" charset="0"/>
              </a:rPr>
              <a:t>margin</a:t>
            </a:r>
            <a:r>
              <a:rPr lang="es-MX" sz="1900" dirty="0" smtClean="0">
                <a:latin typeface="Helvetica" panose="020B0604020202020204" pitchFamily="34" charset="0"/>
                <a:cs typeface="Helvetica" panose="020B0604020202020204" pitchFamily="34" charset="0"/>
              </a:rPr>
              <a:t>: 51% in 2000 </a:t>
            </a:r>
            <a:r>
              <a:rPr lang="es-MX" sz="1900" dirty="0" err="1" smtClean="0">
                <a:latin typeface="Helvetica" panose="020B0604020202020204" pitchFamily="34" charset="0"/>
                <a:cs typeface="Helvetica" panose="020B0604020202020204" pitchFamily="34" charset="0"/>
              </a:rPr>
              <a:t>compared</a:t>
            </a:r>
            <a:r>
              <a:rPr lang="es-MX" sz="1900" dirty="0" smtClean="0">
                <a:latin typeface="Helvetica" panose="020B0604020202020204" pitchFamily="34" charset="0"/>
                <a:cs typeface="Helvetica" panose="020B0604020202020204" pitchFamily="34" charset="0"/>
              </a:rPr>
              <a:t> to 60% in 2012.</a:t>
            </a:r>
          </a:p>
          <a:p>
            <a:pPr marL="342900" indent="-342900">
              <a:buFont typeface="Arial" panose="020B0604020202020204" pitchFamily="34" charset="0"/>
              <a:buChar char="•"/>
            </a:pPr>
            <a:r>
              <a:rPr lang="es-MX" sz="1900" dirty="0" smtClean="0">
                <a:latin typeface="Helvetica" panose="020B0604020202020204" pitchFamily="34" charset="0"/>
                <a:cs typeface="Helvetica" panose="020B0604020202020204" pitchFamily="34" charset="0"/>
              </a:rPr>
              <a:t>Sales per </a:t>
            </a:r>
            <a:r>
              <a:rPr lang="es-MX" sz="1900" dirty="0" err="1" smtClean="0">
                <a:latin typeface="Helvetica" panose="020B0604020202020204" pitchFamily="34" charset="0"/>
                <a:cs typeface="Helvetica" panose="020B0604020202020204" pitchFamily="34" charset="0"/>
              </a:rPr>
              <a:t>employee</a:t>
            </a:r>
            <a:r>
              <a:rPr lang="es-MX" sz="1900" dirty="0" smtClean="0">
                <a:latin typeface="Helvetica" panose="020B0604020202020204" pitchFamily="34" charset="0"/>
                <a:cs typeface="Helvetica" panose="020B0604020202020204" pitchFamily="34" charset="0"/>
              </a:rPr>
              <a:t>: US$ 0.14 </a:t>
            </a:r>
            <a:r>
              <a:rPr lang="es-MX" sz="1900" dirty="0" err="1" smtClean="0">
                <a:latin typeface="Helvetica" panose="020B0604020202020204" pitchFamily="34" charset="0"/>
                <a:cs typeface="Helvetica" panose="020B0604020202020204" pitchFamily="34" charset="0"/>
              </a:rPr>
              <a:t>million</a:t>
            </a:r>
            <a:r>
              <a:rPr lang="es-MX" sz="1900" dirty="0" smtClean="0">
                <a:latin typeface="Helvetica" panose="020B0604020202020204" pitchFamily="34" charset="0"/>
                <a:cs typeface="Helvetica" panose="020B0604020202020204" pitchFamily="34" charset="0"/>
              </a:rPr>
              <a:t> in 2000 </a:t>
            </a:r>
            <a:r>
              <a:rPr lang="es-MX" sz="1900" dirty="0" err="1" smtClean="0">
                <a:latin typeface="Helvetica" panose="020B0604020202020204" pitchFamily="34" charset="0"/>
                <a:cs typeface="Helvetica" panose="020B0604020202020204" pitchFamily="34" charset="0"/>
              </a:rPr>
              <a:t>compared</a:t>
            </a:r>
            <a:r>
              <a:rPr lang="es-MX" sz="1900" dirty="0" smtClean="0">
                <a:latin typeface="Helvetica" panose="020B0604020202020204" pitchFamily="34" charset="0"/>
                <a:cs typeface="Helvetica" panose="020B0604020202020204" pitchFamily="34" charset="0"/>
              </a:rPr>
              <a:t> to US$ 0.25 </a:t>
            </a:r>
            <a:r>
              <a:rPr lang="es-MX" sz="1900" dirty="0" err="1" smtClean="0">
                <a:latin typeface="Helvetica" panose="020B0604020202020204" pitchFamily="34" charset="0"/>
                <a:cs typeface="Helvetica" panose="020B0604020202020204" pitchFamily="34" charset="0"/>
              </a:rPr>
              <a:t>million</a:t>
            </a:r>
            <a:r>
              <a:rPr lang="es-MX" sz="1900" dirty="0" smtClean="0">
                <a:latin typeface="Helvetica" panose="020B0604020202020204" pitchFamily="34" charset="0"/>
                <a:cs typeface="Helvetica" panose="020B0604020202020204" pitchFamily="34" charset="0"/>
              </a:rPr>
              <a:t> in 2012.</a:t>
            </a:r>
          </a:p>
          <a:p>
            <a:pPr marL="342900" indent="-342900">
              <a:buFont typeface="Arial" panose="020B0604020202020204" pitchFamily="34" charset="0"/>
              <a:buChar char="•"/>
            </a:pPr>
            <a:r>
              <a:rPr lang="es-MX" sz="1900" dirty="0" smtClean="0">
                <a:latin typeface="Helvetica" panose="020B0604020202020204" pitchFamily="34" charset="0"/>
                <a:cs typeface="Helvetica" panose="020B0604020202020204" pitchFamily="34" charset="0"/>
              </a:rPr>
              <a:t>Stock Price: US $78 in 2000 </a:t>
            </a:r>
            <a:r>
              <a:rPr lang="es-MX" sz="1900" dirty="0" err="1" smtClean="0">
                <a:latin typeface="Helvetica" panose="020B0604020202020204" pitchFamily="34" charset="0"/>
                <a:cs typeface="Helvetica" panose="020B0604020202020204" pitchFamily="34" charset="0"/>
              </a:rPr>
              <a:t>compared</a:t>
            </a:r>
            <a:r>
              <a:rPr lang="es-MX" sz="1900" dirty="0" smtClean="0">
                <a:latin typeface="Helvetica" panose="020B0604020202020204" pitchFamily="34" charset="0"/>
                <a:cs typeface="Helvetica" panose="020B0604020202020204" pitchFamily="34" charset="0"/>
              </a:rPr>
              <a:t> to US$ 318 in 2015.</a:t>
            </a:r>
          </a:p>
        </p:txBody>
      </p:sp>
      <p:pic>
        <p:nvPicPr>
          <p:cNvPr id="5" name="Imagen 4"/>
          <p:cNvPicPr>
            <a:picLocks noChangeAspect="1"/>
          </p:cNvPicPr>
          <p:nvPr/>
        </p:nvPicPr>
        <p:blipFill rotWithShape="1">
          <a:blip r:embed="rId11"/>
          <a:srcRect l="12848" t="37808" r="8362" b="6558"/>
          <a:stretch/>
        </p:blipFill>
        <p:spPr>
          <a:xfrm>
            <a:off x="5885023" y="2803326"/>
            <a:ext cx="4816698" cy="1912157"/>
          </a:xfrm>
          <a:prstGeom prst="rect">
            <a:avLst/>
          </a:prstGeom>
        </p:spPr>
      </p:pic>
      <p:pic>
        <p:nvPicPr>
          <p:cNvPr id="6" name="Imagen 5"/>
          <p:cNvPicPr>
            <a:picLocks noChangeAspect="1"/>
          </p:cNvPicPr>
          <p:nvPr/>
        </p:nvPicPr>
        <p:blipFill rotWithShape="1">
          <a:blip r:embed="rId12"/>
          <a:srcRect l="24925" t="22315" r="26177" b="10256"/>
          <a:stretch/>
        </p:blipFill>
        <p:spPr>
          <a:xfrm>
            <a:off x="1626083" y="1834902"/>
            <a:ext cx="3865775" cy="2997151"/>
          </a:xfrm>
          <a:prstGeom prst="rect">
            <a:avLst/>
          </a:prstGeom>
        </p:spPr>
      </p:pic>
    </p:spTree>
    <p:extLst>
      <p:ext uri="{BB962C8B-B14F-4D97-AF65-F5344CB8AC3E}">
        <p14:creationId xmlns:p14="http://schemas.microsoft.com/office/powerpoint/2010/main" val="2963930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 </a:t>
            </a:r>
            <a:endParaRPr lang="es-MX" dirty="0"/>
          </a:p>
        </p:txBody>
      </p:sp>
      <p:pic>
        <p:nvPicPr>
          <p:cNvPr id="27" name="Grafik 2"/>
          <p:cNvPicPr/>
          <p:nvPr/>
        </p:nvPicPr>
        <p:blipFill rotWithShape="1">
          <a:blip r:embed="rId3">
            <a:extLst>
              <a:ext uri="{28A0092B-C50C-407E-A947-70E740481C1C}">
                <a14:useLocalDpi xmlns:a14="http://schemas.microsoft.com/office/drawing/2010/main" val="0"/>
              </a:ext>
            </a:extLst>
          </a:blip>
          <a:srcRect l="5960" t="19129" r="3146" b="9219"/>
          <a:stretch/>
        </p:blipFill>
        <p:spPr bwMode="auto">
          <a:xfrm>
            <a:off x="3599043" y="1863476"/>
            <a:ext cx="4989975" cy="3003862"/>
          </a:xfrm>
          <a:prstGeom prst="rect">
            <a:avLst/>
          </a:prstGeom>
          <a:noFill/>
          <a:ln>
            <a:noFill/>
          </a:ln>
          <a:extLst>
            <a:ext uri="{53640926-AAD7-44D8-BBD7-CCE9431645EC}">
              <a14:shadowObscured xmlns:a14="http://schemas.microsoft.com/office/drawing/2010/main"/>
            </a:ext>
          </a:extLst>
        </p:spPr>
      </p:pic>
      <p:sp>
        <p:nvSpPr>
          <p:cNvPr id="28" name="Rectángulo 27"/>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CuadroTexto 28">
            <a:hlinkClick r:id="rId4"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30" name="CuadroTexto 29">
            <a:hlinkClick r:id="rId5"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31" name="CuadroTexto 30">
            <a:hlinkClick r:id="rId6"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32" name="CuadroTexto 31">
            <a:hlinkClick r:id="rId7"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33" name="CuadroTexto 32">
            <a:hlinkClick r:id="rId8"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34" name="CuadroTexto 33">
            <a:hlinkClick r:id="rId9"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37" name="Picture 4" descr="http://www.tuepedia.de/images/thumb/5/53/H&amp;M-Logo.svg/320px-H&amp;M-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p:cNvSpPr txBox="1"/>
          <p:nvPr/>
        </p:nvSpPr>
        <p:spPr>
          <a:xfrm>
            <a:off x="1910103" y="1231867"/>
            <a:ext cx="8371794" cy="553998"/>
          </a:xfrm>
          <a:prstGeom prst="rect">
            <a:avLst/>
          </a:prstGeom>
          <a:noFill/>
        </p:spPr>
        <p:txBody>
          <a:bodyPr wrap="square" rtlCol="0">
            <a:spAutoFit/>
          </a:bodyPr>
          <a:lstStyle/>
          <a:p>
            <a:pPr algn="ctr"/>
            <a:r>
              <a:rPr lang="es-MX" sz="3000" b="1" dirty="0" smtClean="0">
                <a:latin typeface="Helvetica" panose="020B0604020202020204" pitchFamily="34" charset="0"/>
                <a:cs typeface="Helvetica" panose="020B0604020202020204" pitchFamily="34" charset="0"/>
              </a:rPr>
              <a:t>SWOT and </a:t>
            </a:r>
            <a:r>
              <a:rPr lang="es-MX" sz="3000" b="1" dirty="0" err="1" smtClean="0">
                <a:latin typeface="Helvetica" panose="020B0604020202020204" pitchFamily="34" charset="0"/>
                <a:cs typeface="Helvetica" panose="020B0604020202020204" pitchFamily="34" charset="0"/>
              </a:rPr>
              <a:t>conclusion</a:t>
            </a:r>
            <a:endParaRPr lang="es-MX" sz="3000" b="1" dirty="0">
              <a:latin typeface="Helvetica" panose="020B0604020202020204" pitchFamily="34" charset="0"/>
              <a:cs typeface="Helvetica" panose="020B0604020202020204" pitchFamily="34" charset="0"/>
            </a:endParaRPr>
          </a:p>
        </p:txBody>
      </p:sp>
      <p:sp>
        <p:nvSpPr>
          <p:cNvPr id="2" name="CuadroTexto 1"/>
          <p:cNvSpPr txBox="1"/>
          <p:nvPr/>
        </p:nvSpPr>
        <p:spPr>
          <a:xfrm>
            <a:off x="1181033" y="4880217"/>
            <a:ext cx="9898864" cy="1938992"/>
          </a:xfrm>
          <a:prstGeom prst="rect">
            <a:avLst/>
          </a:prstGeom>
          <a:noFill/>
        </p:spPr>
        <p:txBody>
          <a:bodyPr wrap="none" rtlCol="0">
            <a:spAutoFit/>
          </a:bodyPr>
          <a:lstStyle/>
          <a:p>
            <a:pPr marL="285750" indent="-285750">
              <a:buFont typeface="Arial" panose="020B0604020202020204" pitchFamily="34" charset="0"/>
              <a:buChar char="•"/>
            </a:pPr>
            <a:r>
              <a:rPr lang="es-MX" sz="2000" dirty="0" smtClean="0">
                <a:latin typeface="Helvetica" panose="020B0604020202020204" pitchFamily="34" charset="0"/>
                <a:cs typeface="Helvetica" panose="020B0604020202020204" pitchFamily="34" charset="0"/>
              </a:rPr>
              <a:t> H&amp;M </a:t>
            </a:r>
            <a:r>
              <a:rPr lang="es-MX" sz="2000" dirty="0" err="1" smtClean="0">
                <a:latin typeface="Helvetica" panose="020B0604020202020204" pitchFamily="34" charset="0"/>
                <a:cs typeface="Helvetica" panose="020B0604020202020204" pitchFamily="34" charset="0"/>
              </a:rPr>
              <a:t>needs</a:t>
            </a:r>
            <a:r>
              <a:rPr lang="es-MX" sz="2000" dirty="0" smtClean="0">
                <a:latin typeface="Helvetica" panose="020B0604020202020204" pitchFamily="34" charset="0"/>
                <a:cs typeface="Helvetica" panose="020B0604020202020204" pitchFamily="34" charset="0"/>
              </a:rPr>
              <a:t> to </a:t>
            </a:r>
            <a:r>
              <a:rPr lang="es-MX" sz="2000" dirty="0" err="1" smtClean="0">
                <a:latin typeface="Helvetica" panose="020B0604020202020204" pitchFamily="34" charset="0"/>
                <a:cs typeface="Helvetica" panose="020B0604020202020204" pitchFamily="34" charset="0"/>
              </a:rPr>
              <a:t>keep</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its</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focus</a:t>
            </a:r>
            <a:r>
              <a:rPr lang="es-MX" sz="2000" dirty="0" smtClean="0">
                <a:latin typeface="Helvetica" panose="020B0604020202020204" pitchFamily="34" charset="0"/>
                <a:cs typeface="Helvetica" panose="020B0604020202020204" pitchFamily="34" charset="0"/>
              </a:rPr>
              <a:t> to </a:t>
            </a:r>
            <a:r>
              <a:rPr lang="es-MX" sz="2000" dirty="0" err="1" smtClean="0">
                <a:latin typeface="Helvetica" panose="020B0604020202020204" pitchFamily="34" charset="0"/>
                <a:cs typeface="Helvetica" panose="020B0604020202020204" pitchFamily="34" charset="0"/>
              </a:rPr>
              <a:t>continue</a:t>
            </a:r>
            <a:r>
              <a:rPr lang="es-MX" sz="2000" dirty="0" smtClean="0">
                <a:latin typeface="Helvetica" panose="020B0604020202020204" pitchFamily="34" charset="0"/>
                <a:cs typeface="Helvetica" panose="020B0604020202020204" pitchFamily="34" charset="0"/>
              </a:rPr>
              <a:t> to </a:t>
            </a:r>
            <a:r>
              <a:rPr lang="es-MX" sz="2000" dirty="0" err="1" smtClean="0">
                <a:latin typeface="Helvetica" panose="020B0604020202020204" pitchFamily="34" charset="0"/>
                <a:cs typeface="Helvetica" panose="020B0604020202020204" pitchFamily="34" charset="0"/>
              </a:rPr>
              <a:t>differentiate</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from</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other</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brands</a:t>
            </a:r>
            <a:r>
              <a:rPr lang="es-MX" sz="2000" dirty="0" smtClean="0">
                <a:latin typeface="Helvetica" panose="020B0604020202020204" pitchFamily="34" charset="0"/>
                <a:cs typeface="Helvetica" panose="020B0604020202020204" pitchFamily="34" charset="0"/>
              </a:rPr>
              <a:t>.</a:t>
            </a:r>
          </a:p>
          <a:p>
            <a:pPr marL="285750" indent="-285750">
              <a:buFont typeface="Arial" panose="020B0604020202020204" pitchFamily="34" charset="0"/>
              <a:buChar char="•"/>
            </a:pP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Its</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customers</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like</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fashion</a:t>
            </a:r>
            <a:r>
              <a:rPr lang="es-MX" sz="2000" dirty="0" smtClean="0">
                <a:latin typeface="Helvetica" panose="020B0604020202020204" pitchFamily="34" charset="0"/>
                <a:cs typeface="Helvetica" panose="020B0604020202020204" pitchFamily="34" charset="0"/>
              </a:rPr>
              <a:t> at </a:t>
            </a:r>
            <a:r>
              <a:rPr lang="es-MX" sz="2000" dirty="0" err="1" smtClean="0">
                <a:latin typeface="Helvetica" panose="020B0604020202020204" pitchFamily="34" charset="0"/>
                <a:cs typeface="Helvetica" panose="020B0604020202020204" pitchFamily="34" charset="0"/>
              </a:rPr>
              <a:t>low</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prices</a:t>
            </a:r>
            <a:r>
              <a:rPr lang="es-MX" sz="2000" dirty="0" smtClean="0">
                <a:latin typeface="Helvetica" panose="020B0604020202020204" pitchFamily="34" charset="0"/>
                <a:cs typeface="Helvetica" panose="020B0604020202020204" pitchFamily="34" charset="0"/>
              </a:rPr>
              <a:t>.</a:t>
            </a:r>
          </a:p>
          <a:p>
            <a:pPr marL="285750" indent="-285750">
              <a:buFont typeface="Arial" panose="020B0604020202020204" pitchFamily="34" charset="0"/>
              <a:buChar char="•"/>
            </a:pPr>
            <a:r>
              <a:rPr lang="es-MX" sz="2000" dirty="0" smtClean="0">
                <a:latin typeface="Helvetica" panose="020B0604020202020204" pitchFamily="34" charset="0"/>
                <a:cs typeface="Helvetica" panose="020B0604020202020204" pitchFamily="34" charset="0"/>
              </a:rPr>
              <a:t> The Company </a:t>
            </a:r>
            <a:r>
              <a:rPr lang="es-MX" sz="2000" dirty="0" err="1" smtClean="0">
                <a:latin typeface="Helvetica" panose="020B0604020202020204" pitchFamily="34" charset="0"/>
                <a:cs typeface="Helvetica" panose="020B0604020202020204" pitchFamily="34" charset="0"/>
              </a:rPr>
              <a:t>needs</a:t>
            </a:r>
            <a:r>
              <a:rPr lang="es-MX" sz="2000" dirty="0" smtClean="0">
                <a:latin typeface="Helvetica" panose="020B0604020202020204" pitchFamily="34" charset="0"/>
                <a:cs typeface="Helvetica" panose="020B0604020202020204" pitchFamily="34" charset="0"/>
              </a:rPr>
              <a:t> to </a:t>
            </a:r>
            <a:r>
              <a:rPr lang="es-MX" sz="2000" dirty="0" err="1" smtClean="0">
                <a:latin typeface="Helvetica" panose="020B0604020202020204" pitchFamily="34" charset="0"/>
                <a:cs typeface="Helvetica" panose="020B0604020202020204" pitchFamily="34" charset="0"/>
              </a:rPr>
              <a:t>work</a:t>
            </a:r>
            <a:r>
              <a:rPr lang="es-MX" sz="2000" dirty="0" smtClean="0">
                <a:latin typeface="Helvetica" panose="020B0604020202020204" pitchFamily="34" charset="0"/>
                <a:cs typeface="Helvetica" panose="020B0604020202020204" pitchFamily="34" charset="0"/>
              </a:rPr>
              <a:t> on </a:t>
            </a:r>
            <a:r>
              <a:rPr lang="es-MX" sz="2000" dirty="0" err="1" smtClean="0">
                <a:latin typeface="Helvetica" panose="020B0604020202020204" pitchFamily="34" charset="0"/>
                <a:cs typeface="Helvetica" panose="020B0604020202020204" pitchFamily="34" charset="0"/>
              </a:rPr>
              <a:t>integrating</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its</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channels</a:t>
            </a:r>
            <a:r>
              <a:rPr lang="es-MX" sz="2000" dirty="0" smtClean="0">
                <a:latin typeface="Helvetica" panose="020B0604020202020204" pitchFamily="34" charset="0"/>
                <a:cs typeface="Helvetica" panose="020B0604020202020204" pitchFamily="34" charset="0"/>
              </a:rPr>
              <a:t>, and </a:t>
            </a:r>
            <a:r>
              <a:rPr lang="es-MX" sz="2000" dirty="0" err="1" smtClean="0">
                <a:latin typeface="Helvetica" panose="020B0604020202020204" pitchFamily="34" charset="0"/>
                <a:cs typeface="Helvetica" panose="020B0604020202020204" pitchFamily="34" charset="0"/>
              </a:rPr>
              <a:t>get</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an</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edge</a:t>
            </a:r>
            <a:endParaRPr lang="es-MX" sz="2000" dirty="0" smtClean="0">
              <a:latin typeface="Helvetica" panose="020B0604020202020204" pitchFamily="34" charset="0"/>
              <a:cs typeface="Helvetica" panose="020B0604020202020204" pitchFamily="34" charset="0"/>
            </a:endParaRPr>
          </a:p>
          <a:p>
            <a:r>
              <a:rPr lang="es-MX" sz="2000" dirty="0">
                <a:latin typeface="Helvetica" panose="020B0604020202020204" pitchFamily="34" charset="0"/>
                <a:cs typeface="Helvetica" panose="020B0604020202020204" pitchFamily="34" charset="0"/>
              </a:rPr>
              <a:t> </a:t>
            </a:r>
            <a:r>
              <a:rPr lang="es-MX" sz="2000" dirty="0" smtClean="0">
                <a:latin typeface="Helvetica" panose="020B0604020202020204" pitchFamily="34" charset="0"/>
                <a:cs typeface="Helvetica" panose="020B0604020202020204" pitchFamily="34" charset="0"/>
              </a:rPr>
              <a:t>    in </a:t>
            </a:r>
            <a:r>
              <a:rPr lang="es-MX" sz="2000" dirty="0" err="1" smtClean="0">
                <a:latin typeface="Helvetica" panose="020B0604020202020204" pitchFamily="34" charset="0"/>
                <a:cs typeface="Helvetica" panose="020B0604020202020204" pitchFamily="34" charset="0"/>
              </a:rPr>
              <a:t>the</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fast</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fashion</a:t>
            </a:r>
            <a:r>
              <a:rPr lang="es-MX" sz="2000" dirty="0" smtClean="0">
                <a:latin typeface="Helvetica" panose="020B0604020202020204" pitchFamily="34" charset="0"/>
                <a:cs typeface="Helvetica" panose="020B0604020202020204" pitchFamily="34" charset="0"/>
              </a:rPr>
              <a:t> e-</a:t>
            </a:r>
            <a:r>
              <a:rPr lang="es-MX" sz="2000" dirty="0" err="1" smtClean="0">
                <a:latin typeface="Helvetica" panose="020B0604020202020204" pitchFamily="34" charset="0"/>
                <a:cs typeface="Helvetica" panose="020B0604020202020204" pitchFamily="34" charset="0"/>
              </a:rPr>
              <a:t>commerce</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world</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before</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their</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competitors</a:t>
            </a:r>
            <a:r>
              <a:rPr lang="es-MX" sz="2000" dirty="0" smtClean="0">
                <a:latin typeface="Helvetica" panose="020B0604020202020204" pitchFamily="34" charset="0"/>
                <a:cs typeface="Helvetica" panose="020B0604020202020204" pitchFamily="34" charset="0"/>
              </a:rPr>
              <a:t> do.</a:t>
            </a:r>
          </a:p>
          <a:p>
            <a:pPr marL="342900" indent="-342900">
              <a:buFont typeface="Arial" panose="020B0604020202020204" pitchFamily="34" charset="0"/>
              <a:buChar char="•"/>
            </a:pPr>
            <a:r>
              <a:rPr lang="es-MX" sz="2000" dirty="0" smtClean="0">
                <a:latin typeface="Helvetica" panose="020B0604020202020204" pitchFamily="34" charset="0"/>
                <a:cs typeface="Helvetica" panose="020B0604020202020204" pitchFamily="34" charset="0"/>
              </a:rPr>
              <a:t>H&amp;M </a:t>
            </a:r>
            <a:r>
              <a:rPr lang="es-MX" sz="2000" dirty="0" err="1" smtClean="0">
                <a:latin typeface="Helvetica" panose="020B0604020202020204" pitchFamily="34" charset="0"/>
                <a:cs typeface="Helvetica" panose="020B0604020202020204" pitchFamily="34" charset="0"/>
              </a:rPr>
              <a:t>needs</a:t>
            </a:r>
            <a:r>
              <a:rPr lang="es-MX" sz="2000" dirty="0" smtClean="0">
                <a:latin typeface="Helvetica" panose="020B0604020202020204" pitchFamily="34" charset="0"/>
                <a:cs typeface="Helvetica" panose="020B0604020202020204" pitchFamily="34" charset="0"/>
              </a:rPr>
              <a:t> to </a:t>
            </a:r>
            <a:r>
              <a:rPr lang="es-MX" sz="2000" dirty="0" err="1" smtClean="0">
                <a:latin typeface="Helvetica" panose="020B0604020202020204" pitchFamily="34" charset="0"/>
                <a:cs typeface="Helvetica" panose="020B0604020202020204" pitchFamily="34" charset="0"/>
              </a:rPr>
              <a:t>continue</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its</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expansion</a:t>
            </a:r>
            <a:r>
              <a:rPr lang="es-MX" sz="2000" dirty="0" smtClean="0">
                <a:latin typeface="Helvetica" panose="020B0604020202020204" pitchFamily="34" charset="0"/>
                <a:cs typeface="Helvetica" panose="020B0604020202020204" pitchFamily="34" charset="0"/>
              </a:rPr>
              <a:t> to </a:t>
            </a:r>
            <a:r>
              <a:rPr lang="es-MX" sz="2000" dirty="0" err="1" smtClean="0">
                <a:latin typeface="Helvetica" panose="020B0604020202020204" pitchFamily="34" charset="0"/>
                <a:cs typeface="Helvetica" panose="020B0604020202020204" pitchFamily="34" charset="0"/>
              </a:rPr>
              <a:t>other</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markets</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where</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demand</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could</a:t>
            </a:r>
            <a:r>
              <a:rPr lang="es-MX" sz="2000" dirty="0" smtClean="0">
                <a:latin typeface="Helvetica" panose="020B0604020202020204" pitchFamily="34" charset="0"/>
                <a:cs typeface="Helvetica" panose="020B0604020202020204" pitchFamily="34" charset="0"/>
              </a:rPr>
              <a:t> </a:t>
            </a:r>
            <a:r>
              <a:rPr lang="es-MX" sz="2000" dirty="0" err="1" smtClean="0">
                <a:latin typeface="Helvetica" panose="020B0604020202020204" pitchFamily="34" charset="0"/>
                <a:cs typeface="Helvetica" panose="020B0604020202020204" pitchFamily="34" charset="0"/>
              </a:rPr>
              <a:t>grow</a:t>
            </a:r>
            <a:endParaRPr lang="es-MX" sz="2000" dirty="0" smtClean="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s-MX" sz="2000" dirty="0" err="1">
                <a:latin typeface="Helvetica" panose="020B0604020202020204" pitchFamily="34" charset="0"/>
                <a:cs typeface="Helvetica" panose="020B0604020202020204" pitchFamily="34" charset="0"/>
              </a:rPr>
              <a:t>Planning</a:t>
            </a:r>
            <a:r>
              <a:rPr lang="es-MX" sz="2000" dirty="0">
                <a:latin typeface="Helvetica" panose="020B0604020202020204" pitchFamily="34" charset="0"/>
                <a:cs typeface="Helvetica" panose="020B0604020202020204" pitchFamily="34" charset="0"/>
              </a:rPr>
              <a:t> </a:t>
            </a:r>
            <a:r>
              <a:rPr lang="es-MX" sz="2000" dirty="0" err="1">
                <a:latin typeface="Helvetica" panose="020B0604020202020204" pitchFamily="34" charset="0"/>
                <a:cs typeface="Helvetica" panose="020B0604020202020204" pitchFamily="34" charset="0"/>
              </a:rPr>
              <a:t>could</a:t>
            </a:r>
            <a:r>
              <a:rPr lang="es-MX" sz="2000" dirty="0">
                <a:latin typeface="Helvetica" panose="020B0604020202020204" pitchFamily="34" charset="0"/>
                <a:cs typeface="Helvetica" panose="020B0604020202020204" pitchFamily="34" charset="0"/>
              </a:rPr>
              <a:t> be </a:t>
            </a:r>
            <a:r>
              <a:rPr lang="es-MX" sz="2000" dirty="0" err="1">
                <a:latin typeface="Helvetica" panose="020B0604020202020204" pitchFamily="34" charset="0"/>
                <a:cs typeface="Helvetica" panose="020B0604020202020204" pitchFamily="34" charset="0"/>
              </a:rPr>
              <a:t>descentralized</a:t>
            </a:r>
            <a:r>
              <a:rPr lang="es-MX" sz="2000" dirty="0">
                <a:latin typeface="Helvetica" panose="020B0604020202020204" pitchFamily="34" charset="0"/>
                <a:cs typeface="Helvetica" panose="020B0604020202020204" pitchFamily="34" charset="0"/>
              </a:rPr>
              <a:t> to be </a:t>
            </a:r>
            <a:r>
              <a:rPr lang="es-MX" sz="2000" dirty="0" err="1">
                <a:latin typeface="Helvetica" panose="020B0604020202020204" pitchFamily="34" charset="0"/>
                <a:cs typeface="Helvetica" panose="020B0604020202020204" pitchFamily="34" charset="0"/>
              </a:rPr>
              <a:t>faster</a:t>
            </a:r>
            <a:r>
              <a:rPr lang="es-MX" sz="2000" dirty="0">
                <a:latin typeface="Helvetica" panose="020B0604020202020204" pitchFamily="34" charset="0"/>
                <a:cs typeface="Helvetica" panose="020B0604020202020204" pitchFamily="34" charset="0"/>
              </a:rPr>
              <a:t> and to </a:t>
            </a:r>
            <a:r>
              <a:rPr lang="es-MX" sz="2000" dirty="0" err="1">
                <a:latin typeface="Helvetica" panose="020B0604020202020204" pitchFamily="34" charset="0"/>
                <a:cs typeface="Helvetica" panose="020B0604020202020204" pitchFamily="34" charset="0"/>
              </a:rPr>
              <a:t>better</a:t>
            </a:r>
            <a:r>
              <a:rPr lang="es-MX" sz="2000" dirty="0">
                <a:latin typeface="Helvetica" panose="020B0604020202020204" pitchFamily="34" charset="0"/>
                <a:cs typeface="Helvetica" panose="020B0604020202020204" pitchFamily="34" charset="0"/>
              </a:rPr>
              <a:t> </a:t>
            </a:r>
            <a:r>
              <a:rPr lang="es-MX" sz="2000" dirty="0" err="1">
                <a:latin typeface="Helvetica" panose="020B0604020202020204" pitchFamily="34" charset="0"/>
                <a:cs typeface="Helvetica" panose="020B0604020202020204" pitchFamily="34" charset="0"/>
              </a:rPr>
              <a:t>understand</a:t>
            </a:r>
            <a:r>
              <a:rPr lang="es-MX" sz="2000" dirty="0">
                <a:latin typeface="Helvetica" panose="020B0604020202020204" pitchFamily="34" charset="0"/>
                <a:cs typeface="Helvetica" panose="020B0604020202020204" pitchFamily="34" charset="0"/>
              </a:rPr>
              <a:t> </a:t>
            </a:r>
            <a:r>
              <a:rPr lang="es-MX" sz="2000" dirty="0" err="1">
                <a:latin typeface="Helvetica" panose="020B0604020202020204" pitchFamily="34" charset="0"/>
                <a:cs typeface="Helvetica" panose="020B0604020202020204" pitchFamily="34" charset="0"/>
              </a:rPr>
              <a:t>customers</a:t>
            </a:r>
            <a:r>
              <a:rPr lang="es-MX" sz="2000" dirty="0" smtClean="0">
                <a:latin typeface="Helvetica" panose="020B0604020202020204" pitchFamily="34" charset="0"/>
                <a:cs typeface="Helvetica" panose="020B0604020202020204" pitchFamily="34" charset="0"/>
              </a:rPr>
              <a:t>. </a:t>
            </a:r>
            <a:endParaRPr lang="es-MX"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62642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525"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p:cNvSpPr txBox="1"/>
          <p:nvPr/>
        </p:nvSpPr>
        <p:spPr>
          <a:xfrm>
            <a:off x="1677492" y="1231867"/>
            <a:ext cx="8837016" cy="553998"/>
          </a:xfrm>
          <a:prstGeom prst="rect">
            <a:avLst/>
          </a:prstGeom>
          <a:noFill/>
        </p:spPr>
        <p:txBody>
          <a:bodyPr wrap="square" rtlCol="0">
            <a:spAutoFit/>
          </a:bodyPr>
          <a:lstStyle/>
          <a:p>
            <a:pPr algn="ctr"/>
            <a:r>
              <a:rPr lang="es-MX" sz="3000" b="1" dirty="0" smtClean="0">
                <a:latin typeface="Helvetica" panose="020B0604020202020204" pitchFamily="34" charset="0"/>
                <a:cs typeface="Helvetica" panose="020B0604020202020204" pitchFamily="34" charset="0"/>
              </a:rPr>
              <a:t>Company </a:t>
            </a:r>
            <a:r>
              <a:rPr lang="es-MX" sz="3000" b="1" dirty="0" err="1" smtClean="0">
                <a:latin typeface="Helvetica" panose="020B0604020202020204" pitchFamily="34" charset="0"/>
                <a:cs typeface="Helvetica" panose="020B0604020202020204" pitchFamily="34" charset="0"/>
              </a:rPr>
              <a:t>profile</a:t>
            </a:r>
            <a:r>
              <a:rPr lang="es-MX" sz="3000" b="1" dirty="0" smtClean="0">
                <a:latin typeface="Helvetica" panose="020B0604020202020204" pitchFamily="34" charset="0"/>
                <a:cs typeface="Helvetica" panose="020B0604020202020204" pitchFamily="34" charset="0"/>
              </a:rPr>
              <a:t> and </a:t>
            </a:r>
            <a:r>
              <a:rPr lang="es-MX" sz="3000" b="1" dirty="0" err="1" smtClean="0">
                <a:latin typeface="Helvetica" panose="020B0604020202020204" pitchFamily="34" charset="0"/>
                <a:cs typeface="Helvetica" panose="020B0604020202020204" pitchFamily="34" charset="0"/>
              </a:rPr>
              <a:t>business</a:t>
            </a:r>
            <a:r>
              <a:rPr lang="es-MX" sz="3000" b="1" dirty="0" smtClean="0">
                <a:latin typeface="Helvetica" panose="020B0604020202020204" pitchFamily="34" charset="0"/>
                <a:cs typeface="Helvetica" panose="020B0604020202020204" pitchFamily="34" charset="0"/>
              </a:rPr>
              <a:t> concept</a:t>
            </a:r>
            <a:endParaRPr lang="es-MX" sz="3000" b="1" dirty="0">
              <a:latin typeface="Helvetica" panose="020B0604020202020204" pitchFamily="34" charset="0"/>
              <a:cs typeface="Helvetica" panose="020B0604020202020204" pitchFamily="34" charset="0"/>
            </a:endParaRPr>
          </a:p>
        </p:txBody>
      </p:sp>
      <p:sp>
        <p:nvSpPr>
          <p:cNvPr id="23" name="Rectángulo 22"/>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CuadroTexto 34">
            <a:hlinkClick r:id="rId2"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36" name="CuadroTexto 35">
            <a:hlinkClick r:id="rId3"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37" name="CuadroTexto 36">
            <a:hlinkClick r:id="rId4"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38" name="CuadroTexto 37">
            <a:hlinkClick r:id="rId5"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39" name="CuadroTexto 38">
            <a:hlinkClick r:id="rId6"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40" name="CuadroTexto 39">
            <a:hlinkClick r:id="rId7"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43" name="Picture 4" descr="http://www.tuepedia.de/images/thumb/5/53/H&amp;M-Logo.svg/320px-H&amp;M-Logo.svg.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p:cNvSpPr txBox="1"/>
          <p:nvPr/>
        </p:nvSpPr>
        <p:spPr>
          <a:xfrm>
            <a:off x="1636214" y="2511676"/>
            <a:ext cx="9246434" cy="4401205"/>
          </a:xfrm>
          <a:prstGeom prst="rect">
            <a:avLst/>
          </a:prstGeom>
          <a:noFill/>
        </p:spPr>
        <p:txBody>
          <a:bodyPr wrap="square" rtlCol="0">
            <a:spAutoFit/>
          </a:bodyPr>
          <a:lstStyle/>
          <a:p>
            <a:pPr lvl="0">
              <a:buSzPct val="45000"/>
              <a:buFont typeface="StarSymbol"/>
              <a:buChar char="●"/>
            </a:pPr>
            <a:r>
              <a:rPr lang="de-DE" sz="2000" dirty="0" smtClean="0">
                <a:latin typeface="Helvetica" panose="020B0604020202020204" pitchFamily="34" charset="0"/>
                <a:cs typeface="Helvetica" panose="020B0604020202020204" pitchFamily="34" charset="0"/>
              </a:rPr>
              <a:t>Multinational </a:t>
            </a:r>
            <a:r>
              <a:rPr lang="de-DE" sz="2000" dirty="0">
                <a:latin typeface="Helvetica" panose="020B0604020202020204" pitchFamily="34" charset="0"/>
                <a:cs typeface="Helvetica" panose="020B0604020202020204" pitchFamily="34" charset="0"/>
              </a:rPr>
              <a:t>retailer based in Sweden established in </a:t>
            </a:r>
            <a:r>
              <a:rPr lang="de-DE" sz="2000" dirty="0" smtClean="0">
                <a:latin typeface="Helvetica" panose="020B0604020202020204" pitchFamily="34" charset="0"/>
                <a:cs typeface="Helvetica" panose="020B0604020202020204" pitchFamily="34" charset="0"/>
              </a:rPr>
              <a:t>1947</a:t>
            </a:r>
          </a:p>
          <a:p>
            <a:pPr lvl="0">
              <a:buSzPct val="45000"/>
              <a:buFont typeface="StarSymbol"/>
              <a:buChar char="●"/>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de-DE" sz="2000" dirty="0">
                <a:latin typeface="Helvetica" panose="020B0604020202020204" pitchFamily="34" charset="0"/>
                <a:cs typeface="Helvetica" panose="020B0604020202020204" pitchFamily="34" charset="0"/>
              </a:rPr>
              <a:t>Reaches a wide variety of consumers mostly ranging from 18 </a:t>
            </a:r>
            <a:r>
              <a:rPr lang="de-DE" sz="2000" dirty="0" smtClean="0">
                <a:latin typeface="Helvetica" panose="020B0604020202020204" pitchFamily="34" charset="0"/>
                <a:cs typeface="Helvetica" panose="020B0604020202020204" pitchFamily="34" charset="0"/>
              </a:rPr>
              <a:t>to 30 years old</a:t>
            </a:r>
          </a:p>
          <a:p>
            <a:pPr lvl="0">
              <a:buSzPct val="45000"/>
              <a:buFont typeface="StarSymbol"/>
              <a:buChar char="●"/>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de-DE" sz="2000" dirty="0">
                <a:latin typeface="Helvetica" panose="020B0604020202020204" pitchFamily="34" charset="0"/>
                <a:cs typeface="Helvetica" panose="020B0604020202020204" pitchFamily="34" charset="0"/>
              </a:rPr>
              <a:t>Business Concept: Combines Fashion and Quality at the Best </a:t>
            </a:r>
            <a:r>
              <a:rPr lang="de-DE" sz="2000" dirty="0" smtClean="0">
                <a:latin typeface="Helvetica" panose="020B0604020202020204" pitchFamily="34" charset="0"/>
                <a:cs typeface="Helvetica" panose="020B0604020202020204" pitchFamily="34" charset="0"/>
              </a:rPr>
              <a:t>Price</a:t>
            </a:r>
          </a:p>
          <a:p>
            <a:pPr lvl="0">
              <a:buSzPct val="45000"/>
              <a:buFont typeface="StarSymbol"/>
              <a:buChar char="●"/>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de-DE" sz="2000" dirty="0">
                <a:latin typeface="Helvetica" panose="020B0604020202020204" pitchFamily="34" charset="0"/>
                <a:cs typeface="Helvetica" panose="020B0604020202020204" pitchFamily="34" charset="0"/>
              </a:rPr>
              <a:t>High focus on sustainability in their supply </a:t>
            </a:r>
            <a:r>
              <a:rPr lang="de-DE" sz="2000" dirty="0" smtClean="0">
                <a:latin typeface="Helvetica" panose="020B0604020202020204" pitchFamily="34" charset="0"/>
                <a:cs typeface="Helvetica" panose="020B0604020202020204" pitchFamily="34" charset="0"/>
              </a:rPr>
              <a:t>chain</a:t>
            </a:r>
          </a:p>
          <a:p>
            <a:pPr lvl="0">
              <a:buSzPct val="45000"/>
              <a:buFont typeface="StarSymbol"/>
              <a:buChar char="●"/>
            </a:pPr>
            <a:endParaRPr lang="de-DE" sz="2000" dirty="0" smtClean="0">
              <a:latin typeface="Helvetica" panose="020B0604020202020204" pitchFamily="34" charset="0"/>
              <a:cs typeface="Helvetica" panose="020B0604020202020204" pitchFamily="34" charset="0"/>
            </a:endParaRPr>
          </a:p>
          <a:p>
            <a:pPr lvl="0">
              <a:buSzPct val="45000"/>
              <a:buFont typeface="StarSymbol"/>
              <a:buChar char="●"/>
            </a:pPr>
            <a:r>
              <a:rPr lang="de-DE" sz="2000" dirty="0">
                <a:latin typeface="Helvetica" panose="020B0604020202020204" pitchFamily="34" charset="0"/>
                <a:cs typeface="Helvetica" panose="020B0604020202020204" pitchFamily="34" charset="0"/>
              </a:rPr>
              <a:t> </a:t>
            </a:r>
            <a:r>
              <a:rPr lang="de-DE" sz="2000" dirty="0" smtClean="0">
                <a:latin typeface="Helvetica" panose="020B0604020202020204" pitchFamily="34" charset="0"/>
                <a:cs typeface="Helvetica" panose="020B0604020202020204" pitchFamily="34" charset="0"/>
              </a:rPr>
              <a:t>H&amp;M tries to run operations in a way that is economically, socially and environmentally sustainable</a:t>
            </a:r>
          </a:p>
          <a:p>
            <a:pPr lvl="0">
              <a:buSzPct val="45000"/>
              <a:buFont typeface="StarSymbol"/>
              <a:buChar char="●"/>
            </a:pPr>
            <a:endParaRPr lang="de-DE" sz="2000" dirty="0"/>
          </a:p>
          <a:p>
            <a:pPr lvl="0">
              <a:buSzPct val="45000"/>
              <a:buFont typeface="StarSymbol"/>
              <a:buChar char="●"/>
            </a:pPr>
            <a:endParaRPr lang="de-DE" sz="2000" dirty="0"/>
          </a:p>
          <a:p>
            <a:pPr lvl="0">
              <a:buSzPct val="45000"/>
              <a:buFont typeface="StarSymbol"/>
              <a:buChar char="●"/>
            </a:pPr>
            <a:endParaRPr lang="de-DE" sz="2000" dirty="0" smtClean="0">
              <a:latin typeface="Helvetica" panose="020B0604020202020204" pitchFamily="34" charset="0"/>
              <a:cs typeface="Helvetica" panose="020B0604020202020204" pitchFamily="34" charset="0"/>
            </a:endParaRPr>
          </a:p>
          <a:p>
            <a:pPr lvl="0">
              <a:buSzPct val="45000"/>
              <a:buFont typeface="StarSymbol"/>
              <a:buChar char="●"/>
            </a:pPr>
            <a:endParaRPr lang="de-DE"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31548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p:cNvSpPr txBox="1"/>
          <p:nvPr/>
        </p:nvSpPr>
        <p:spPr>
          <a:xfrm>
            <a:off x="1636214" y="1867732"/>
            <a:ext cx="3592609" cy="4708981"/>
          </a:xfrm>
          <a:prstGeom prst="rect">
            <a:avLst/>
          </a:prstGeom>
          <a:noFill/>
        </p:spPr>
        <p:txBody>
          <a:bodyPr wrap="square" rtlCol="0">
            <a:spAutoFit/>
          </a:bodyPr>
          <a:lstStyle/>
          <a:p>
            <a:pPr lvl="0">
              <a:buSzPct val="45000"/>
              <a:buFont typeface="StarSymbol"/>
              <a:buChar char="●"/>
            </a:pPr>
            <a:r>
              <a:rPr lang="de-DE" sz="2000" dirty="0" smtClean="0">
                <a:latin typeface="Helvetica" panose="020B0604020202020204" pitchFamily="34" charset="0"/>
                <a:cs typeface="Helvetica" panose="020B0604020202020204" pitchFamily="34" charset="0"/>
              </a:rPr>
              <a:t>Design</a:t>
            </a:r>
          </a:p>
          <a:p>
            <a:pPr lvl="0">
              <a:buSzPct val="45000"/>
              <a:buFont typeface="StarSymbol"/>
              <a:buChar char="●"/>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en-US" sz="2000" dirty="0">
                <a:latin typeface="Helvetica" panose="020B0604020202020204" pitchFamily="34" charset="0"/>
                <a:cs typeface="Helvetica" panose="020B0604020202020204" pitchFamily="34" charset="0"/>
              </a:rPr>
              <a:t>Planning and </a:t>
            </a:r>
            <a:r>
              <a:rPr lang="en-US" sz="2000" dirty="0" smtClean="0">
                <a:latin typeface="Helvetica" panose="020B0604020202020204" pitchFamily="34" charset="0"/>
                <a:cs typeface="Helvetica" panose="020B0604020202020204" pitchFamily="34" charset="0"/>
              </a:rPr>
              <a:t>buying</a:t>
            </a:r>
          </a:p>
          <a:p>
            <a:pPr lvl="0">
              <a:buSzPct val="45000"/>
              <a:buFont typeface="StarSymbol"/>
              <a:buChar char="●"/>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de-DE" sz="2000" dirty="0">
                <a:latin typeface="Helvetica" panose="020B0604020202020204" pitchFamily="34" charset="0"/>
                <a:cs typeface="Helvetica" panose="020B0604020202020204" pitchFamily="34" charset="0"/>
              </a:rPr>
              <a:t>Production </a:t>
            </a:r>
            <a:r>
              <a:rPr lang="de-DE" sz="2000" dirty="0" smtClean="0">
                <a:latin typeface="Helvetica" panose="020B0604020202020204" pitchFamily="34" charset="0"/>
                <a:cs typeface="Helvetica" panose="020B0604020202020204" pitchFamily="34" charset="0"/>
              </a:rPr>
              <a:t>Offices</a:t>
            </a:r>
          </a:p>
          <a:p>
            <a:pPr lvl="0">
              <a:buSzPct val="45000"/>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de-DE" sz="2000" dirty="0" smtClean="0">
                <a:latin typeface="Helvetica" panose="020B0604020202020204" pitchFamily="34" charset="0"/>
                <a:cs typeface="Helvetica" panose="020B0604020202020204" pitchFamily="34" charset="0"/>
              </a:rPr>
              <a:t> Suppliers</a:t>
            </a:r>
          </a:p>
          <a:p>
            <a:pPr lvl="0">
              <a:buSzPct val="45000"/>
              <a:buFont typeface="StarSymbol"/>
              <a:buChar char="●"/>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de-DE" sz="2000" dirty="0" smtClean="0">
                <a:latin typeface="Helvetica" panose="020B0604020202020204" pitchFamily="34" charset="0"/>
                <a:cs typeface="Helvetica" panose="020B0604020202020204" pitchFamily="34" charset="0"/>
              </a:rPr>
              <a:t>Warehouses</a:t>
            </a:r>
          </a:p>
          <a:p>
            <a:pPr lvl="0">
              <a:buSzPct val="45000"/>
              <a:buFont typeface="StarSymbol"/>
              <a:buChar char="●"/>
            </a:pPr>
            <a:endParaRPr lang="de-DE" sz="2000" dirty="0" smtClean="0">
              <a:latin typeface="Helvetica" panose="020B0604020202020204" pitchFamily="34" charset="0"/>
              <a:cs typeface="Helvetica" panose="020B0604020202020204" pitchFamily="34" charset="0"/>
            </a:endParaRPr>
          </a:p>
          <a:p>
            <a:pPr lvl="0">
              <a:buSzPct val="45000"/>
              <a:buFont typeface="StarSymbol"/>
              <a:buChar char="●"/>
            </a:pPr>
            <a:r>
              <a:rPr lang="de-DE" sz="2000" dirty="0" smtClean="0">
                <a:latin typeface="Helvetica" panose="020B0604020202020204" pitchFamily="34" charset="0"/>
                <a:cs typeface="Helvetica" panose="020B0604020202020204" pitchFamily="34" charset="0"/>
              </a:rPr>
              <a:t>Technology </a:t>
            </a:r>
          </a:p>
          <a:p>
            <a:pPr lvl="0">
              <a:buSzPct val="45000"/>
              <a:buFont typeface="StarSymbol"/>
              <a:buChar char="●"/>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de-DE" sz="2000" dirty="0" smtClean="0">
                <a:latin typeface="Helvetica" panose="020B0604020202020204" pitchFamily="34" charset="0"/>
                <a:cs typeface="Helvetica" panose="020B0604020202020204" pitchFamily="34" charset="0"/>
              </a:rPr>
              <a:t>Stores</a:t>
            </a:r>
          </a:p>
          <a:p>
            <a:pPr lvl="0">
              <a:buSzPct val="45000"/>
              <a:buFont typeface="StarSymbol"/>
              <a:buChar char="●"/>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de-DE" sz="2000" dirty="0">
                <a:latin typeface="Helvetica" panose="020B0604020202020204" pitchFamily="34" charset="0"/>
                <a:cs typeface="Helvetica" panose="020B0604020202020204" pitchFamily="34" charset="0"/>
              </a:rPr>
              <a:t>Reverse </a:t>
            </a:r>
            <a:r>
              <a:rPr lang="de-DE" sz="2000" dirty="0" smtClean="0">
                <a:latin typeface="Helvetica" panose="020B0604020202020204" pitchFamily="34" charset="0"/>
                <a:cs typeface="Helvetica" panose="020B0604020202020204" pitchFamily="34" charset="0"/>
              </a:rPr>
              <a:t>Logistics</a:t>
            </a:r>
            <a:endParaRPr lang="es-MX" sz="2000" dirty="0">
              <a:latin typeface="Helvetica" panose="020B0604020202020204" pitchFamily="34" charset="0"/>
              <a:cs typeface="Helvetica" panose="020B0604020202020204" pitchFamily="34" charset="0"/>
            </a:endParaRPr>
          </a:p>
        </p:txBody>
      </p:sp>
      <p:sp>
        <p:nvSpPr>
          <p:cNvPr id="23" name="CuadroTexto 22">
            <a:hlinkClick r:id="rId2"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24" name="CuadroTexto 23">
            <a:hlinkClick r:id="rId3"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25" name="CuadroTexto 24">
            <a:hlinkClick r:id="rId4"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26" name="CuadroTexto 25">
            <a:hlinkClick r:id="rId5"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27" name="CuadroTexto 26">
            <a:hlinkClick r:id="rId6"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28" name="CuadroTexto 27">
            <a:hlinkClick r:id="rId7"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31" name="Picture 4" descr="http://www.tuepedia.de/images/thumb/5/53/H&amp;M-Logo.svg/320px-H&amp;M-Logo.svg.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p:cNvSpPr txBox="1"/>
          <p:nvPr/>
        </p:nvSpPr>
        <p:spPr>
          <a:xfrm>
            <a:off x="3694128" y="1231867"/>
            <a:ext cx="4803745" cy="553998"/>
          </a:xfrm>
          <a:prstGeom prst="rect">
            <a:avLst/>
          </a:prstGeom>
          <a:noFill/>
        </p:spPr>
        <p:txBody>
          <a:bodyPr wrap="square" rtlCol="0">
            <a:spAutoFit/>
          </a:bodyPr>
          <a:lstStyle/>
          <a:p>
            <a:pPr algn="ctr"/>
            <a:r>
              <a:rPr lang="es-MX" sz="3000" b="1" dirty="0" smtClean="0">
                <a:latin typeface="Helvetica" panose="020B0604020202020204" pitchFamily="34" charset="0"/>
                <a:cs typeface="Helvetica" panose="020B0604020202020204" pitchFamily="34" charset="0"/>
              </a:rPr>
              <a:t>Idea to store </a:t>
            </a:r>
            <a:r>
              <a:rPr lang="es-MX" sz="3000" b="1" dirty="0" err="1" smtClean="0">
                <a:latin typeface="Helvetica" panose="020B0604020202020204" pitchFamily="34" charset="0"/>
                <a:cs typeface="Helvetica" panose="020B0604020202020204" pitchFamily="34" charset="0"/>
              </a:rPr>
              <a:t>process</a:t>
            </a:r>
            <a:endParaRPr lang="es-MX" sz="3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76131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Marcador de texto 2"/>
          <p:cNvSpPr txBox="1">
            <a:spLocks noGrp="1"/>
          </p:cNvSpPr>
          <p:nvPr>
            <p:ph type="body" idx="4294967295"/>
          </p:nvPr>
        </p:nvSpPr>
        <p:spPr>
          <a:xfrm>
            <a:off x="1459428" y="2131863"/>
            <a:ext cx="9358826" cy="2023044"/>
          </a:xfrm>
        </p:spPr>
        <p:txBody>
          <a:bodyPr/>
          <a:lstStyle/>
          <a:p>
            <a:pPr lvl="0">
              <a:buSzPct val="45000"/>
              <a:buFont typeface="StarSymbol"/>
              <a:buChar char="●"/>
            </a:pPr>
            <a:r>
              <a:rPr lang="de-DE" sz="2000" dirty="0">
                <a:latin typeface="Helvetica" panose="020B0604020202020204" pitchFamily="34" charset="0"/>
                <a:cs typeface="Helvetica" panose="020B0604020202020204" pitchFamily="34" charset="0"/>
              </a:rPr>
              <a:t>Design is essential to success in the industry</a:t>
            </a:r>
          </a:p>
          <a:p>
            <a:pPr lvl="0">
              <a:buSzPct val="45000"/>
              <a:buFont typeface="StarSymbol"/>
              <a:buChar char="●"/>
            </a:pPr>
            <a:r>
              <a:rPr lang="de-DE" sz="2000" dirty="0">
                <a:latin typeface="Helvetica" panose="020B0604020202020204" pitchFamily="34" charset="0"/>
                <a:cs typeface="Helvetica" panose="020B0604020202020204" pitchFamily="34" charset="0"/>
              </a:rPr>
              <a:t>Been able to hire successful designers and do several collaborations </a:t>
            </a:r>
          </a:p>
          <a:p>
            <a:pPr lvl="0">
              <a:buSzPct val="45000"/>
              <a:buFont typeface="StarSymbol"/>
              <a:buChar char="●"/>
            </a:pPr>
            <a:r>
              <a:rPr lang="de-DE" sz="2000" dirty="0" smtClean="0">
                <a:latin typeface="Helvetica" panose="020B0604020202020204" pitchFamily="34" charset="0"/>
                <a:cs typeface="Helvetica" panose="020B0604020202020204" pitchFamily="34" charset="0"/>
              </a:rPr>
              <a:t>160 </a:t>
            </a:r>
            <a:r>
              <a:rPr lang="de-DE" sz="2000" dirty="0">
                <a:latin typeface="Helvetica" panose="020B0604020202020204" pitchFamily="34" charset="0"/>
                <a:cs typeface="Helvetica" panose="020B0604020202020204" pitchFamily="34" charset="0"/>
              </a:rPr>
              <a:t>in-house designers, </a:t>
            </a:r>
            <a:r>
              <a:rPr lang="de-DE" sz="2000" dirty="0" smtClean="0">
                <a:latin typeface="Helvetica" panose="020B0604020202020204" pitchFamily="34" charset="0"/>
                <a:cs typeface="Helvetica" panose="020B0604020202020204" pitchFamily="34" charset="0"/>
              </a:rPr>
              <a:t>100 </a:t>
            </a:r>
            <a:r>
              <a:rPr lang="de-DE" sz="2000" dirty="0">
                <a:latin typeface="Helvetica" panose="020B0604020202020204" pitchFamily="34" charset="0"/>
                <a:cs typeface="Helvetica" panose="020B0604020202020204" pitchFamily="34" charset="0"/>
              </a:rPr>
              <a:t>pattern makers</a:t>
            </a:r>
          </a:p>
          <a:p>
            <a:pPr lvl="0">
              <a:buSzPct val="45000"/>
              <a:buFont typeface="StarSymbol"/>
              <a:buChar char="●"/>
            </a:pPr>
            <a:r>
              <a:rPr lang="de-DE" sz="2000" dirty="0">
                <a:latin typeface="Helvetica" panose="020B0604020202020204" pitchFamily="34" charset="0"/>
                <a:cs typeface="Helvetica" panose="020B0604020202020204" pitchFamily="34" charset="0"/>
              </a:rPr>
              <a:t>Moved away from only 2 seasonal collections per year</a:t>
            </a:r>
          </a:p>
          <a:p>
            <a:pPr lvl="0">
              <a:buSzPct val="45000"/>
              <a:buFont typeface="StarSymbol"/>
              <a:buChar char="●"/>
            </a:pPr>
            <a:endParaRPr lang="de-DE" sz="1814" dirty="0"/>
          </a:p>
        </p:txBody>
      </p:sp>
      <p:pic>
        <p:nvPicPr>
          <p:cNvPr id="4" name="Imagen 3"/>
          <p:cNvPicPr>
            <a:picLocks noChangeAspect="1"/>
          </p:cNvPicPr>
          <p:nvPr/>
        </p:nvPicPr>
        <p:blipFill>
          <a:blip r:embed="rId3">
            <a:lum bright="-50000"/>
            <a:alphaModFix/>
          </a:blip>
          <a:srcRect/>
          <a:stretch>
            <a:fillRect/>
          </a:stretch>
        </p:blipFill>
        <p:spPr>
          <a:xfrm>
            <a:off x="3599686" y="4154907"/>
            <a:ext cx="4992628" cy="2485018"/>
          </a:xfrm>
          <a:prstGeom prst="rect">
            <a:avLst/>
          </a:prstGeom>
          <a:noFill/>
          <a:ln>
            <a:noFill/>
          </a:ln>
        </p:spPr>
      </p:pic>
      <p:sp>
        <p:nvSpPr>
          <p:cNvPr id="7" name="Rectángulo 6"/>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hlinkClick r:id="rId4"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10" name="CuadroTexto 9">
            <a:hlinkClick r:id="rId5"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11" name="CuadroTexto 10">
            <a:hlinkClick r:id="rId6"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12" name="CuadroTexto 11">
            <a:hlinkClick r:id="rId7"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13" name="CuadroTexto 12">
            <a:hlinkClick r:id="rId8"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14" name="CuadroTexto 13">
            <a:hlinkClick r:id="rId9"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18" name="Picture 4" descr="http://www.tuepedia.de/images/thumb/5/53/H&amp;M-Logo.svg/320px-H&amp;M-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p:cNvSpPr txBox="1"/>
          <p:nvPr/>
        </p:nvSpPr>
        <p:spPr>
          <a:xfrm>
            <a:off x="3694128" y="1231867"/>
            <a:ext cx="4803745"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Design</a:t>
            </a:r>
            <a:endParaRPr lang="es-MX" sz="3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8453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p:cNvPicPr>
            <a:picLocks noChangeAspect="1"/>
          </p:cNvPicPr>
          <p:nvPr/>
        </p:nvPicPr>
        <p:blipFill>
          <a:blip r:embed="rId3">
            <a:lum bright="-50000"/>
            <a:alphaModFix/>
          </a:blip>
          <a:srcRect/>
          <a:stretch>
            <a:fillRect/>
          </a:stretch>
        </p:blipFill>
        <p:spPr>
          <a:xfrm>
            <a:off x="7167749" y="3394713"/>
            <a:ext cx="3265855" cy="3135220"/>
          </a:xfrm>
          <a:prstGeom prst="rect">
            <a:avLst/>
          </a:prstGeom>
          <a:noFill/>
          <a:ln>
            <a:noFill/>
          </a:ln>
        </p:spPr>
      </p:pic>
      <p:sp>
        <p:nvSpPr>
          <p:cNvPr id="7" name="Rectángulo 6"/>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hlinkClick r:id="rId4"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10" name="CuadroTexto 9">
            <a:hlinkClick r:id="rId5"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11" name="CuadroTexto 10">
            <a:hlinkClick r:id="rId6"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12" name="CuadroTexto 11">
            <a:hlinkClick r:id="rId7"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13" name="CuadroTexto 12">
            <a:hlinkClick r:id="rId8"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14" name="CuadroTexto 13">
            <a:hlinkClick r:id="rId9"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17" name="Picture 4" descr="http://www.tuepedia.de/images/thumb/5/53/H&amp;M-Logo.svg/320px-H&amp;M-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3694128" y="1231867"/>
            <a:ext cx="4803745"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Planning</a:t>
            </a:r>
            <a:r>
              <a:rPr lang="es-MX" sz="3000" b="1" dirty="0" smtClean="0">
                <a:latin typeface="Helvetica" panose="020B0604020202020204" pitchFamily="34" charset="0"/>
                <a:cs typeface="Helvetica" panose="020B0604020202020204" pitchFamily="34" charset="0"/>
              </a:rPr>
              <a:t> and </a:t>
            </a:r>
            <a:r>
              <a:rPr lang="es-MX" sz="3000" b="1" dirty="0" err="1" smtClean="0">
                <a:latin typeface="Helvetica" panose="020B0604020202020204" pitchFamily="34" charset="0"/>
                <a:cs typeface="Helvetica" panose="020B0604020202020204" pitchFamily="34" charset="0"/>
              </a:rPr>
              <a:t>buying</a:t>
            </a:r>
            <a:endParaRPr lang="es-MX" sz="3000" b="1" dirty="0">
              <a:latin typeface="Helvetica" panose="020B0604020202020204" pitchFamily="34" charset="0"/>
              <a:cs typeface="Helvetica" panose="020B0604020202020204" pitchFamily="34" charset="0"/>
            </a:endParaRPr>
          </a:p>
        </p:txBody>
      </p:sp>
      <p:sp>
        <p:nvSpPr>
          <p:cNvPr id="19" name="Marcador de texto 2"/>
          <p:cNvSpPr txBox="1">
            <a:spLocks/>
          </p:cNvSpPr>
          <p:nvPr/>
        </p:nvSpPr>
        <p:spPr>
          <a:xfrm>
            <a:off x="1459428" y="2131863"/>
            <a:ext cx="8935856" cy="20230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45000"/>
              <a:buNone/>
            </a:pPr>
            <a:r>
              <a:rPr lang="de-DE" sz="2000" dirty="0" smtClean="0">
                <a:latin typeface="Helvetica" panose="020B0604020202020204" pitchFamily="34" charset="0"/>
                <a:cs typeface="Helvetica" panose="020B0604020202020204" pitchFamily="34" charset="0"/>
              </a:rPr>
              <a:t>H &amp; M forecasts. However, they put less focus on it due to variability in demand such as:</a:t>
            </a:r>
          </a:p>
          <a:p>
            <a:pPr marL="0" indent="0">
              <a:buSzPct val="45000"/>
              <a:buNone/>
            </a:pPr>
            <a:endParaRPr lang="de-DE" sz="2000" dirty="0" smtClean="0">
              <a:latin typeface="Helvetica" panose="020B0604020202020204" pitchFamily="34" charset="0"/>
              <a:cs typeface="Helvetica" panose="020B0604020202020204" pitchFamily="34" charset="0"/>
            </a:endParaRPr>
          </a:p>
          <a:p>
            <a:pPr>
              <a:buSzPct val="45000"/>
              <a:buFont typeface="StarSymbol"/>
              <a:buChar char="●"/>
            </a:pPr>
            <a:r>
              <a:rPr lang="de-DE" sz="2000" dirty="0" smtClean="0">
                <a:latin typeface="Helvetica" panose="020B0604020202020204" pitchFamily="34" charset="0"/>
                <a:cs typeface="Helvetica" panose="020B0604020202020204" pitchFamily="34" charset="0"/>
              </a:rPr>
              <a:t>Short selling seasons</a:t>
            </a:r>
          </a:p>
          <a:p>
            <a:pPr>
              <a:buSzPct val="45000"/>
              <a:buFont typeface="StarSymbol"/>
              <a:buChar char="●"/>
            </a:pPr>
            <a:endParaRPr lang="de-DE" sz="2000" dirty="0" smtClean="0">
              <a:latin typeface="Helvetica" panose="020B0604020202020204" pitchFamily="34" charset="0"/>
              <a:cs typeface="Helvetica" panose="020B0604020202020204" pitchFamily="34" charset="0"/>
            </a:endParaRPr>
          </a:p>
          <a:p>
            <a:pPr>
              <a:buSzPct val="45000"/>
              <a:buFont typeface="StarSymbol"/>
              <a:buChar char="●"/>
            </a:pPr>
            <a:r>
              <a:rPr lang="de-DE" sz="2000" dirty="0" smtClean="0">
                <a:latin typeface="Helvetica" panose="020B0604020202020204" pitchFamily="34" charset="0"/>
                <a:cs typeface="Helvetica" panose="020B0604020202020204" pitchFamily="34" charset="0"/>
              </a:rPr>
              <a:t>Levels of uncertainty</a:t>
            </a:r>
          </a:p>
          <a:p>
            <a:pPr>
              <a:buSzPct val="45000"/>
              <a:buFont typeface="StarSymbol"/>
              <a:buChar char="●"/>
            </a:pPr>
            <a:endParaRPr lang="de-DE" sz="2000" dirty="0" smtClean="0">
              <a:latin typeface="Helvetica" panose="020B0604020202020204" pitchFamily="34" charset="0"/>
              <a:cs typeface="Helvetica" panose="020B0604020202020204" pitchFamily="34" charset="0"/>
            </a:endParaRPr>
          </a:p>
          <a:p>
            <a:pPr>
              <a:buSzPct val="45000"/>
              <a:buFont typeface="StarSymbol"/>
              <a:buChar char="●"/>
            </a:pPr>
            <a:r>
              <a:rPr lang="de-DE" sz="2000" dirty="0" smtClean="0">
                <a:latin typeface="Helvetica" panose="020B0604020202020204" pitchFamily="34" charset="0"/>
                <a:cs typeface="Helvetica" panose="020B0604020202020204" pitchFamily="34" charset="0"/>
              </a:rPr>
              <a:t>Lack of historical data for trendy products</a:t>
            </a:r>
            <a:endParaRPr lang="de-DE" sz="2000" dirty="0"/>
          </a:p>
        </p:txBody>
      </p:sp>
    </p:spTree>
    <p:extLst>
      <p:ext uri="{BB962C8B-B14F-4D97-AF65-F5344CB8AC3E}">
        <p14:creationId xmlns:p14="http://schemas.microsoft.com/office/powerpoint/2010/main" val="202979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hlinkClick r:id="rId3"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7" name="CuadroTexto 6">
            <a:hlinkClick r:id="rId4"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8" name="CuadroTexto 7">
            <a:hlinkClick r:id="rId5"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9" name="CuadroTexto 8">
            <a:hlinkClick r:id="rId6"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10" name="CuadroTexto 9">
            <a:hlinkClick r:id="rId7"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11" name="CuadroTexto 10">
            <a:hlinkClick r:id="rId8"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sp>
        <p:nvSpPr>
          <p:cNvPr id="14" name="Rectángulo 13"/>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Marcador de texto 2"/>
          <p:cNvSpPr txBox="1">
            <a:spLocks noGrp="1"/>
          </p:cNvSpPr>
          <p:nvPr>
            <p:ph type="body" idx="4294967295"/>
          </p:nvPr>
        </p:nvSpPr>
        <p:spPr>
          <a:xfrm>
            <a:off x="1888854" y="2387217"/>
            <a:ext cx="8229627" cy="2066406"/>
          </a:xfrm>
        </p:spPr>
        <p:txBody>
          <a:bodyPr>
            <a:noAutofit/>
          </a:bodyPr>
          <a:lstStyle/>
          <a:p>
            <a:pPr lvl="0">
              <a:buSzPct val="45000"/>
              <a:buFont typeface="StarSymbol"/>
              <a:buChar char="●"/>
            </a:pPr>
            <a:r>
              <a:rPr lang="de-DE" sz="2000" dirty="0">
                <a:latin typeface="Helvetica" panose="020B0604020202020204" pitchFamily="34" charset="0"/>
                <a:cs typeface="Helvetica" panose="020B0604020202020204" pitchFamily="34" charset="0"/>
              </a:rPr>
              <a:t>1</a:t>
            </a:r>
            <a:r>
              <a:rPr lang="de-DE" sz="2000" dirty="0" smtClean="0">
                <a:latin typeface="Helvetica" panose="020B0604020202020204" pitchFamily="34" charset="0"/>
                <a:cs typeface="Helvetica" panose="020B0604020202020204" pitchFamily="34" charset="0"/>
              </a:rPr>
              <a:t>5  </a:t>
            </a:r>
            <a:r>
              <a:rPr lang="de-DE" sz="2000" dirty="0">
                <a:latin typeface="Helvetica" panose="020B0604020202020204" pitchFamily="34" charset="0"/>
                <a:cs typeface="Helvetica" panose="020B0604020202020204" pitchFamily="34" charset="0"/>
              </a:rPr>
              <a:t>production offices are strategically located to help manage over 900 </a:t>
            </a:r>
            <a:r>
              <a:rPr lang="de-DE" sz="2000" dirty="0" smtClean="0">
                <a:latin typeface="Helvetica" panose="020B0604020202020204" pitchFamily="34" charset="0"/>
                <a:cs typeface="Helvetica" panose="020B0604020202020204" pitchFamily="34" charset="0"/>
              </a:rPr>
              <a:t>suppliers</a:t>
            </a:r>
          </a:p>
          <a:p>
            <a:pPr lvl="0">
              <a:buSzPct val="45000"/>
              <a:buFont typeface="StarSymbol"/>
              <a:buChar char="●"/>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de-DE" sz="2000" dirty="0">
                <a:latin typeface="Helvetica" panose="020B0604020202020204" pitchFamily="34" charset="0"/>
                <a:cs typeface="Helvetica" panose="020B0604020202020204" pitchFamily="34" charset="0"/>
              </a:rPr>
              <a:t>Work with buyers in Sweden and suppliers manufacturing product to review samples,check quality and choose the right </a:t>
            </a:r>
            <a:r>
              <a:rPr lang="de-DE" sz="2000" dirty="0" smtClean="0">
                <a:latin typeface="Helvetica" panose="020B0604020202020204" pitchFamily="34" charset="0"/>
                <a:cs typeface="Helvetica" panose="020B0604020202020204" pitchFamily="34" charset="0"/>
              </a:rPr>
              <a:t>suppliers</a:t>
            </a:r>
          </a:p>
          <a:p>
            <a:pPr lvl="0">
              <a:buSzPct val="45000"/>
              <a:buFont typeface="StarSymbol"/>
              <a:buChar char="●"/>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de-DE" sz="2000" dirty="0">
                <a:latin typeface="Helvetica" panose="020B0604020202020204" pitchFamily="34" charset="0"/>
                <a:cs typeface="Helvetica" panose="020B0604020202020204" pitchFamily="34" charset="0"/>
              </a:rPr>
              <a:t>Transport times, import quotas and quality aspects are taken into account when deciding a </a:t>
            </a:r>
            <a:r>
              <a:rPr lang="de-DE" sz="2000" dirty="0" smtClean="0">
                <a:latin typeface="Helvetica" panose="020B0604020202020204" pitchFamily="34" charset="0"/>
                <a:cs typeface="Helvetica" panose="020B0604020202020204" pitchFamily="34" charset="0"/>
              </a:rPr>
              <a:t>supplier</a:t>
            </a:r>
          </a:p>
          <a:p>
            <a:pPr lvl="0">
              <a:buSzPct val="45000"/>
              <a:buFont typeface="StarSymbol"/>
              <a:buChar char="●"/>
            </a:pPr>
            <a:endParaRPr lang="de-DE" sz="2000" dirty="0">
              <a:latin typeface="Helvetica" panose="020B0604020202020204" pitchFamily="34" charset="0"/>
              <a:cs typeface="Helvetica" panose="020B0604020202020204" pitchFamily="34" charset="0"/>
            </a:endParaRPr>
          </a:p>
          <a:p>
            <a:pPr lvl="0">
              <a:buSzPct val="45000"/>
              <a:buFont typeface="StarSymbol"/>
              <a:buChar char="●"/>
            </a:pPr>
            <a:r>
              <a:rPr lang="de-DE" sz="2000" dirty="0">
                <a:latin typeface="Helvetica" panose="020B0604020202020204" pitchFamily="34" charset="0"/>
                <a:cs typeface="Helvetica" panose="020B0604020202020204" pitchFamily="34" charset="0"/>
              </a:rPr>
              <a:t>Facilitates seamless collaboration between the 2 parties</a:t>
            </a:r>
          </a:p>
        </p:txBody>
      </p:sp>
      <p:pic>
        <p:nvPicPr>
          <p:cNvPr id="16" name="Picture 4" descr="http://www.tuepedia.de/images/thumb/5/53/H&amp;M-Logo.svg/320px-H&amp;M-Logo.sv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3694128" y="1231867"/>
            <a:ext cx="4803745"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Production</a:t>
            </a:r>
            <a:r>
              <a:rPr lang="es-MX" sz="3000" b="1" dirty="0" smtClean="0">
                <a:latin typeface="Helvetica" panose="020B0604020202020204" pitchFamily="34" charset="0"/>
                <a:cs typeface="Helvetica" panose="020B0604020202020204" pitchFamily="34" charset="0"/>
              </a:rPr>
              <a:t> </a:t>
            </a:r>
            <a:r>
              <a:rPr lang="es-MX" sz="3000" b="1" dirty="0" err="1" smtClean="0">
                <a:latin typeface="Helvetica" panose="020B0604020202020204" pitchFamily="34" charset="0"/>
                <a:cs typeface="Helvetica" panose="020B0604020202020204" pitchFamily="34" charset="0"/>
              </a:rPr>
              <a:t>offices</a:t>
            </a:r>
            <a:endParaRPr lang="es-MX" sz="3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7246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hlinkClick r:id="rId3"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8" name="CuadroTexto 7">
            <a:hlinkClick r:id="rId4"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9" name="CuadroTexto 8">
            <a:hlinkClick r:id="rId5"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10" name="CuadroTexto 9">
            <a:hlinkClick r:id="rId6"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11" name="CuadroTexto 10">
            <a:hlinkClick r:id="rId7"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12" name="CuadroTexto 11">
            <a:hlinkClick r:id="rId8"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sp>
        <p:nvSpPr>
          <p:cNvPr id="15" name="Rectángulo 14"/>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Marcador de texto 2"/>
          <p:cNvSpPr txBox="1">
            <a:spLocks noGrp="1"/>
          </p:cNvSpPr>
          <p:nvPr>
            <p:ph type="body" idx="4294967295"/>
          </p:nvPr>
        </p:nvSpPr>
        <p:spPr>
          <a:xfrm>
            <a:off x="1466132" y="1914277"/>
            <a:ext cx="9306420" cy="3430454"/>
          </a:xfrm>
        </p:spPr>
        <p:txBody>
          <a:bodyPr>
            <a:normAutofit/>
          </a:bodyPr>
          <a:lstStyle/>
          <a:p>
            <a:pPr lvl="0">
              <a:buSzPct val="45000"/>
              <a:buFont typeface="StarSymbol"/>
              <a:buChar char="●"/>
            </a:pPr>
            <a:r>
              <a:rPr lang="de-DE" sz="2000" dirty="0">
                <a:latin typeface="Helvetica" panose="020B0604020202020204" pitchFamily="34" charset="0"/>
                <a:cs typeface="Helvetica" panose="020B0604020202020204" pitchFamily="34" charset="0"/>
              </a:rPr>
              <a:t>H&amp;M does not own its factories</a:t>
            </a:r>
          </a:p>
          <a:p>
            <a:pPr lvl="0">
              <a:buSzPct val="45000"/>
              <a:buFont typeface="StarSymbol"/>
              <a:buChar char="●"/>
            </a:pPr>
            <a:r>
              <a:rPr lang="de-DE" sz="2000" dirty="0" smtClean="0">
                <a:latin typeface="Helvetica" panose="020B0604020202020204" pitchFamily="34" charset="0"/>
                <a:cs typeface="Helvetica" panose="020B0604020202020204" pitchFamily="34" charset="0"/>
              </a:rPr>
              <a:t>Fast </a:t>
            </a:r>
            <a:r>
              <a:rPr lang="de-DE" sz="2000" dirty="0">
                <a:latin typeface="Helvetica" panose="020B0604020202020204" pitchFamily="34" charset="0"/>
                <a:cs typeface="Helvetica" panose="020B0604020202020204" pitchFamily="34" charset="0"/>
              </a:rPr>
              <a:t>Fashion – </a:t>
            </a:r>
            <a:r>
              <a:rPr lang="de-DE" sz="2000" dirty="0" smtClean="0">
                <a:latin typeface="Helvetica" panose="020B0604020202020204" pitchFamily="34" charset="0"/>
                <a:cs typeface="Helvetica" panose="020B0604020202020204" pitchFamily="34" charset="0"/>
              </a:rPr>
              <a:t>Europe: </a:t>
            </a:r>
            <a:r>
              <a:rPr lang="de-DE" sz="2000" dirty="0">
                <a:latin typeface="Helvetica" panose="020B0604020202020204" pitchFamily="34" charset="0"/>
                <a:cs typeface="Helvetica" panose="020B0604020202020204" pitchFamily="34" charset="0"/>
              </a:rPr>
              <a:t>Less  lead time , more trendy</a:t>
            </a:r>
          </a:p>
          <a:p>
            <a:pPr lvl="0">
              <a:buSzPct val="45000"/>
              <a:buFont typeface="StarSymbol"/>
              <a:buChar char="●"/>
            </a:pPr>
            <a:r>
              <a:rPr lang="de-DE" sz="2000" dirty="0">
                <a:latin typeface="Helvetica" panose="020B0604020202020204" pitchFamily="34" charset="0"/>
                <a:cs typeface="Helvetica" panose="020B0604020202020204" pitchFamily="34" charset="0"/>
              </a:rPr>
              <a:t>Basics – </a:t>
            </a:r>
            <a:r>
              <a:rPr lang="de-DE" sz="2000" dirty="0" smtClean="0">
                <a:latin typeface="Helvetica" panose="020B0604020202020204" pitchFamily="34" charset="0"/>
                <a:cs typeface="Helvetica" panose="020B0604020202020204" pitchFamily="34" charset="0"/>
              </a:rPr>
              <a:t>Asia: l</a:t>
            </a:r>
            <a:r>
              <a:rPr lang="de-DE" sz="2000" dirty="0" smtClean="0">
                <a:latin typeface="Helvetica" panose="020B0604020202020204" pitchFamily="34" charset="0"/>
                <a:ea typeface="Microsoft YaHei" pitchFamily="2"/>
                <a:cs typeface="Helvetica" panose="020B0604020202020204" pitchFamily="34" charset="0"/>
              </a:rPr>
              <a:t>onger </a:t>
            </a:r>
            <a:r>
              <a:rPr lang="de-DE" sz="2000" dirty="0">
                <a:latin typeface="Helvetica" panose="020B0604020202020204" pitchFamily="34" charset="0"/>
                <a:ea typeface="Microsoft YaHei" pitchFamily="2"/>
                <a:cs typeface="Helvetica" panose="020B0604020202020204" pitchFamily="34" charset="0"/>
              </a:rPr>
              <a:t>lead time but </a:t>
            </a:r>
            <a:r>
              <a:rPr lang="de-DE" sz="2000" dirty="0" smtClean="0">
                <a:latin typeface="Helvetica" panose="020B0604020202020204" pitchFamily="34" charset="0"/>
                <a:ea typeface="Microsoft YaHei" pitchFamily="2"/>
                <a:cs typeface="Helvetica" panose="020B0604020202020204" pitchFamily="34" charset="0"/>
              </a:rPr>
              <a:t>it‘s cost efficient</a:t>
            </a:r>
          </a:p>
          <a:p>
            <a:pPr>
              <a:buSzPct val="45000"/>
              <a:buFont typeface="StarSymbol"/>
              <a:buChar char="●"/>
            </a:pPr>
            <a:r>
              <a:rPr lang="de-DE" sz="2000" dirty="0" smtClean="0">
                <a:latin typeface="Helvetica" panose="020B0604020202020204" pitchFamily="34" charset="0"/>
                <a:ea typeface="Microsoft YaHei" pitchFamily="2"/>
                <a:cs typeface="Helvetica" panose="020B0604020202020204" pitchFamily="34" charset="0"/>
              </a:rPr>
              <a:t> </a:t>
            </a:r>
            <a:r>
              <a:rPr lang="de-DE" sz="2000" dirty="0" smtClean="0">
                <a:latin typeface="Helvetica" panose="020B0604020202020204" pitchFamily="34" charset="0"/>
                <a:cs typeface="Helvetica" panose="020B0604020202020204" pitchFamily="34" charset="0"/>
              </a:rPr>
              <a:t>Goods are typically transported either directly to stores or replenishment centers by sea and rail(90%), but ocassionally move by road and air</a:t>
            </a:r>
            <a:endParaRPr lang="de-DE" sz="2000" dirty="0" smtClean="0">
              <a:latin typeface="Helvetica" panose="020B0604020202020204" pitchFamily="34" charset="0"/>
              <a:ea typeface="Microsoft YaHei" pitchFamily="2"/>
              <a:cs typeface="Helvetica" panose="020B0604020202020204" pitchFamily="34" charset="0"/>
            </a:endParaRPr>
          </a:p>
          <a:p>
            <a:pPr marL="342900" lvl="1" indent="-342900" hangingPunct="0">
              <a:spcBef>
                <a:spcPts val="0"/>
              </a:spcBef>
              <a:spcAft>
                <a:spcPts val="1283"/>
              </a:spcAft>
              <a:buFontTx/>
              <a:buChar char="-"/>
            </a:pPr>
            <a:endParaRPr lang="de-DE" sz="2000" dirty="0">
              <a:latin typeface="Arial" pitchFamily="18"/>
              <a:ea typeface="Microsoft YaHei" pitchFamily="2"/>
            </a:endParaRPr>
          </a:p>
          <a:p>
            <a:pPr marL="0" lvl="1" indent="0" hangingPunct="0">
              <a:spcBef>
                <a:spcPts val="0"/>
              </a:spcBef>
              <a:spcAft>
                <a:spcPts val="1283"/>
              </a:spcAft>
              <a:buNone/>
            </a:pPr>
            <a:endParaRPr lang="de-DE" sz="2000" dirty="0">
              <a:latin typeface="Arial" pitchFamily="18"/>
              <a:ea typeface="Microsoft YaHei" pitchFamily="2"/>
            </a:endParaRPr>
          </a:p>
          <a:p>
            <a:pPr marL="0" lvl="1" indent="0" hangingPunct="0">
              <a:spcBef>
                <a:spcPts val="0"/>
              </a:spcBef>
              <a:spcAft>
                <a:spcPts val="1283"/>
              </a:spcAft>
              <a:buNone/>
            </a:pPr>
            <a:endParaRPr lang="de-DE" sz="2000" dirty="0">
              <a:latin typeface="Arial" pitchFamily="18"/>
              <a:ea typeface="Microsoft YaHei" pitchFamily="2"/>
            </a:endParaRPr>
          </a:p>
          <a:p>
            <a:pPr lvl="0">
              <a:buSzPct val="45000"/>
              <a:buFont typeface="StarSymbol"/>
              <a:buChar char="●"/>
            </a:pPr>
            <a:endParaRPr lang="de-DE" sz="2000" dirty="0"/>
          </a:p>
          <a:p>
            <a:pPr lvl="0">
              <a:buSzPct val="45000"/>
              <a:buFont typeface="StarSymbol"/>
              <a:buChar char="●"/>
            </a:pPr>
            <a:endParaRPr lang="de-DE" sz="2000" dirty="0"/>
          </a:p>
        </p:txBody>
      </p:sp>
      <p:pic>
        <p:nvPicPr>
          <p:cNvPr id="4" name="Grafik 5"/>
          <p:cNvPicPr/>
          <p:nvPr/>
        </p:nvPicPr>
        <p:blipFill>
          <a:blip r:embed="rId9">
            <a:extLst>
              <a:ext uri="{28A0092B-C50C-407E-A947-70E740481C1C}">
                <a14:useLocalDpi xmlns:a14="http://schemas.microsoft.com/office/drawing/2010/main" val="0"/>
              </a:ext>
            </a:extLst>
          </a:blip>
          <a:srcRect/>
          <a:stretch>
            <a:fillRect/>
          </a:stretch>
        </p:blipFill>
        <p:spPr bwMode="auto">
          <a:xfrm>
            <a:off x="4219575" y="3863265"/>
            <a:ext cx="3752850" cy="2867025"/>
          </a:xfrm>
          <a:prstGeom prst="rect">
            <a:avLst/>
          </a:prstGeom>
          <a:noFill/>
          <a:ln>
            <a:noFill/>
          </a:ln>
        </p:spPr>
      </p:pic>
      <p:pic>
        <p:nvPicPr>
          <p:cNvPr id="17" name="Picture 4" descr="http://www.tuepedia.de/images/thumb/5/53/H&amp;M-Logo.svg/320px-H&amp;M-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3694128" y="1231867"/>
            <a:ext cx="4803745"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Suppliers</a:t>
            </a:r>
            <a:endParaRPr lang="es-MX" sz="3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32757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974841"/>
            <a:ext cx="12192000" cy="5883159"/>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1148991" y="1165287"/>
            <a:ext cx="9894018" cy="5692713"/>
          </a:xfrm>
          <a:prstGeom prst="rect">
            <a:avLst/>
          </a:prstGeom>
          <a:solidFill>
            <a:schemeClr val="bg1"/>
          </a:solidFill>
          <a:ln>
            <a:noFill/>
          </a:ln>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Marcador de texto 2"/>
          <p:cNvSpPr txBox="1">
            <a:spLocks noGrp="1"/>
          </p:cNvSpPr>
          <p:nvPr>
            <p:ph type="body" idx="4294967295"/>
          </p:nvPr>
        </p:nvSpPr>
        <p:spPr>
          <a:xfrm>
            <a:off x="1381035" y="2157148"/>
            <a:ext cx="9302087" cy="2050339"/>
          </a:xfrm>
        </p:spPr>
        <p:txBody>
          <a:bodyPr>
            <a:noAutofit/>
          </a:bodyPr>
          <a:lstStyle/>
          <a:p>
            <a:pPr lvl="0"/>
            <a:r>
              <a:rPr lang="de-DE" sz="2000" dirty="0">
                <a:latin typeface="Helvetica" panose="020B0604020202020204" pitchFamily="34" charset="0"/>
                <a:cs typeface="Helvetica" panose="020B0604020202020204" pitchFamily="34" charset="0"/>
              </a:rPr>
              <a:t>Replenishment </a:t>
            </a:r>
            <a:r>
              <a:rPr lang="de-DE" sz="2000" dirty="0" smtClean="0">
                <a:latin typeface="Helvetica" panose="020B0604020202020204" pitchFamily="34" charset="0"/>
                <a:cs typeface="Helvetica" panose="020B0604020202020204" pitchFamily="34" charset="0"/>
              </a:rPr>
              <a:t>Facilities</a:t>
            </a:r>
          </a:p>
          <a:p>
            <a:pPr lvl="0"/>
            <a:endParaRPr lang="de-DE" sz="2000" dirty="0" smtClean="0">
              <a:latin typeface="Helvetica" panose="020B0604020202020204" pitchFamily="34" charset="0"/>
              <a:cs typeface="Helvetica" panose="020B0604020202020204" pitchFamily="34" charset="0"/>
            </a:endParaRPr>
          </a:p>
          <a:p>
            <a:pPr lvl="0"/>
            <a:r>
              <a:rPr lang="de-DE" sz="2000" dirty="0">
                <a:latin typeface="Helvetica" panose="020B0604020202020204" pitchFamily="34" charset="0"/>
                <a:cs typeface="Helvetica" panose="020B0604020202020204" pitchFamily="34" charset="0"/>
              </a:rPr>
              <a:t>“Call off </a:t>
            </a:r>
            <a:r>
              <a:rPr lang="de-DE" sz="2000" dirty="0" smtClean="0">
                <a:latin typeface="Helvetica" panose="020B0604020202020204" pitchFamily="34" charset="0"/>
                <a:cs typeface="Helvetica" panose="020B0604020202020204" pitchFamily="34" charset="0"/>
              </a:rPr>
              <a:t>warehouse“</a:t>
            </a:r>
          </a:p>
          <a:p>
            <a:pPr lvl="0"/>
            <a:endParaRPr lang="de-DE" sz="2000" dirty="0" smtClean="0">
              <a:latin typeface="Helvetica" panose="020B0604020202020204" pitchFamily="34" charset="0"/>
              <a:cs typeface="Helvetica" panose="020B0604020202020204" pitchFamily="34" charset="0"/>
            </a:endParaRPr>
          </a:p>
          <a:p>
            <a:pPr lvl="0"/>
            <a:r>
              <a:rPr lang="de-DE" sz="2000" dirty="0" smtClean="0">
                <a:latin typeface="Helvetica" panose="020B0604020202020204" pitchFamily="34" charset="0"/>
                <a:cs typeface="Helvetica" panose="020B0604020202020204" pitchFamily="34" charset="0"/>
              </a:rPr>
              <a:t>Goods </a:t>
            </a:r>
            <a:r>
              <a:rPr lang="de-DE" sz="2000" dirty="0">
                <a:latin typeface="Helvetica" panose="020B0604020202020204" pitchFamily="34" charset="0"/>
                <a:cs typeface="Helvetica" panose="020B0604020202020204" pitchFamily="34" charset="0"/>
              </a:rPr>
              <a:t>that do not go to the centralized stock </a:t>
            </a:r>
            <a:r>
              <a:rPr lang="de-DE" sz="2000" dirty="0" smtClean="0">
                <a:latin typeface="Helvetica" panose="020B0604020202020204" pitchFamily="34" charset="0"/>
                <a:cs typeface="Helvetica" panose="020B0604020202020204" pitchFamily="34" charset="0"/>
              </a:rPr>
              <a:t>room</a:t>
            </a:r>
          </a:p>
          <a:p>
            <a:pPr lvl="0"/>
            <a:endParaRPr lang="de-DE" sz="2000" dirty="0" smtClean="0">
              <a:latin typeface="Helvetica" panose="020B0604020202020204" pitchFamily="34" charset="0"/>
              <a:cs typeface="Helvetica" panose="020B0604020202020204" pitchFamily="34" charset="0"/>
            </a:endParaRPr>
          </a:p>
          <a:p>
            <a:pPr lvl="0"/>
            <a:r>
              <a:rPr lang="de-DE" sz="2000" dirty="0" smtClean="0">
                <a:latin typeface="Helvetica" panose="020B0604020202020204" pitchFamily="34" charset="0"/>
                <a:cs typeface="Helvetica" panose="020B0604020202020204" pitchFamily="34" charset="0"/>
              </a:rPr>
              <a:t>Goal </a:t>
            </a:r>
            <a:r>
              <a:rPr lang="de-DE" sz="2000" dirty="0">
                <a:latin typeface="Helvetica" panose="020B0604020202020204" pitchFamily="34" charset="0"/>
                <a:cs typeface="Helvetica" panose="020B0604020202020204" pitchFamily="34" charset="0"/>
              </a:rPr>
              <a:t>of centralized stock room is to replenish item levels in stores according to selling </a:t>
            </a:r>
            <a:r>
              <a:rPr lang="de-DE" sz="2000" dirty="0" smtClean="0">
                <a:latin typeface="Helvetica" panose="020B0604020202020204" pitchFamily="34" charset="0"/>
                <a:cs typeface="Helvetica" panose="020B0604020202020204" pitchFamily="34" charset="0"/>
              </a:rPr>
              <a:t>trends</a:t>
            </a:r>
          </a:p>
          <a:p>
            <a:pPr lvl="0"/>
            <a:endParaRPr lang="de-DE" sz="2000" dirty="0" smtClean="0">
              <a:latin typeface="Helvetica" panose="020B0604020202020204" pitchFamily="34" charset="0"/>
              <a:cs typeface="Helvetica" panose="020B0604020202020204" pitchFamily="34" charset="0"/>
            </a:endParaRPr>
          </a:p>
          <a:p>
            <a:pPr lvl="0"/>
            <a:r>
              <a:rPr lang="de-DE" sz="2000" dirty="0" smtClean="0">
                <a:latin typeface="Helvetica" panose="020B0604020202020204" pitchFamily="34" charset="0"/>
                <a:cs typeface="Helvetica" panose="020B0604020202020204" pitchFamily="34" charset="0"/>
              </a:rPr>
              <a:t>ERP </a:t>
            </a:r>
            <a:r>
              <a:rPr lang="de-DE" sz="2000" dirty="0">
                <a:latin typeface="Helvetica" panose="020B0604020202020204" pitchFamily="34" charset="0"/>
                <a:cs typeface="Helvetica" panose="020B0604020202020204" pitchFamily="34" charset="0"/>
              </a:rPr>
              <a:t>system delivers rapid replenishment</a:t>
            </a:r>
          </a:p>
        </p:txBody>
      </p:sp>
      <p:sp>
        <p:nvSpPr>
          <p:cNvPr id="6" name="Rectángulo 5"/>
          <p:cNvSpPr/>
          <p:nvPr/>
        </p:nvSpPr>
        <p:spPr>
          <a:xfrm>
            <a:off x="-9525" y="0"/>
            <a:ext cx="12201525" cy="1674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hlinkClick r:id="rId3" action="ppaction://hlinksldjump"/>
          </p:cNvPr>
          <p:cNvSpPr txBox="1"/>
          <p:nvPr/>
        </p:nvSpPr>
        <p:spPr>
          <a:xfrm>
            <a:off x="1738143" y="360471"/>
            <a:ext cx="1696811" cy="369332"/>
          </a:xfrm>
          <a:prstGeom prst="rect">
            <a:avLst/>
          </a:prstGeom>
          <a:noFill/>
        </p:spPr>
        <p:txBody>
          <a:bodyPr wrap="none" rtlCol="0">
            <a:spAutoFit/>
          </a:bodyPr>
          <a:lstStyle/>
          <a:p>
            <a:r>
              <a:rPr lang="es-MX" b="1" dirty="0" smtClean="0"/>
              <a:t>INTRODUCTION</a:t>
            </a:r>
            <a:endParaRPr lang="es-MX" b="1" dirty="0"/>
          </a:p>
        </p:txBody>
      </p:sp>
      <p:sp>
        <p:nvSpPr>
          <p:cNvPr id="9" name="CuadroTexto 8">
            <a:hlinkClick r:id="rId4" action="ppaction://hlinksldjump"/>
          </p:cNvPr>
          <p:cNvSpPr txBox="1"/>
          <p:nvPr/>
        </p:nvSpPr>
        <p:spPr>
          <a:xfrm>
            <a:off x="3599043" y="360471"/>
            <a:ext cx="1040991" cy="369332"/>
          </a:xfrm>
          <a:prstGeom prst="rect">
            <a:avLst/>
          </a:prstGeom>
          <a:noFill/>
        </p:spPr>
        <p:txBody>
          <a:bodyPr wrap="none" rtlCol="0">
            <a:spAutoFit/>
          </a:bodyPr>
          <a:lstStyle/>
          <a:p>
            <a:r>
              <a:rPr lang="es-MX" b="1" dirty="0" smtClean="0"/>
              <a:t>PROCESS</a:t>
            </a:r>
            <a:endParaRPr lang="es-MX" b="1" dirty="0"/>
          </a:p>
        </p:txBody>
      </p:sp>
      <p:sp>
        <p:nvSpPr>
          <p:cNvPr id="10" name="CuadroTexto 9">
            <a:hlinkClick r:id="rId5" action="ppaction://hlinksldjump"/>
          </p:cNvPr>
          <p:cNvSpPr txBox="1"/>
          <p:nvPr/>
        </p:nvSpPr>
        <p:spPr>
          <a:xfrm>
            <a:off x="4874381" y="360471"/>
            <a:ext cx="617477" cy="369332"/>
          </a:xfrm>
          <a:prstGeom prst="rect">
            <a:avLst/>
          </a:prstGeom>
          <a:noFill/>
        </p:spPr>
        <p:txBody>
          <a:bodyPr wrap="none" rtlCol="0">
            <a:spAutoFit/>
          </a:bodyPr>
          <a:lstStyle/>
          <a:p>
            <a:r>
              <a:rPr lang="es-MX" b="1" dirty="0" smtClean="0"/>
              <a:t>SCM</a:t>
            </a:r>
            <a:endParaRPr lang="es-MX" b="1" dirty="0"/>
          </a:p>
        </p:txBody>
      </p:sp>
      <p:sp>
        <p:nvSpPr>
          <p:cNvPr id="11" name="CuadroTexto 10">
            <a:hlinkClick r:id="rId6" action="ppaction://hlinksldjump"/>
          </p:cNvPr>
          <p:cNvSpPr txBox="1"/>
          <p:nvPr/>
        </p:nvSpPr>
        <p:spPr>
          <a:xfrm>
            <a:off x="5712595" y="360471"/>
            <a:ext cx="582147" cy="369332"/>
          </a:xfrm>
          <a:prstGeom prst="rect">
            <a:avLst/>
          </a:prstGeom>
          <a:noFill/>
        </p:spPr>
        <p:txBody>
          <a:bodyPr wrap="none" rtlCol="0">
            <a:spAutoFit/>
          </a:bodyPr>
          <a:lstStyle/>
          <a:p>
            <a:r>
              <a:rPr lang="es-MX" b="1" dirty="0" smtClean="0"/>
              <a:t>BCG</a:t>
            </a:r>
            <a:endParaRPr lang="es-MX" b="1" dirty="0"/>
          </a:p>
        </p:txBody>
      </p:sp>
      <p:sp>
        <p:nvSpPr>
          <p:cNvPr id="12" name="CuadroTexto 11">
            <a:hlinkClick r:id="rId7" action="ppaction://hlinksldjump"/>
          </p:cNvPr>
          <p:cNvSpPr txBox="1"/>
          <p:nvPr/>
        </p:nvSpPr>
        <p:spPr>
          <a:xfrm>
            <a:off x="6442551" y="360471"/>
            <a:ext cx="1450397" cy="369332"/>
          </a:xfrm>
          <a:prstGeom prst="rect">
            <a:avLst/>
          </a:prstGeom>
          <a:noFill/>
        </p:spPr>
        <p:txBody>
          <a:bodyPr wrap="none" rtlCol="0">
            <a:spAutoFit/>
          </a:bodyPr>
          <a:lstStyle/>
          <a:p>
            <a:r>
              <a:rPr lang="es-MX" b="1" dirty="0" smtClean="0"/>
              <a:t>DIFFERENCES</a:t>
            </a:r>
            <a:endParaRPr lang="es-MX" b="1" dirty="0"/>
          </a:p>
        </p:txBody>
      </p:sp>
      <p:sp>
        <p:nvSpPr>
          <p:cNvPr id="13" name="CuadroTexto 12">
            <a:hlinkClick r:id="rId8" action="ppaction://hlinksldjump"/>
          </p:cNvPr>
          <p:cNvSpPr txBox="1"/>
          <p:nvPr/>
        </p:nvSpPr>
        <p:spPr>
          <a:xfrm>
            <a:off x="7978896" y="360471"/>
            <a:ext cx="1454950" cy="369332"/>
          </a:xfrm>
          <a:prstGeom prst="rect">
            <a:avLst/>
          </a:prstGeom>
          <a:noFill/>
        </p:spPr>
        <p:txBody>
          <a:bodyPr wrap="none" rtlCol="0">
            <a:spAutoFit/>
          </a:bodyPr>
          <a:lstStyle/>
          <a:p>
            <a:r>
              <a:rPr lang="es-MX" b="1" dirty="0" smtClean="0"/>
              <a:t>CONCLUSION</a:t>
            </a:r>
            <a:endParaRPr lang="es-MX" b="1" dirty="0"/>
          </a:p>
        </p:txBody>
      </p:sp>
      <p:pic>
        <p:nvPicPr>
          <p:cNvPr id="16" name="Picture 4" descr="http://www.tuepedia.de/images/thumb/5/53/H&amp;M-Logo.svg/320px-H&amp;M-Logo.sv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048" y="232641"/>
            <a:ext cx="1042817" cy="687608"/>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3694128" y="1231867"/>
            <a:ext cx="4803745" cy="553998"/>
          </a:xfrm>
          <a:prstGeom prst="rect">
            <a:avLst/>
          </a:prstGeom>
          <a:noFill/>
        </p:spPr>
        <p:txBody>
          <a:bodyPr wrap="square" rtlCol="0">
            <a:spAutoFit/>
          </a:bodyPr>
          <a:lstStyle/>
          <a:p>
            <a:pPr algn="ctr"/>
            <a:r>
              <a:rPr lang="es-MX" sz="3000" b="1" dirty="0" err="1" smtClean="0">
                <a:latin typeface="Helvetica" panose="020B0604020202020204" pitchFamily="34" charset="0"/>
                <a:cs typeface="Helvetica" panose="020B0604020202020204" pitchFamily="34" charset="0"/>
              </a:rPr>
              <a:t>Warehousing</a:t>
            </a:r>
            <a:endParaRPr lang="es-MX" sz="3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36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1164</Words>
  <Application>Microsoft Office PowerPoint</Application>
  <PresentationFormat>Panorámica</PresentationFormat>
  <Paragraphs>421</Paragraphs>
  <Slides>23</Slides>
  <Notes>12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Microsoft YaHei</vt:lpstr>
      <vt:lpstr>Arial</vt:lpstr>
      <vt:lpstr>Arial Narrow</vt:lpstr>
      <vt:lpstr>Calibri</vt:lpstr>
      <vt:lpstr>Calibri Light</vt:lpstr>
      <vt:lpstr>Helvetica</vt:lpstr>
      <vt:lpstr>StarSymbol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Eduardo Rodriguez</dc:creator>
  <cp:lastModifiedBy>Eduardo Rodriguez</cp:lastModifiedBy>
  <cp:revision>58</cp:revision>
  <dcterms:created xsi:type="dcterms:W3CDTF">2015-11-12T15:28:08Z</dcterms:created>
  <dcterms:modified xsi:type="dcterms:W3CDTF">2015-11-17T08:10:47Z</dcterms:modified>
</cp:coreProperties>
</file>