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8" r:id="rId2"/>
    <p:sldId id="264" r:id="rId3"/>
    <p:sldId id="300" r:id="rId4"/>
    <p:sldId id="277" r:id="rId5"/>
    <p:sldId id="262" r:id="rId6"/>
    <p:sldId id="278" r:id="rId7"/>
    <p:sldId id="263" r:id="rId8"/>
    <p:sldId id="265" r:id="rId9"/>
    <p:sldId id="266" r:id="rId10"/>
    <p:sldId id="279" r:id="rId11"/>
    <p:sldId id="280" r:id="rId12"/>
    <p:sldId id="281" r:id="rId13"/>
    <p:sldId id="268" r:id="rId14"/>
    <p:sldId id="273" r:id="rId15"/>
    <p:sldId id="270" r:id="rId16"/>
    <p:sldId id="269" r:id="rId17"/>
    <p:sldId id="271" r:id="rId18"/>
    <p:sldId id="298" r:id="rId19"/>
    <p:sldId id="282" r:id="rId20"/>
    <p:sldId id="308" r:id="rId21"/>
    <p:sldId id="309" r:id="rId22"/>
    <p:sldId id="310" r:id="rId23"/>
    <p:sldId id="306" r:id="rId24"/>
    <p:sldId id="311" r:id="rId25"/>
    <p:sldId id="307" r:id="rId26"/>
    <p:sldId id="294" r:id="rId27"/>
    <p:sldId id="295" r:id="rId28"/>
    <p:sldId id="315" r:id="rId29"/>
    <p:sldId id="296" r:id="rId30"/>
    <p:sldId id="297" r:id="rId31"/>
    <p:sldId id="313" r:id="rId32"/>
    <p:sldId id="274" r:id="rId33"/>
    <p:sldId id="276" r:id="rId34"/>
    <p:sldId id="314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78315" autoAdjust="0"/>
  </p:normalViewPr>
  <p:slideViewPr>
    <p:cSldViewPr snapToGrid="0">
      <p:cViewPr varScale="1">
        <p:scale>
          <a:sx n="58" d="100"/>
          <a:sy n="58" d="100"/>
        </p:scale>
        <p:origin x="17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000" dirty="0"/>
              <a:t>Models </a:t>
            </a:r>
            <a:r>
              <a:rPr lang="en-US" sz="2000" dirty="0" smtClean="0"/>
              <a:t>Per </a:t>
            </a:r>
            <a:r>
              <a:rPr lang="en-US" altLang="zh-CN" sz="2000" dirty="0" smtClean="0"/>
              <a:t>Y</a:t>
            </a:r>
            <a:r>
              <a:rPr lang="en-US" sz="2000" dirty="0" smtClean="0"/>
              <a:t>ear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34708459892545068"/>
          <c:y val="0.35207030174315851"/>
          <c:w val="0.59383670377604758"/>
          <c:h val="0.535434653701740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Models per year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Competitors</c:v>
                </c:pt>
                <c:pt idx="1">
                  <c:v>ZARA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4000</c:v>
                </c:pt>
                <c:pt idx="1">
                  <c:v>18000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656627328"/>
        <c:axId val="656632224"/>
      </c:barChart>
      <c:catAx>
        <c:axId val="65662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56632224"/>
        <c:crosses val="autoZero"/>
        <c:auto val="1"/>
        <c:lblAlgn val="ctr"/>
        <c:lblOffset val="100"/>
        <c:noMultiLvlLbl val="0"/>
      </c:catAx>
      <c:valAx>
        <c:axId val="656632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5662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28352418715779"/>
          <c:y val="0.21331151574803153"/>
          <c:w val="0.80619738509493244"/>
          <c:h val="0.642159448818898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explosion val="11"/>
          </c:dPt>
          <c:dLbls>
            <c:dLbl>
              <c:idx val="0"/>
              <c:layout>
                <c:manualLayout>
                  <c:x val="-0.21195757366517651"/>
                  <c:y val="-8.61099901574804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747904022631591"/>
                  <c:y val="5.98592519685039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zh-CN"/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Spain and Portugal</c:v>
                </c:pt>
                <c:pt idx="1">
                  <c:v>Rest of the World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lang="zh-CN"/>
          </a:pPr>
          <a:endParaRPr lang="zh-CN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319608587356948"/>
          <c:y val="0.21557993239400974"/>
          <c:w val="0.52680391412643068"/>
          <c:h val="0.784420067605990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Competitors</c:v>
                </c:pt>
                <c:pt idx="1">
                  <c:v>ZARA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656619712"/>
        <c:axId val="656620256"/>
      </c:barChart>
      <c:catAx>
        <c:axId val="656619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56620256"/>
        <c:crosses val="autoZero"/>
        <c:auto val="1"/>
        <c:lblAlgn val="ctr"/>
        <c:lblOffset val="100"/>
        <c:noMultiLvlLbl val="0"/>
      </c:catAx>
      <c:valAx>
        <c:axId val="65662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661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591DC-A1D8-41C7-AFDD-52260FF0C92F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5189F4BC-1D6D-40B5-910C-4311C174B150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en-US" sz="1800" dirty="0" smtClean="0">
              <a:solidFill>
                <a:schemeClr val="bg1"/>
              </a:solidFill>
              <a:latin typeface="+mn-lt"/>
            </a:rPr>
            <a:t>Ortega started business as a dress-maker</a:t>
          </a:r>
          <a:endParaRPr lang="en-IN" sz="1800" dirty="0">
            <a:solidFill>
              <a:schemeClr val="bg1"/>
            </a:solidFill>
            <a:latin typeface="+mn-lt"/>
          </a:endParaRPr>
        </a:p>
      </dgm:t>
    </dgm:pt>
    <dgm:pt modelId="{A5A4CE0D-881E-438D-860D-4D4BCC8F0CE4}" type="parTrans" cxnId="{F0A5060F-A9BC-41BA-A9F2-4127E3BCD444}">
      <dgm:prSet/>
      <dgm:spPr/>
      <dgm:t>
        <a:bodyPr/>
        <a:lstStyle/>
        <a:p>
          <a:endParaRPr lang="en-IN"/>
        </a:p>
      </dgm:t>
    </dgm:pt>
    <dgm:pt modelId="{85ED03DC-8985-4047-9A58-3F397DC8D326}" type="sibTrans" cxnId="{F0A5060F-A9BC-41BA-A9F2-4127E3BCD444}">
      <dgm:prSet/>
      <dgm:spPr/>
      <dgm:t>
        <a:bodyPr/>
        <a:lstStyle/>
        <a:p>
          <a:endParaRPr lang="en-IN"/>
        </a:p>
      </dgm:t>
    </dgm:pt>
    <dgm:pt modelId="{58EF6575-DB45-463E-8FE1-9C0F34C9679E}">
      <dgm:prSet phldrT="[Text]" custT="1"/>
      <dgm:spPr/>
      <dgm:t>
        <a:bodyPr/>
        <a:lstStyle/>
        <a:p>
          <a:r>
            <a:rPr lang="en-US" sz="1800" dirty="0" smtClean="0">
              <a:latin typeface="+mn-lt"/>
            </a:rPr>
            <a:t>Expanded internationally and diversified brand portfolio</a:t>
          </a:r>
          <a:endParaRPr lang="en-IN" sz="1800" dirty="0">
            <a:latin typeface="+mn-lt"/>
          </a:endParaRPr>
        </a:p>
      </dgm:t>
    </dgm:pt>
    <dgm:pt modelId="{B648A2F3-FE47-41EB-B98D-22ADB97DA432}" type="parTrans" cxnId="{9E35D405-5987-4077-B6AB-288152A4C67B}">
      <dgm:prSet/>
      <dgm:spPr/>
      <dgm:t>
        <a:bodyPr/>
        <a:lstStyle/>
        <a:p>
          <a:endParaRPr lang="en-IN"/>
        </a:p>
      </dgm:t>
    </dgm:pt>
    <dgm:pt modelId="{8CFE674C-484B-4295-A78A-3588F7A2B949}" type="sibTrans" cxnId="{9E35D405-5987-4077-B6AB-288152A4C67B}">
      <dgm:prSet/>
      <dgm:spPr/>
      <dgm:t>
        <a:bodyPr/>
        <a:lstStyle/>
        <a:p>
          <a:endParaRPr lang="en-IN"/>
        </a:p>
      </dgm:t>
    </dgm:pt>
    <dgm:pt modelId="{326487B2-A306-4413-B193-9805CBB83AF5}">
      <dgm:prSet phldrT="[Text]" custT="1"/>
      <dgm:spPr/>
      <dgm:t>
        <a:bodyPr/>
        <a:lstStyle/>
        <a:p>
          <a:r>
            <a:rPr lang="en-US" sz="1800" dirty="0" smtClean="0">
              <a:latin typeface="+mn-lt"/>
            </a:rPr>
            <a:t>2,019 stores worldwide</a:t>
          </a:r>
          <a:endParaRPr lang="en-IN" sz="1800" dirty="0">
            <a:latin typeface="+mn-lt"/>
          </a:endParaRPr>
        </a:p>
      </dgm:t>
    </dgm:pt>
    <dgm:pt modelId="{1F45B9F1-37AE-4227-B4F4-BED75DD90CAA}" type="parTrans" cxnId="{ECBB88A0-8DFF-44FC-AE97-ED88BDF898F3}">
      <dgm:prSet/>
      <dgm:spPr/>
      <dgm:t>
        <a:bodyPr/>
        <a:lstStyle/>
        <a:p>
          <a:endParaRPr lang="en-IN"/>
        </a:p>
      </dgm:t>
    </dgm:pt>
    <dgm:pt modelId="{4DCE24AF-5316-4525-BFE5-0A14FFC1073B}" type="sibTrans" cxnId="{ECBB88A0-8DFF-44FC-AE97-ED88BDF898F3}">
      <dgm:prSet/>
      <dgm:spPr/>
      <dgm:t>
        <a:bodyPr/>
        <a:lstStyle/>
        <a:p>
          <a:endParaRPr lang="en-IN"/>
        </a:p>
      </dgm:t>
    </dgm:pt>
    <dgm:pt modelId="{9CDA3EC5-F0E3-41E2-A33A-9FE8A9712981}">
      <dgm:prSet phldrT="[Text]" custT="1"/>
      <dgm:spPr/>
      <dgm:t>
        <a:bodyPr/>
        <a:lstStyle/>
        <a:p>
          <a:r>
            <a:rPr lang="en-US" sz="1800" dirty="0" smtClean="0">
              <a:latin typeface="+mn-lt"/>
            </a:rPr>
            <a:t>First Zara store </a:t>
          </a:r>
          <a:r>
            <a:rPr lang="en-US" sz="1800" b="0" dirty="0" smtClean="0">
              <a:latin typeface="+mn-lt"/>
            </a:rPr>
            <a:t>opened in La </a:t>
          </a:r>
          <a:r>
            <a:rPr lang="en-US" sz="1800" b="0" dirty="0" err="1" smtClean="0">
              <a:latin typeface="+mn-lt"/>
            </a:rPr>
            <a:t>Coru</a:t>
          </a:r>
          <a:r>
            <a:rPr lang="en-IN" sz="1800" b="0" i="0" dirty="0" err="1" smtClean="0">
              <a:latin typeface="+mn-lt"/>
            </a:rPr>
            <a:t>ña</a:t>
          </a:r>
          <a:endParaRPr lang="en-IN" sz="1800" b="0" i="0" dirty="0" smtClean="0">
            <a:solidFill>
              <a:schemeClr val="accent4">
                <a:lumMod val="75000"/>
              </a:schemeClr>
            </a:solidFill>
            <a:latin typeface="+mn-lt"/>
          </a:endParaRPr>
        </a:p>
      </dgm:t>
    </dgm:pt>
    <dgm:pt modelId="{985F3D71-F298-4EA2-AEB1-9FA07C8AD252}" type="parTrans" cxnId="{F5E7BE23-78FD-4A2B-BEDC-D685B2163C0A}">
      <dgm:prSet/>
      <dgm:spPr/>
      <dgm:t>
        <a:bodyPr/>
        <a:lstStyle/>
        <a:p>
          <a:endParaRPr lang="en-IN"/>
        </a:p>
      </dgm:t>
    </dgm:pt>
    <dgm:pt modelId="{968589EC-4640-404E-A5BA-A11EAA0FD0AB}" type="sibTrans" cxnId="{F5E7BE23-78FD-4A2B-BEDC-D685B2163C0A}">
      <dgm:prSet/>
      <dgm:spPr/>
      <dgm:t>
        <a:bodyPr/>
        <a:lstStyle/>
        <a:p>
          <a:endParaRPr lang="en-IN"/>
        </a:p>
      </dgm:t>
    </dgm:pt>
    <dgm:pt modelId="{3E3A01B9-C376-41A4-A39A-55D82662050A}">
      <dgm:prSet phldrT="[Text]" custT="1"/>
      <dgm:spPr/>
      <dgm:t>
        <a:bodyPr/>
        <a:lstStyle/>
        <a:p>
          <a:r>
            <a:rPr lang="en-US" sz="1800" dirty="0" smtClean="0">
              <a:latin typeface="+mn-lt"/>
            </a:rPr>
            <a:t>Zara extended presence in major Spanish cities</a:t>
          </a:r>
          <a:endParaRPr lang="en-IN" sz="1800" dirty="0">
            <a:latin typeface="+mn-lt"/>
          </a:endParaRPr>
        </a:p>
      </dgm:t>
    </dgm:pt>
    <dgm:pt modelId="{F0802856-140B-4C6B-81DA-CE3D0D03F369}" type="parTrans" cxnId="{D87F3D8C-B287-4A18-B0AB-A8F8AC41024E}">
      <dgm:prSet/>
      <dgm:spPr/>
      <dgm:t>
        <a:bodyPr/>
        <a:lstStyle/>
        <a:p>
          <a:endParaRPr lang="en-IN"/>
        </a:p>
      </dgm:t>
    </dgm:pt>
    <dgm:pt modelId="{D35EED35-C47B-48E1-BD49-0A6E03E474C4}" type="sibTrans" cxnId="{D87F3D8C-B287-4A18-B0AB-A8F8AC41024E}">
      <dgm:prSet/>
      <dgm:spPr/>
      <dgm:t>
        <a:bodyPr/>
        <a:lstStyle/>
        <a:p>
          <a:endParaRPr lang="en-IN"/>
        </a:p>
      </dgm:t>
    </dgm:pt>
    <dgm:pt modelId="{F5513D2D-6FC4-47B8-9AA4-8EEB8B514BD6}">
      <dgm:prSet phldrT="[Text]" custT="1"/>
      <dgm:spPr/>
      <dgm:t>
        <a:bodyPr/>
        <a:lstStyle/>
        <a:p>
          <a:r>
            <a:rPr lang="en-US" sz="1800" dirty="0" smtClean="0">
              <a:latin typeface="+mn-lt"/>
            </a:rPr>
            <a:t>First store outside Spain was opened in Porto, Portugal</a:t>
          </a:r>
          <a:endParaRPr lang="en-IN" sz="1800" dirty="0">
            <a:latin typeface="+mn-lt"/>
          </a:endParaRPr>
        </a:p>
      </dgm:t>
    </dgm:pt>
    <dgm:pt modelId="{C86AF43D-2660-4E6B-A406-4ECC69CA5452}" type="parTrans" cxnId="{FC434FAC-81BC-4416-A60E-D6E8E125D65B}">
      <dgm:prSet/>
      <dgm:spPr/>
      <dgm:t>
        <a:bodyPr/>
        <a:lstStyle/>
        <a:p>
          <a:endParaRPr lang="en-IN"/>
        </a:p>
      </dgm:t>
    </dgm:pt>
    <dgm:pt modelId="{91DC1362-8B74-48B5-8E73-32E7E8E0E631}" type="sibTrans" cxnId="{FC434FAC-81BC-4416-A60E-D6E8E125D65B}">
      <dgm:prSet/>
      <dgm:spPr/>
      <dgm:t>
        <a:bodyPr/>
        <a:lstStyle/>
        <a:p>
          <a:endParaRPr lang="en-IN"/>
        </a:p>
      </dgm:t>
    </dgm:pt>
    <dgm:pt modelId="{92C7474A-6F73-4BFB-A8EC-DF86E102285D}" type="pres">
      <dgm:prSet presAssocID="{491591DC-A1D8-41C7-AFDD-52260FF0C92F}" presName="CompostProcess" presStyleCnt="0">
        <dgm:presLayoutVars>
          <dgm:dir/>
          <dgm:resizeHandles val="exact"/>
        </dgm:presLayoutVars>
      </dgm:prSet>
      <dgm:spPr/>
    </dgm:pt>
    <dgm:pt modelId="{56979BDA-03D5-4F7B-A639-C30B44022DC9}" type="pres">
      <dgm:prSet presAssocID="{491591DC-A1D8-41C7-AFDD-52260FF0C92F}" presName="arrow" presStyleLbl="bgShp" presStyleIdx="0" presStyleCnt="1"/>
      <dgm:spPr>
        <a:solidFill>
          <a:schemeClr val="bg1">
            <a:lumMod val="75000"/>
          </a:schemeClr>
        </a:solidFill>
      </dgm:spPr>
    </dgm:pt>
    <dgm:pt modelId="{5EB6BF3F-E4B6-4ED8-B7F1-548078A2333D}" type="pres">
      <dgm:prSet presAssocID="{491591DC-A1D8-41C7-AFDD-52260FF0C92F}" presName="linearProcess" presStyleCnt="0"/>
      <dgm:spPr/>
    </dgm:pt>
    <dgm:pt modelId="{BEC7F10D-1A59-49C7-B700-0ABC8511E916}" type="pres">
      <dgm:prSet presAssocID="{5189F4BC-1D6D-40B5-910C-4311C174B150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29C60D0-C868-4550-B776-AEACB8B8F17F}" type="pres">
      <dgm:prSet presAssocID="{85ED03DC-8985-4047-9A58-3F397DC8D326}" presName="sibTrans" presStyleCnt="0"/>
      <dgm:spPr/>
    </dgm:pt>
    <dgm:pt modelId="{E70C0C83-CD8D-4626-AE67-C845A383DBF3}" type="pres">
      <dgm:prSet presAssocID="{9CDA3EC5-F0E3-41E2-A33A-9FE8A9712981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20FEC8-83C1-457C-B944-4A3260B4E4D9}" type="pres">
      <dgm:prSet presAssocID="{968589EC-4640-404E-A5BA-A11EAA0FD0AB}" presName="sibTrans" presStyleCnt="0"/>
      <dgm:spPr/>
    </dgm:pt>
    <dgm:pt modelId="{EEE18C95-97BF-41F2-A327-DAB830083541}" type="pres">
      <dgm:prSet presAssocID="{3E3A01B9-C376-41A4-A39A-55D82662050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B49747-6796-4D99-8FE7-58ED55EB5F3F}" type="pres">
      <dgm:prSet presAssocID="{D35EED35-C47B-48E1-BD49-0A6E03E474C4}" presName="sibTrans" presStyleCnt="0"/>
      <dgm:spPr/>
    </dgm:pt>
    <dgm:pt modelId="{511E6B1C-0ADD-4522-B0D8-2F7C77942037}" type="pres">
      <dgm:prSet presAssocID="{F5513D2D-6FC4-47B8-9AA4-8EEB8B514BD6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834DD7C-E1F5-4686-9FC1-E8F9948E34CB}" type="pres">
      <dgm:prSet presAssocID="{91DC1362-8B74-48B5-8E73-32E7E8E0E631}" presName="sibTrans" presStyleCnt="0"/>
      <dgm:spPr/>
    </dgm:pt>
    <dgm:pt modelId="{919779D4-DBF6-42E8-BA4C-EE35409635A4}" type="pres">
      <dgm:prSet presAssocID="{58EF6575-DB45-463E-8FE1-9C0F34C9679E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9E57A7B-E484-4B3C-B5BB-C8B97173EB01}" type="pres">
      <dgm:prSet presAssocID="{8CFE674C-484B-4295-A78A-3588F7A2B949}" presName="sibTrans" presStyleCnt="0"/>
      <dgm:spPr/>
    </dgm:pt>
    <dgm:pt modelId="{3EC2A0A4-7F28-4DBF-8C02-D9DB9C7CD98C}" type="pres">
      <dgm:prSet presAssocID="{326487B2-A306-4413-B193-9805CBB83AF5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C7E2FEF-ED70-4C8D-B73B-972BD8A94737}" type="presOf" srcId="{9CDA3EC5-F0E3-41E2-A33A-9FE8A9712981}" destId="{E70C0C83-CD8D-4626-AE67-C845A383DBF3}" srcOrd="0" destOrd="0" presId="urn:microsoft.com/office/officeart/2005/8/layout/hProcess9"/>
    <dgm:cxn modelId="{D87F3D8C-B287-4A18-B0AB-A8F8AC41024E}" srcId="{491591DC-A1D8-41C7-AFDD-52260FF0C92F}" destId="{3E3A01B9-C376-41A4-A39A-55D82662050A}" srcOrd="2" destOrd="0" parTransId="{F0802856-140B-4C6B-81DA-CE3D0D03F369}" sibTransId="{D35EED35-C47B-48E1-BD49-0A6E03E474C4}"/>
    <dgm:cxn modelId="{D3F38124-3222-490C-9E62-FC29C4D12E27}" type="presOf" srcId="{326487B2-A306-4413-B193-9805CBB83AF5}" destId="{3EC2A0A4-7F28-4DBF-8C02-D9DB9C7CD98C}" srcOrd="0" destOrd="0" presId="urn:microsoft.com/office/officeart/2005/8/layout/hProcess9"/>
    <dgm:cxn modelId="{A060FE03-E6E8-42E1-B941-036C2EC9EA17}" type="presOf" srcId="{491591DC-A1D8-41C7-AFDD-52260FF0C92F}" destId="{92C7474A-6F73-4BFB-A8EC-DF86E102285D}" srcOrd="0" destOrd="0" presId="urn:microsoft.com/office/officeart/2005/8/layout/hProcess9"/>
    <dgm:cxn modelId="{398DC6E2-D8B6-4ED9-8702-49AE781F3AC5}" type="presOf" srcId="{5189F4BC-1D6D-40B5-910C-4311C174B150}" destId="{BEC7F10D-1A59-49C7-B700-0ABC8511E916}" srcOrd="0" destOrd="0" presId="urn:microsoft.com/office/officeart/2005/8/layout/hProcess9"/>
    <dgm:cxn modelId="{0C6B71DE-47FC-41BB-9B39-FF541C5C06CF}" type="presOf" srcId="{58EF6575-DB45-463E-8FE1-9C0F34C9679E}" destId="{919779D4-DBF6-42E8-BA4C-EE35409635A4}" srcOrd="0" destOrd="0" presId="urn:microsoft.com/office/officeart/2005/8/layout/hProcess9"/>
    <dgm:cxn modelId="{FC434FAC-81BC-4416-A60E-D6E8E125D65B}" srcId="{491591DC-A1D8-41C7-AFDD-52260FF0C92F}" destId="{F5513D2D-6FC4-47B8-9AA4-8EEB8B514BD6}" srcOrd="3" destOrd="0" parTransId="{C86AF43D-2660-4E6B-A406-4ECC69CA5452}" sibTransId="{91DC1362-8B74-48B5-8E73-32E7E8E0E631}"/>
    <dgm:cxn modelId="{3D2951AC-1B2F-4DB3-98EB-CDE6ECC5326F}" type="presOf" srcId="{3E3A01B9-C376-41A4-A39A-55D82662050A}" destId="{EEE18C95-97BF-41F2-A327-DAB830083541}" srcOrd="0" destOrd="0" presId="urn:microsoft.com/office/officeart/2005/8/layout/hProcess9"/>
    <dgm:cxn modelId="{F0A5060F-A9BC-41BA-A9F2-4127E3BCD444}" srcId="{491591DC-A1D8-41C7-AFDD-52260FF0C92F}" destId="{5189F4BC-1D6D-40B5-910C-4311C174B150}" srcOrd="0" destOrd="0" parTransId="{A5A4CE0D-881E-438D-860D-4D4BCC8F0CE4}" sibTransId="{85ED03DC-8985-4047-9A58-3F397DC8D326}"/>
    <dgm:cxn modelId="{9E35D405-5987-4077-B6AB-288152A4C67B}" srcId="{491591DC-A1D8-41C7-AFDD-52260FF0C92F}" destId="{58EF6575-DB45-463E-8FE1-9C0F34C9679E}" srcOrd="4" destOrd="0" parTransId="{B648A2F3-FE47-41EB-B98D-22ADB97DA432}" sibTransId="{8CFE674C-484B-4295-A78A-3588F7A2B949}"/>
    <dgm:cxn modelId="{DE0EDCDA-BE16-4801-805F-EA8D3AE440FA}" type="presOf" srcId="{F5513D2D-6FC4-47B8-9AA4-8EEB8B514BD6}" destId="{511E6B1C-0ADD-4522-B0D8-2F7C77942037}" srcOrd="0" destOrd="0" presId="urn:microsoft.com/office/officeart/2005/8/layout/hProcess9"/>
    <dgm:cxn modelId="{ECBB88A0-8DFF-44FC-AE97-ED88BDF898F3}" srcId="{491591DC-A1D8-41C7-AFDD-52260FF0C92F}" destId="{326487B2-A306-4413-B193-9805CBB83AF5}" srcOrd="5" destOrd="0" parTransId="{1F45B9F1-37AE-4227-B4F4-BED75DD90CAA}" sibTransId="{4DCE24AF-5316-4525-BFE5-0A14FFC1073B}"/>
    <dgm:cxn modelId="{F5E7BE23-78FD-4A2B-BEDC-D685B2163C0A}" srcId="{491591DC-A1D8-41C7-AFDD-52260FF0C92F}" destId="{9CDA3EC5-F0E3-41E2-A33A-9FE8A9712981}" srcOrd="1" destOrd="0" parTransId="{985F3D71-F298-4EA2-AEB1-9FA07C8AD252}" sibTransId="{968589EC-4640-404E-A5BA-A11EAA0FD0AB}"/>
    <dgm:cxn modelId="{025E5F48-E8EA-4FB3-A43B-6B60623C15FB}" type="presParOf" srcId="{92C7474A-6F73-4BFB-A8EC-DF86E102285D}" destId="{56979BDA-03D5-4F7B-A639-C30B44022DC9}" srcOrd="0" destOrd="0" presId="urn:microsoft.com/office/officeart/2005/8/layout/hProcess9"/>
    <dgm:cxn modelId="{5D69A7E9-0743-4060-A756-2DFF66F4844A}" type="presParOf" srcId="{92C7474A-6F73-4BFB-A8EC-DF86E102285D}" destId="{5EB6BF3F-E4B6-4ED8-B7F1-548078A2333D}" srcOrd="1" destOrd="0" presId="urn:microsoft.com/office/officeart/2005/8/layout/hProcess9"/>
    <dgm:cxn modelId="{54A18972-0EB7-44D8-9870-249CCCE611C7}" type="presParOf" srcId="{5EB6BF3F-E4B6-4ED8-B7F1-548078A2333D}" destId="{BEC7F10D-1A59-49C7-B700-0ABC8511E916}" srcOrd="0" destOrd="0" presId="urn:microsoft.com/office/officeart/2005/8/layout/hProcess9"/>
    <dgm:cxn modelId="{93CB3EC5-FAB4-41BA-8E93-7101090C2291}" type="presParOf" srcId="{5EB6BF3F-E4B6-4ED8-B7F1-548078A2333D}" destId="{029C60D0-C868-4550-B776-AEACB8B8F17F}" srcOrd="1" destOrd="0" presId="urn:microsoft.com/office/officeart/2005/8/layout/hProcess9"/>
    <dgm:cxn modelId="{43A15FD0-1D7F-4233-B820-7460E77A1DC3}" type="presParOf" srcId="{5EB6BF3F-E4B6-4ED8-B7F1-548078A2333D}" destId="{E70C0C83-CD8D-4626-AE67-C845A383DBF3}" srcOrd="2" destOrd="0" presId="urn:microsoft.com/office/officeart/2005/8/layout/hProcess9"/>
    <dgm:cxn modelId="{66123CD6-F49E-4422-AB6F-6E1AF1C2F94E}" type="presParOf" srcId="{5EB6BF3F-E4B6-4ED8-B7F1-548078A2333D}" destId="{5A20FEC8-83C1-457C-B944-4A3260B4E4D9}" srcOrd="3" destOrd="0" presId="urn:microsoft.com/office/officeart/2005/8/layout/hProcess9"/>
    <dgm:cxn modelId="{16CFB883-08CA-4621-B7F7-9E0CBF77BC4E}" type="presParOf" srcId="{5EB6BF3F-E4B6-4ED8-B7F1-548078A2333D}" destId="{EEE18C95-97BF-41F2-A327-DAB830083541}" srcOrd="4" destOrd="0" presId="urn:microsoft.com/office/officeart/2005/8/layout/hProcess9"/>
    <dgm:cxn modelId="{0B7F5541-05F4-488E-9B6F-98919F470E2D}" type="presParOf" srcId="{5EB6BF3F-E4B6-4ED8-B7F1-548078A2333D}" destId="{48B49747-6796-4D99-8FE7-58ED55EB5F3F}" srcOrd="5" destOrd="0" presId="urn:microsoft.com/office/officeart/2005/8/layout/hProcess9"/>
    <dgm:cxn modelId="{ED3ABE8A-7CF9-4651-B6F6-6CABF14F9495}" type="presParOf" srcId="{5EB6BF3F-E4B6-4ED8-B7F1-548078A2333D}" destId="{511E6B1C-0ADD-4522-B0D8-2F7C77942037}" srcOrd="6" destOrd="0" presId="urn:microsoft.com/office/officeart/2005/8/layout/hProcess9"/>
    <dgm:cxn modelId="{96012E6F-C1A3-49D7-91FE-ACAF59D1CE1C}" type="presParOf" srcId="{5EB6BF3F-E4B6-4ED8-B7F1-548078A2333D}" destId="{8834DD7C-E1F5-4686-9FC1-E8F9948E34CB}" srcOrd="7" destOrd="0" presId="urn:microsoft.com/office/officeart/2005/8/layout/hProcess9"/>
    <dgm:cxn modelId="{1FE34F35-4AB5-4532-AD7C-69DFCE242E19}" type="presParOf" srcId="{5EB6BF3F-E4B6-4ED8-B7F1-548078A2333D}" destId="{919779D4-DBF6-42E8-BA4C-EE35409635A4}" srcOrd="8" destOrd="0" presId="urn:microsoft.com/office/officeart/2005/8/layout/hProcess9"/>
    <dgm:cxn modelId="{D05B43B7-7E91-4987-AE25-5F87CF6DE3D2}" type="presParOf" srcId="{5EB6BF3F-E4B6-4ED8-B7F1-548078A2333D}" destId="{79E57A7B-E484-4B3C-B5BB-C8B97173EB01}" srcOrd="9" destOrd="0" presId="urn:microsoft.com/office/officeart/2005/8/layout/hProcess9"/>
    <dgm:cxn modelId="{CE290C62-4533-4557-BD20-777196483FF4}" type="presParOf" srcId="{5EB6BF3F-E4B6-4ED8-B7F1-548078A2333D}" destId="{3EC2A0A4-7F28-4DBF-8C02-D9DB9C7CD98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7D698C-8C29-43BC-8D7B-63E688F86A0E}" type="doc">
      <dgm:prSet loTypeId="urn:microsoft.com/office/officeart/2005/8/layout/hList7#1" loCatId="list" qsTypeId="urn:microsoft.com/office/officeart/2005/8/quickstyle/simple1" qsCatId="simple" csTypeId="urn:microsoft.com/office/officeart/2005/8/colors/colorful3" csCatId="colorful" phldr="1"/>
      <dgm:spPr/>
    </dgm:pt>
    <dgm:pt modelId="{C746D765-82FE-4266-BD27-EFE7A743FD8B}">
      <dgm:prSet phldrT="[文本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altLang="zh-CN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Customer Demands from Stores</a:t>
          </a:r>
          <a:endParaRPr lang="zh-CN" altLang="en-US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890834B3-5995-438C-9697-EE9B63121DD3}" type="parTrans" cxnId="{042AE97B-8ED6-4056-8A23-5DDD688D2AC2}">
      <dgm:prSet/>
      <dgm:spPr/>
      <dgm:t>
        <a:bodyPr/>
        <a:lstStyle/>
        <a:p>
          <a:endParaRPr lang="zh-CN" altLang="en-US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371A6359-CD54-40B5-B447-58F34D355AC4}" type="sibTrans" cxnId="{042AE97B-8ED6-4056-8A23-5DDD688D2AC2}">
      <dgm:prSet/>
      <dgm:spPr/>
      <dgm:t>
        <a:bodyPr/>
        <a:lstStyle/>
        <a:p>
          <a:endParaRPr lang="zh-CN" altLang="en-US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4DB285D7-81B7-4506-BC76-1CD820C2703A}">
      <dgm:prSet phldrT="[文本]"/>
      <dgm:spPr/>
      <dgm:t>
        <a:bodyPr/>
        <a:lstStyle/>
        <a:p>
          <a:r>
            <a:rPr lang="en-US" altLang="zh-CN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Travel Across The World</a:t>
          </a:r>
          <a:endParaRPr lang="zh-CN" altLang="en-US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8C64DC75-4FEC-4ECB-B940-8A203CB431BA}" type="parTrans" cxnId="{88439179-A3C5-42AB-B114-5D477FF5DBD7}">
      <dgm:prSet/>
      <dgm:spPr/>
      <dgm:t>
        <a:bodyPr/>
        <a:lstStyle/>
        <a:p>
          <a:endParaRPr lang="zh-CN" altLang="en-US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916285A8-5A53-4138-B108-68DA197CA551}" type="sibTrans" cxnId="{88439179-A3C5-42AB-B114-5D477FF5DBD7}">
      <dgm:prSet/>
      <dgm:spPr/>
      <dgm:t>
        <a:bodyPr/>
        <a:lstStyle/>
        <a:p>
          <a:endParaRPr lang="zh-CN" altLang="en-US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44BD3200-8E33-41BD-9C63-06FAA696E61E}">
      <dgm:prSet phldrT="[文本]" custT="1"/>
      <dgm:spPr/>
      <dgm:t>
        <a:bodyPr/>
        <a:lstStyle/>
        <a:p>
          <a:r>
            <a:rPr lang="en-US" altLang="zh-CN" sz="13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Fashion Show, University, Movie, MV, etc.</a:t>
          </a:r>
          <a:endParaRPr lang="zh-CN" altLang="en-US" sz="1300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A3C566BD-6235-401C-9116-0C2C43E29E03}" type="parTrans" cxnId="{A97C497A-6682-4D20-A4E6-66DB63361C79}">
      <dgm:prSet/>
      <dgm:spPr/>
      <dgm:t>
        <a:bodyPr/>
        <a:lstStyle/>
        <a:p>
          <a:endParaRPr lang="zh-CN" altLang="en-US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0F832F5A-E453-4ED0-9424-0DCDE56A6560}" type="sibTrans" cxnId="{A97C497A-6682-4D20-A4E6-66DB63361C79}">
      <dgm:prSet/>
      <dgm:spPr/>
      <dgm:t>
        <a:bodyPr/>
        <a:lstStyle/>
        <a:p>
          <a:endParaRPr lang="zh-CN" altLang="en-US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gm:t>
    </dgm:pt>
    <dgm:pt modelId="{5BBE11BB-2A4F-4101-A1D6-E7341F1A3967}" type="pres">
      <dgm:prSet presAssocID="{E57D698C-8C29-43BC-8D7B-63E688F86A0E}" presName="Name0" presStyleCnt="0">
        <dgm:presLayoutVars>
          <dgm:dir/>
          <dgm:resizeHandles val="exact"/>
        </dgm:presLayoutVars>
      </dgm:prSet>
      <dgm:spPr/>
    </dgm:pt>
    <dgm:pt modelId="{F281B86C-9D8C-4932-9C87-4F445FDCFF9C}" type="pres">
      <dgm:prSet presAssocID="{E57D698C-8C29-43BC-8D7B-63E688F86A0E}" presName="fgShape" presStyleLbl="fgShp" presStyleIdx="0" presStyleCnt="1" custScaleY="163769"/>
      <dgm:spPr/>
    </dgm:pt>
    <dgm:pt modelId="{4B2A1928-5BCA-4F62-81A3-5E2FE4D2E8AB}" type="pres">
      <dgm:prSet presAssocID="{E57D698C-8C29-43BC-8D7B-63E688F86A0E}" presName="linComp" presStyleCnt="0"/>
      <dgm:spPr/>
    </dgm:pt>
    <dgm:pt modelId="{91C179FC-C774-4FCC-B1BC-C3DE008EBB53}" type="pres">
      <dgm:prSet presAssocID="{C746D765-82FE-4266-BD27-EFE7A743FD8B}" presName="compNode" presStyleCnt="0"/>
      <dgm:spPr/>
    </dgm:pt>
    <dgm:pt modelId="{729CAB12-9E63-4DE5-8A20-166BD291903C}" type="pres">
      <dgm:prSet presAssocID="{C746D765-82FE-4266-BD27-EFE7A743FD8B}" presName="bkgdShape" presStyleLbl="node1" presStyleIdx="0" presStyleCnt="3" custLinFactNeighborX="-64" custLinFactNeighborY="-595"/>
      <dgm:spPr/>
      <dgm:t>
        <a:bodyPr/>
        <a:lstStyle/>
        <a:p>
          <a:endParaRPr lang="zh-CN" altLang="en-US"/>
        </a:p>
      </dgm:t>
    </dgm:pt>
    <dgm:pt modelId="{8A9F11AC-276E-476B-B0AE-0EC03C196860}" type="pres">
      <dgm:prSet presAssocID="{C746D765-82FE-4266-BD27-EFE7A743FD8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6B3133-A51D-4FB5-BA72-5139B0B61614}" type="pres">
      <dgm:prSet presAssocID="{C746D765-82FE-4266-BD27-EFE7A743FD8B}" presName="invisiNode" presStyleLbl="node1" presStyleIdx="0" presStyleCnt="3"/>
      <dgm:spPr/>
    </dgm:pt>
    <dgm:pt modelId="{E6BFB8A3-98DA-4A8E-9809-CF47FFDFB717}" type="pres">
      <dgm:prSet presAssocID="{C746D765-82FE-4266-BD27-EFE7A743FD8B}" presName="imagNode" presStyleLbl="fgImgPlace1" presStyleIdx="0" presStyleCnt="3"/>
      <dgm:spPr>
        <a:blipFill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5C8B5AA-41DA-493E-9A83-7356895E1205}" type="pres">
      <dgm:prSet presAssocID="{371A6359-CD54-40B5-B447-58F34D355AC4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E0C64D18-6923-4204-A291-06DE1C34956F}" type="pres">
      <dgm:prSet presAssocID="{4DB285D7-81B7-4506-BC76-1CD820C2703A}" presName="compNode" presStyleCnt="0"/>
      <dgm:spPr/>
    </dgm:pt>
    <dgm:pt modelId="{77F6FE3B-0711-4ABE-87EA-ACC7379A8811}" type="pres">
      <dgm:prSet presAssocID="{4DB285D7-81B7-4506-BC76-1CD820C2703A}" presName="bkgdShape" presStyleLbl="node1" presStyleIdx="1" presStyleCnt="3"/>
      <dgm:spPr/>
      <dgm:t>
        <a:bodyPr/>
        <a:lstStyle/>
        <a:p>
          <a:endParaRPr lang="zh-CN" altLang="en-US"/>
        </a:p>
      </dgm:t>
    </dgm:pt>
    <dgm:pt modelId="{E53365AC-EAD5-4B7E-9B69-CC38A47DC220}" type="pres">
      <dgm:prSet presAssocID="{4DB285D7-81B7-4506-BC76-1CD820C2703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452F8B-E83A-4FF8-B4F6-9D2DB6DB36C6}" type="pres">
      <dgm:prSet presAssocID="{4DB285D7-81B7-4506-BC76-1CD820C2703A}" presName="invisiNode" presStyleLbl="node1" presStyleIdx="1" presStyleCnt="3"/>
      <dgm:spPr/>
    </dgm:pt>
    <dgm:pt modelId="{604186F8-7295-4765-B7CE-5D1EB13744E7}" type="pres">
      <dgm:prSet presAssocID="{4DB285D7-81B7-4506-BC76-1CD820C2703A}" presName="imagNode" presStyleLbl="fgImgPlace1" presStyleIdx="1" presStyleCnt="3"/>
      <dgm:spPr>
        <a:blipFill>
          <a:blip xmlns:r="http://schemas.openxmlformats.org/officeDocument/2006/relationships" r:embed="rId2" cstate="print">
            <a:duotone>
              <a:schemeClr val="accent3">
                <a:hueOff val="1037118"/>
                <a:satOff val="50000"/>
                <a:lumOff val="991"/>
                <a:alphaOff val="0"/>
                <a:shade val="20000"/>
                <a:satMod val="200000"/>
              </a:schemeClr>
              <a:schemeClr val="accent3">
                <a:hueOff val="1037118"/>
                <a:satOff val="50000"/>
                <a:lumOff val="991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AEAD20F0-BC26-45A3-A56C-230A214C10FC}" type="pres">
      <dgm:prSet presAssocID="{916285A8-5A53-4138-B108-68DA197CA551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908284D1-DA5B-4FB9-96E8-FA26534FD37E}" type="pres">
      <dgm:prSet presAssocID="{44BD3200-8E33-41BD-9C63-06FAA696E61E}" presName="compNode" presStyleCnt="0"/>
      <dgm:spPr/>
    </dgm:pt>
    <dgm:pt modelId="{BD14873D-34BC-4A46-BAF9-C8EBAB31C151}" type="pres">
      <dgm:prSet presAssocID="{44BD3200-8E33-41BD-9C63-06FAA696E61E}" presName="bkgdShape" presStyleLbl="node1" presStyleIdx="2" presStyleCnt="3" custLinFactNeighborX="64" custLinFactNeighborY="-549"/>
      <dgm:spPr/>
      <dgm:t>
        <a:bodyPr/>
        <a:lstStyle/>
        <a:p>
          <a:endParaRPr lang="zh-CN" altLang="en-US"/>
        </a:p>
      </dgm:t>
    </dgm:pt>
    <dgm:pt modelId="{22296A53-3808-4882-82C9-26BCBF6B002B}" type="pres">
      <dgm:prSet presAssocID="{44BD3200-8E33-41BD-9C63-06FAA696E61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55F1EE-ABCA-496E-96C9-F8901C400C94}" type="pres">
      <dgm:prSet presAssocID="{44BD3200-8E33-41BD-9C63-06FAA696E61E}" presName="invisiNode" presStyleLbl="node1" presStyleIdx="2" presStyleCnt="3"/>
      <dgm:spPr/>
    </dgm:pt>
    <dgm:pt modelId="{F952C394-9BE0-4628-866C-E40EDDEACED8}" type="pres">
      <dgm:prSet presAssocID="{44BD3200-8E33-41BD-9C63-06FAA696E61E}" presName="imagNode" presStyleLbl="fgImgPlace1" presStyleIdx="2" presStyleCnt="3"/>
      <dgm:spPr>
        <a:blipFill>
          <a:blip xmlns:r="http://schemas.openxmlformats.org/officeDocument/2006/relationships" r:embed="rId3" cstate="print">
            <a:duotone>
              <a:schemeClr val="accent3">
                <a:hueOff val="2074236"/>
                <a:satOff val="100000"/>
                <a:lumOff val="1983"/>
                <a:alphaOff val="0"/>
                <a:shade val="20000"/>
                <a:satMod val="200000"/>
              </a:schemeClr>
              <a:schemeClr val="accent3">
                <a:hueOff val="2074236"/>
                <a:satOff val="100000"/>
                <a:lumOff val="1983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A8806252-2D36-4A57-9D6A-F85C12E5C86D}" type="presOf" srcId="{4DB285D7-81B7-4506-BC76-1CD820C2703A}" destId="{E53365AC-EAD5-4B7E-9B69-CC38A47DC220}" srcOrd="1" destOrd="0" presId="urn:microsoft.com/office/officeart/2005/8/layout/hList7#1"/>
    <dgm:cxn modelId="{88439179-A3C5-42AB-B114-5D477FF5DBD7}" srcId="{E57D698C-8C29-43BC-8D7B-63E688F86A0E}" destId="{4DB285D7-81B7-4506-BC76-1CD820C2703A}" srcOrd="1" destOrd="0" parTransId="{8C64DC75-4FEC-4ECB-B940-8A203CB431BA}" sibTransId="{916285A8-5A53-4138-B108-68DA197CA551}"/>
    <dgm:cxn modelId="{9586EE40-3FF5-4A35-96BA-30BFCA7ED7BE}" type="presOf" srcId="{916285A8-5A53-4138-B108-68DA197CA551}" destId="{AEAD20F0-BC26-45A3-A56C-230A214C10FC}" srcOrd="0" destOrd="0" presId="urn:microsoft.com/office/officeart/2005/8/layout/hList7#1"/>
    <dgm:cxn modelId="{042AE97B-8ED6-4056-8A23-5DDD688D2AC2}" srcId="{E57D698C-8C29-43BC-8D7B-63E688F86A0E}" destId="{C746D765-82FE-4266-BD27-EFE7A743FD8B}" srcOrd="0" destOrd="0" parTransId="{890834B3-5995-438C-9697-EE9B63121DD3}" sibTransId="{371A6359-CD54-40B5-B447-58F34D355AC4}"/>
    <dgm:cxn modelId="{B5C51C7A-4F0D-49C5-92AC-BD28D46AE934}" type="presOf" srcId="{371A6359-CD54-40B5-B447-58F34D355AC4}" destId="{C5C8B5AA-41DA-493E-9A83-7356895E1205}" srcOrd="0" destOrd="0" presId="urn:microsoft.com/office/officeart/2005/8/layout/hList7#1"/>
    <dgm:cxn modelId="{A97C497A-6682-4D20-A4E6-66DB63361C79}" srcId="{E57D698C-8C29-43BC-8D7B-63E688F86A0E}" destId="{44BD3200-8E33-41BD-9C63-06FAA696E61E}" srcOrd="2" destOrd="0" parTransId="{A3C566BD-6235-401C-9116-0C2C43E29E03}" sibTransId="{0F832F5A-E453-4ED0-9424-0DCDE56A6560}"/>
    <dgm:cxn modelId="{1C0BEA72-5A82-4FF8-B3BE-0CDAB08693A8}" type="presOf" srcId="{C746D765-82FE-4266-BD27-EFE7A743FD8B}" destId="{729CAB12-9E63-4DE5-8A20-166BD291903C}" srcOrd="0" destOrd="0" presId="urn:microsoft.com/office/officeart/2005/8/layout/hList7#1"/>
    <dgm:cxn modelId="{CA5AA00A-77EB-4C74-8262-13E1BA7C0A93}" type="presOf" srcId="{44BD3200-8E33-41BD-9C63-06FAA696E61E}" destId="{BD14873D-34BC-4A46-BAF9-C8EBAB31C151}" srcOrd="0" destOrd="0" presId="urn:microsoft.com/office/officeart/2005/8/layout/hList7#1"/>
    <dgm:cxn modelId="{36C3DD4D-B8C9-4D38-9880-C765A73FD437}" type="presOf" srcId="{4DB285D7-81B7-4506-BC76-1CD820C2703A}" destId="{77F6FE3B-0711-4ABE-87EA-ACC7379A8811}" srcOrd="0" destOrd="0" presId="urn:microsoft.com/office/officeart/2005/8/layout/hList7#1"/>
    <dgm:cxn modelId="{82DFEEE5-3F58-4BC2-B9E2-1287AA40A563}" type="presOf" srcId="{C746D765-82FE-4266-BD27-EFE7A743FD8B}" destId="{8A9F11AC-276E-476B-B0AE-0EC03C196860}" srcOrd="1" destOrd="0" presId="urn:microsoft.com/office/officeart/2005/8/layout/hList7#1"/>
    <dgm:cxn modelId="{01C79FD4-C4B5-45D0-87A0-D3B9ED4BCD66}" type="presOf" srcId="{44BD3200-8E33-41BD-9C63-06FAA696E61E}" destId="{22296A53-3808-4882-82C9-26BCBF6B002B}" srcOrd="1" destOrd="0" presId="urn:microsoft.com/office/officeart/2005/8/layout/hList7#1"/>
    <dgm:cxn modelId="{471857D2-F97A-4389-A022-8D45C7133A94}" type="presOf" srcId="{E57D698C-8C29-43BC-8D7B-63E688F86A0E}" destId="{5BBE11BB-2A4F-4101-A1D6-E7341F1A3967}" srcOrd="0" destOrd="0" presId="urn:microsoft.com/office/officeart/2005/8/layout/hList7#1"/>
    <dgm:cxn modelId="{1391C047-AE5F-4E02-96C0-EF24138EE2BD}" type="presParOf" srcId="{5BBE11BB-2A4F-4101-A1D6-E7341F1A3967}" destId="{F281B86C-9D8C-4932-9C87-4F445FDCFF9C}" srcOrd="0" destOrd="0" presId="urn:microsoft.com/office/officeart/2005/8/layout/hList7#1"/>
    <dgm:cxn modelId="{6E607E6E-790C-484D-8061-3D2064FD748A}" type="presParOf" srcId="{5BBE11BB-2A4F-4101-A1D6-E7341F1A3967}" destId="{4B2A1928-5BCA-4F62-81A3-5E2FE4D2E8AB}" srcOrd="1" destOrd="0" presId="urn:microsoft.com/office/officeart/2005/8/layout/hList7#1"/>
    <dgm:cxn modelId="{1C31DD30-B4A3-4FD3-8D73-621874038BE5}" type="presParOf" srcId="{4B2A1928-5BCA-4F62-81A3-5E2FE4D2E8AB}" destId="{91C179FC-C774-4FCC-B1BC-C3DE008EBB53}" srcOrd="0" destOrd="0" presId="urn:microsoft.com/office/officeart/2005/8/layout/hList7#1"/>
    <dgm:cxn modelId="{C45891C1-AEE9-4D9C-837C-C45164FED369}" type="presParOf" srcId="{91C179FC-C774-4FCC-B1BC-C3DE008EBB53}" destId="{729CAB12-9E63-4DE5-8A20-166BD291903C}" srcOrd="0" destOrd="0" presId="urn:microsoft.com/office/officeart/2005/8/layout/hList7#1"/>
    <dgm:cxn modelId="{E7016D7D-F2ED-4FFD-9810-1DF56A2EF021}" type="presParOf" srcId="{91C179FC-C774-4FCC-B1BC-C3DE008EBB53}" destId="{8A9F11AC-276E-476B-B0AE-0EC03C196860}" srcOrd="1" destOrd="0" presId="urn:microsoft.com/office/officeart/2005/8/layout/hList7#1"/>
    <dgm:cxn modelId="{A1492E02-5A82-405E-8F23-8524A8C8E2C8}" type="presParOf" srcId="{91C179FC-C774-4FCC-B1BC-C3DE008EBB53}" destId="{A86B3133-A51D-4FB5-BA72-5139B0B61614}" srcOrd="2" destOrd="0" presId="urn:microsoft.com/office/officeart/2005/8/layout/hList7#1"/>
    <dgm:cxn modelId="{EA8503B6-2584-4E5A-BF2B-AE74ABBB45F5}" type="presParOf" srcId="{91C179FC-C774-4FCC-B1BC-C3DE008EBB53}" destId="{E6BFB8A3-98DA-4A8E-9809-CF47FFDFB717}" srcOrd="3" destOrd="0" presId="urn:microsoft.com/office/officeart/2005/8/layout/hList7#1"/>
    <dgm:cxn modelId="{E2A5F09A-397F-4751-A065-E02C5BB99A18}" type="presParOf" srcId="{4B2A1928-5BCA-4F62-81A3-5E2FE4D2E8AB}" destId="{C5C8B5AA-41DA-493E-9A83-7356895E1205}" srcOrd="1" destOrd="0" presId="urn:microsoft.com/office/officeart/2005/8/layout/hList7#1"/>
    <dgm:cxn modelId="{D6C11E82-0F36-487C-A77D-79651FF5AB63}" type="presParOf" srcId="{4B2A1928-5BCA-4F62-81A3-5E2FE4D2E8AB}" destId="{E0C64D18-6923-4204-A291-06DE1C34956F}" srcOrd="2" destOrd="0" presId="urn:microsoft.com/office/officeart/2005/8/layout/hList7#1"/>
    <dgm:cxn modelId="{444BE901-A0B9-495A-AB46-4973BBA611AE}" type="presParOf" srcId="{E0C64D18-6923-4204-A291-06DE1C34956F}" destId="{77F6FE3B-0711-4ABE-87EA-ACC7379A8811}" srcOrd="0" destOrd="0" presId="urn:microsoft.com/office/officeart/2005/8/layout/hList7#1"/>
    <dgm:cxn modelId="{553AC732-754A-4DE9-9B95-37540C8224FA}" type="presParOf" srcId="{E0C64D18-6923-4204-A291-06DE1C34956F}" destId="{E53365AC-EAD5-4B7E-9B69-CC38A47DC220}" srcOrd="1" destOrd="0" presId="urn:microsoft.com/office/officeart/2005/8/layout/hList7#1"/>
    <dgm:cxn modelId="{6DBD61F0-EB1A-440F-8CA8-1758A4D991E4}" type="presParOf" srcId="{E0C64D18-6923-4204-A291-06DE1C34956F}" destId="{07452F8B-E83A-4FF8-B4F6-9D2DB6DB36C6}" srcOrd="2" destOrd="0" presId="urn:microsoft.com/office/officeart/2005/8/layout/hList7#1"/>
    <dgm:cxn modelId="{519B9F91-A725-4A0A-BC14-8DDC6BBF4F49}" type="presParOf" srcId="{E0C64D18-6923-4204-A291-06DE1C34956F}" destId="{604186F8-7295-4765-B7CE-5D1EB13744E7}" srcOrd="3" destOrd="0" presId="urn:microsoft.com/office/officeart/2005/8/layout/hList7#1"/>
    <dgm:cxn modelId="{AB9FAAC6-BC3D-41C4-8C8E-5BC032729041}" type="presParOf" srcId="{4B2A1928-5BCA-4F62-81A3-5E2FE4D2E8AB}" destId="{AEAD20F0-BC26-45A3-A56C-230A214C10FC}" srcOrd="3" destOrd="0" presId="urn:microsoft.com/office/officeart/2005/8/layout/hList7#1"/>
    <dgm:cxn modelId="{66614B3D-70AE-4AC4-B3D4-8C3271B6C195}" type="presParOf" srcId="{4B2A1928-5BCA-4F62-81A3-5E2FE4D2E8AB}" destId="{908284D1-DA5B-4FB9-96E8-FA26534FD37E}" srcOrd="4" destOrd="0" presId="urn:microsoft.com/office/officeart/2005/8/layout/hList7#1"/>
    <dgm:cxn modelId="{3A56D265-5D1C-45D9-8542-4916226CB589}" type="presParOf" srcId="{908284D1-DA5B-4FB9-96E8-FA26534FD37E}" destId="{BD14873D-34BC-4A46-BAF9-C8EBAB31C151}" srcOrd="0" destOrd="0" presId="urn:microsoft.com/office/officeart/2005/8/layout/hList7#1"/>
    <dgm:cxn modelId="{BD0F38C7-F398-46FD-9D8A-F3F56440FA74}" type="presParOf" srcId="{908284D1-DA5B-4FB9-96E8-FA26534FD37E}" destId="{22296A53-3808-4882-82C9-26BCBF6B002B}" srcOrd="1" destOrd="0" presId="urn:microsoft.com/office/officeart/2005/8/layout/hList7#1"/>
    <dgm:cxn modelId="{A96761E4-848A-478C-98F9-31BCBF2CA340}" type="presParOf" srcId="{908284D1-DA5B-4FB9-96E8-FA26534FD37E}" destId="{1055F1EE-ABCA-496E-96C9-F8901C400C94}" srcOrd="2" destOrd="0" presId="urn:microsoft.com/office/officeart/2005/8/layout/hList7#1"/>
    <dgm:cxn modelId="{0450559E-3A33-4B9E-B287-AD09CFCB71C4}" type="presParOf" srcId="{908284D1-DA5B-4FB9-96E8-FA26534FD37E}" destId="{F952C394-9BE0-4628-866C-E40EDDEACED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E4500A-BAF9-4082-9EDE-C026F1B7D0E7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880B2F17-9988-4C2F-9BEB-4089F5E6794F}">
      <dgm:prSet phldrT="[文本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altLang="zh-CN" sz="2400" b="1" u="sng" dirty="0" smtClean="0"/>
            <a:t>Store Specialist: </a:t>
          </a:r>
          <a:r>
            <a:rPr lang="en-US" altLang="zh-CN" sz="1800" dirty="0" smtClean="0"/>
            <a:t>outlines of style/fabric/color based on customer demand</a:t>
          </a:r>
          <a:endParaRPr lang="zh-CN" altLang="en-US" sz="1800" dirty="0"/>
        </a:p>
      </dgm:t>
    </dgm:pt>
    <dgm:pt modelId="{05020B2D-27FA-4FD3-8B39-E788F87FFEEE}" type="parTrans" cxnId="{5702188B-E553-4937-9783-3404EDDDFFC5}">
      <dgm:prSet/>
      <dgm:spPr/>
      <dgm:t>
        <a:bodyPr/>
        <a:lstStyle/>
        <a:p>
          <a:endParaRPr lang="zh-CN" altLang="en-US"/>
        </a:p>
      </dgm:t>
    </dgm:pt>
    <dgm:pt modelId="{5C4061F9-CF75-4BAA-AE85-2CD33E987181}" type="sibTrans" cxnId="{5702188B-E553-4937-9783-3404EDDDFFC5}">
      <dgm:prSet/>
      <dgm:spPr/>
      <dgm:t>
        <a:bodyPr/>
        <a:lstStyle/>
        <a:p>
          <a:endParaRPr lang="zh-CN" altLang="en-US"/>
        </a:p>
      </dgm:t>
    </dgm:pt>
    <dgm:pt modelId="{B646A65C-4D21-433E-95E2-5A7788CBF533}">
      <dgm:prSet phldrT="[文本]" custT="1"/>
      <dgm:spPr/>
      <dgm:t>
        <a:bodyPr/>
        <a:lstStyle/>
        <a:p>
          <a:r>
            <a:rPr lang="en-US" altLang="zh-CN" sz="1400" b="1" u="sng" dirty="0" smtClean="0"/>
            <a:t>Procurement Manager: </a:t>
          </a:r>
          <a:r>
            <a:rPr lang="en-US" altLang="zh-CN" sz="1400" dirty="0" smtClean="0"/>
            <a:t>inputs regarding capacity &amp; cost</a:t>
          </a:r>
          <a:endParaRPr lang="zh-CN" altLang="en-US" sz="1400" dirty="0"/>
        </a:p>
      </dgm:t>
    </dgm:pt>
    <dgm:pt modelId="{E1C92F3D-656E-4370-806E-60D0E817DD6F}" type="parTrans" cxnId="{9BC70705-3F92-4FCF-9A14-A9AC7A9FABD5}">
      <dgm:prSet/>
      <dgm:spPr/>
      <dgm:t>
        <a:bodyPr/>
        <a:lstStyle/>
        <a:p>
          <a:endParaRPr lang="zh-CN" altLang="en-US"/>
        </a:p>
      </dgm:t>
    </dgm:pt>
    <dgm:pt modelId="{846B0BC2-1D91-499B-9470-D94270C1F284}" type="sibTrans" cxnId="{9BC70705-3F92-4FCF-9A14-A9AC7A9FABD5}">
      <dgm:prSet/>
      <dgm:spPr/>
      <dgm:t>
        <a:bodyPr/>
        <a:lstStyle/>
        <a:p>
          <a:endParaRPr lang="zh-CN" altLang="en-US"/>
        </a:p>
      </dgm:t>
    </dgm:pt>
    <dgm:pt modelId="{A6C6BAB1-7D1D-4D02-9D58-51C3BAE0E0DA}">
      <dgm:prSet phldrT="[文本]" custT="1"/>
      <dgm:spPr/>
      <dgm:t>
        <a:bodyPr/>
        <a:lstStyle/>
        <a:p>
          <a:r>
            <a:rPr lang="en-US" altLang="zh-CN" sz="2000" b="1" u="sng" dirty="0" smtClean="0"/>
            <a:t>Designers:</a:t>
          </a:r>
          <a:r>
            <a:rPr lang="en-US" altLang="zh-CN" sz="1500" dirty="0" smtClean="0"/>
            <a:t> design specifications</a:t>
          </a:r>
          <a:endParaRPr lang="zh-CN" altLang="en-US" sz="1500" dirty="0"/>
        </a:p>
      </dgm:t>
    </dgm:pt>
    <dgm:pt modelId="{2EC6123C-C247-42E8-B67A-EA9C496ECB34}" type="parTrans" cxnId="{1AF75FAC-CF63-425E-B4CD-992B141A0610}">
      <dgm:prSet/>
      <dgm:spPr/>
      <dgm:t>
        <a:bodyPr/>
        <a:lstStyle/>
        <a:p>
          <a:endParaRPr lang="zh-CN" altLang="en-US"/>
        </a:p>
      </dgm:t>
    </dgm:pt>
    <dgm:pt modelId="{F9D15F7D-268E-4045-9169-FCB2DEFC7AFD}" type="sibTrans" cxnId="{1AF75FAC-CF63-425E-B4CD-992B141A0610}">
      <dgm:prSet/>
      <dgm:spPr/>
      <dgm:t>
        <a:bodyPr/>
        <a:lstStyle/>
        <a:p>
          <a:endParaRPr lang="zh-CN" altLang="en-US"/>
        </a:p>
      </dgm:t>
    </dgm:pt>
    <dgm:pt modelId="{3575E79D-8629-488C-885D-7348A3F73F3E}" type="pres">
      <dgm:prSet presAssocID="{CCE4500A-BAF9-4082-9EDE-C026F1B7D0E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58211E9-AE2D-4D19-A288-BD07D5099B97}" type="pres">
      <dgm:prSet presAssocID="{880B2F17-9988-4C2F-9BEB-4089F5E6794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8E4924-814F-4853-83B5-58FA3F04E306}" type="pres">
      <dgm:prSet presAssocID="{880B2F17-9988-4C2F-9BEB-4089F5E6794F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3ABF27AC-D4BF-4B3D-A6D8-0B2B29F18BEA}" type="pres">
      <dgm:prSet presAssocID="{880B2F17-9988-4C2F-9BEB-4089F5E6794F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BB683C78-390A-4764-8106-0622A2D40EC0}" type="pres">
      <dgm:prSet presAssocID="{B646A65C-4D21-433E-95E2-5A7788CBF533}" presName="gear2" presStyleLbl="node1" presStyleIdx="1" presStyleCnt="3" custScaleX="10805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774605-E88F-4432-9A32-62932944C168}" type="pres">
      <dgm:prSet presAssocID="{B646A65C-4D21-433E-95E2-5A7788CBF533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EBDA8199-C4EA-4E37-A668-102644DBC55C}" type="pres">
      <dgm:prSet presAssocID="{B646A65C-4D21-433E-95E2-5A7788CBF533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1EB68191-4BA5-4556-8843-AED6EA2895B2}" type="pres">
      <dgm:prSet presAssocID="{A6C6BAB1-7D1D-4D02-9D58-51C3BAE0E0DA}" presName="gear3" presStyleLbl="node1" presStyleIdx="2" presStyleCnt="3"/>
      <dgm:spPr/>
      <dgm:t>
        <a:bodyPr/>
        <a:lstStyle/>
        <a:p>
          <a:endParaRPr lang="zh-CN" altLang="en-US"/>
        </a:p>
      </dgm:t>
    </dgm:pt>
    <dgm:pt modelId="{9945DC21-FBE2-4ECE-8E4C-976CCBDB65DF}" type="pres">
      <dgm:prSet presAssocID="{A6C6BAB1-7D1D-4D02-9D58-51C3BAE0E0D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2116DD-F6A0-42F4-BA48-225BF12FDC71}" type="pres">
      <dgm:prSet presAssocID="{A6C6BAB1-7D1D-4D02-9D58-51C3BAE0E0DA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D3EF8386-03DB-42C2-A9BB-CC4B3E80675F}" type="pres">
      <dgm:prSet presAssocID="{A6C6BAB1-7D1D-4D02-9D58-51C3BAE0E0DA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4B829366-3385-45C2-AB38-3FA70715AF14}" type="pres">
      <dgm:prSet presAssocID="{5C4061F9-CF75-4BAA-AE85-2CD33E987181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BBA8B0CE-B876-4119-AFEB-2F55ABEED2E5}" type="pres">
      <dgm:prSet presAssocID="{846B0BC2-1D91-499B-9470-D94270C1F284}" presName="connector2" presStyleLbl="sibTrans2D1" presStyleIdx="1" presStyleCnt="3"/>
      <dgm:spPr/>
      <dgm:t>
        <a:bodyPr/>
        <a:lstStyle/>
        <a:p>
          <a:endParaRPr lang="zh-CN" altLang="en-US"/>
        </a:p>
      </dgm:t>
    </dgm:pt>
    <dgm:pt modelId="{75253CDE-F6CA-49F0-9E61-03BAAA259FBC}" type="pres">
      <dgm:prSet presAssocID="{F9D15F7D-268E-4045-9169-FCB2DEFC7AFD}" presName="connector3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B9275118-6A86-4882-8E1B-6A5F3D6FD319}" type="presOf" srcId="{880B2F17-9988-4C2F-9BEB-4089F5E6794F}" destId="{058211E9-AE2D-4D19-A288-BD07D5099B97}" srcOrd="0" destOrd="0" presId="urn:microsoft.com/office/officeart/2005/8/layout/gear1"/>
    <dgm:cxn modelId="{814561B0-27FF-466C-8179-7686F1E2D426}" type="presOf" srcId="{880B2F17-9988-4C2F-9BEB-4089F5E6794F}" destId="{408E4924-814F-4853-83B5-58FA3F04E306}" srcOrd="1" destOrd="0" presId="urn:microsoft.com/office/officeart/2005/8/layout/gear1"/>
    <dgm:cxn modelId="{DB164B0D-F0CF-4F84-B441-FD14244A1BF8}" type="presOf" srcId="{F9D15F7D-268E-4045-9169-FCB2DEFC7AFD}" destId="{75253CDE-F6CA-49F0-9E61-03BAAA259FBC}" srcOrd="0" destOrd="0" presId="urn:microsoft.com/office/officeart/2005/8/layout/gear1"/>
    <dgm:cxn modelId="{5702188B-E553-4937-9783-3404EDDDFFC5}" srcId="{CCE4500A-BAF9-4082-9EDE-C026F1B7D0E7}" destId="{880B2F17-9988-4C2F-9BEB-4089F5E6794F}" srcOrd="0" destOrd="0" parTransId="{05020B2D-27FA-4FD3-8B39-E788F87FFEEE}" sibTransId="{5C4061F9-CF75-4BAA-AE85-2CD33E987181}"/>
    <dgm:cxn modelId="{B6F4BE30-7BCC-4949-85CD-C3A4C137FEA8}" type="presOf" srcId="{880B2F17-9988-4C2F-9BEB-4089F5E6794F}" destId="{3ABF27AC-D4BF-4B3D-A6D8-0B2B29F18BEA}" srcOrd="2" destOrd="0" presId="urn:microsoft.com/office/officeart/2005/8/layout/gear1"/>
    <dgm:cxn modelId="{85BD9A6A-3966-41CC-89DD-9E0B23B9A7DE}" type="presOf" srcId="{A6C6BAB1-7D1D-4D02-9D58-51C3BAE0E0DA}" destId="{1EB68191-4BA5-4556-8843-AED6EA2895B2}" srcOrd="0" destOrd="0" presId="urn:microsoft.com/office/officeart/2005/8/layout/gear1"/>
    <dgm:cxn modelId="{A73725D4-1DA3-4762-80FD-19EF6508D516}" type="presOf" srcId="{B646A65C-4D21-433E-95E2-5A7788CBF533}" destId="{BB683C78-390A-4764-8106-0622A2D40EC0}" srcOrd="0" destOrd="0" presId="urn:microsoft.com/office/officeart/2005/8/layout/gear1"/>
    <dgm:cxn modelId="{3402BE70-0A34-4C92-88B7-EF563066F3EB}" type="presOf" srcId="{A6C6BAB1-7D1D-4D02-9D58-51C3BAE0E0DA}" destId="{9945DC21-FBE2-4ECE-8E4C-976CCBDB65DF}" srcOrd="1" destOrd="0" presId="urn:microsoft.com/office/officeart/2005/8/layout/gear1"/>
    <dgm:cxn modelId="{53BD7F5A-886C-45CD-82F8-FFEC23815ECE}" type="presOf" srcId="{846B0BC2-1D91-499B-9470-D94270C1F284}" destId="{BBA8B0CE-B876-4119-AFEB-2F55ABEED2E5}" srcOrd="0" destOrd="0" presId="urn:microsoft.com/office/officeart/2005/8/layout/gear1"/>
    <dgm:cxn modelId="{0149D7A4-7179-4AA8-BDC0-6F9D6E9FE8D1}" type="presOf" srcId="{A6C6BAB1-7D1D-4D02-9D58-51C3BAE0E0DA}" destId="{D3EF8386-03DB-42C2-A9BB-CC4B3E80675F}" srcOrd="3" destOrd="0" presId="urn:microsoft.com/office/officeart/2005/8/layout/gear1"/>
    <dgm:cxn modelId="{9BC70705-3F92-4FCF-9A14-A9AC7A9FABD5}" srcId="{CCE4500A-BAF9-4082-9EDE-C026F1B7D0E7}" destId="{B646A65C-4D21-433E-95E2-5A7788CBF533}" srcOrd="1" destOrd="0" parTransId="{E1C92F3D-656E-4370-806E-60D0E817DD6F}" sibTransId="{846B0BC2-1D91-499B-9470-D94270C1F284}"/>
    <dgm:cxn modelId="{78FBA2D7-B35A-4FE9-A4DF-C1D5CA533B89}" type="presOf" srcId="{A6C6BAB1-7D1D-4D02-9D58-51C3BAE0E0DA}" destId="{762116DD-F6A0-42F4-BA48-225BF12FDC71}" srcOrd="2" destOrd="0" presId="urn:microsoft.com/office/officeart/2005/8/layout/gear1"/>
    <dgm:cxn modelId="{97BA35F9-7E78-4C10-98A1-4EFE27605FD5}" type="presOf" srcId="{5C4061F9-CF75-4BAA-AE85-2CD33E987181}" destId="{4B829366-3385-45C2-AB38-3FA70715AF14}" srcOrd="0" destOrd="0" presId="urn:microsoft.com/office/officeart/2005/8/layout/gear1"/>
    <dgm:cxn modelId="{05FE7AF0-579D-442F-8AF6-F9DE79FF7776}" type="presOf" srcId="{B646A65C-4D21-433E-95E2-5A7788CBF533}" destId="{EBDA8199-C4EA-4E37-A668-102644DBC55C}" srcOrd="2" destOrd="0" presId="urn:microsoft.com/office/officeart/2005/8/layout/gear1"/>
    <dgm:cxn modelId="{4AE1FCB5-4446-4352-A5CF-18A5F66D530C}" type="presOf" srcId="{CCE4500A-BAF9-4082-9EDE-C026F1B7D0E7}" destId="{3575E79D-8629-488C-885D-7348A3F73F3E}" srcOrd="0" destOrd="0" presId="urn:microsoft.com/office/officeart/2005/8/layout/gear1"/>
    <dgm:cxn modelId="{1AF75FAC-CF63-425E-B4CD-992B141A0610}" srcId="{CCE4500A-BAF9-4082-9EDE-C026F1B7D0E7}" destId="{A6C6BAB1-7D1D-4D02-9D58-51C3BAE0E0DA}" srcOrd="2" destOrd="0" parTransId="{2EC6123C-C247-42E8-B67A-EA9C496ECB34}" sibTransId="{F9D15F7D-268E-4045-9169-FCB2DEFC7AFD}"/>
    <dgm:cxn modelId="{7F630FD3-E4C7-4336-8A18-37C29AF94571}" type="presOf" srcId="{B646A65C-4D21-433E-95E2-5A7788CBF533}" destId="{03774605-E88F-4432-9A32-62932944C168}" srcOrd="1" destOrd="0" presId="urn:microsoft.com/office/officeart/2005/8/layout/gear1"/>
    <dgm:cxn modelId="{6ED7562C-AF13-4624-A06F-A58D6B5131E8}" type="presParOf" srcId="{3575E79D-8629-488C-885D-7348A3F73F3E}" destId="{058211E9-AE2D-4D19-A288-BD07D5099B97}" srcOrd="0" destOrd="0" presId="urn:microsoft.com/office/officeart/2005/8/layout/gear1"/>
    <dgm:cxn modelId="{D0EA4281-EB7C-4D75-8CC0-582EA93A9204}" type="presParOf" srcId="{3575E79D-8629-488C-885D-7348A3F73F3E}" destId="{408E4924-814F-4853-83B5-58FA3F04E306}" srcOrd="1" destOrd="0" presId="urn:microsoft.com/office/officeart/2005/8/layout/gear1"/>
    <dgm:cxn modelId="{7F4110A6-A00C-4044-9E7A-66C65C97CE05}" type="presParOf" srcId="{3575E79D-8629-488C-885D-7348A3F73F3E}" destId="{3ABF27AC-D4BF-4B3D-A6D8-0B2B29F18BEA}" srcOrd="2" destOrd="0" presId="urn:microsoft.com/office/officeart/2005/8/layout/gear1"/>
    <dgm:cxn modelId="{74B8F392-C980-4D0F-9E62-33E8426927F6}" type="presParOf" srcId="{3575E79D-8629-488C-885D-7348A3F73F3E}" destId="{BB683C78-390A-4764-8106-0622A2D40EC0}" srcOrd="3" destOrd="0" presId="urn:microsoft.com/office/officeart/2005/8/layout/gear1"/>
    <dgm:cxn modelId="{43C022CB-5576-4FB7-B968-8BF7D52CF695}" type="presParOf" srcId="{3575E79D-8629-488C-885D-7348A3F73F3E}" destId="{03774605-E88F-4432-9A32-62932944C168}" srcOrd="4" destOrd="0" presId="urn:microsoft.com/office/officeart/2005/8/layout/gear1"/>
    <dgm:cxn modelId="{E0FEED9E-35A3-4B6B-A67E-324D82B04F64}" type="presParOf" srcId="{3575E79D-8629-488C-885D-7348A3F73F3E}" destId="{EBDA8199-C4EA-4E37-A668-102644DBC55C}" srcOrd="5" destOrd="0" presId="urn:microsoft.com/office/officeart/2005/8/layout/gear1"/>
    <dgm:cxn modelId="{5B2678CD-CA1D-469D-8475-6061749B6DBD}" type="presParOf" srcId="{3575E79D-8629-488C-885D-7348A3F73F3E}" destId="{1EB68191-4BA5-4556-8843-AED6EA2895B2}" srcOrd="6" destOrd="0" presId="urn:microsoft.com/office/officeart/2005/8/layout/gear1"/>
    <dgm:cxn modelId="{B1A3F42E-6AD3-4E22-AA59-ACE896BCDF04}" type="presParOf" srcId="{3575E79D-8629-488C-885D-7348A3F73F3E}" destId="{9945DC21-FBE2-4ECE-8E4C-976CCBDB65DF}" srcOrd="7" destOrd="0" presId="urn:microsoft.com/office/officeart/2005/8/layout/gear1"/>
    <dgm:cxn modelId="{C902A0E3-C064-43AD-BF06-166DE69A154F}" type="presParOf" srcId="{3575E79D-8629-488C-885D-7348A3F73F3E}" destId="{762116DD-F6A0-42F4-BA48-225BF12FDC71}" srcOrd="8" destOrd="0" presId="urn:microsoft.com/office/officeart/2005/8/layout/gear1"/>
    <dgm:cxn modelId="{1F81D344-B133-4153-B652-AEE993011E9A}" type="presParOf" srcId="{3575E79D-8629-488C-885D-7348A3F73F3E}" destId="{D3EF8386-03DB-42C2-A9BB-CC4B3E80675F}" srcOrd="9" destOrd="0" presId="urn:microsoft.com/office/officeart/2005/8/layout/gear1"/>
    <dgm:cxn modelId="{41988AA8-7C71-4B81-B01C-9A332F48B08C}" type="presParOf" srcId="{3575E79D-8629-488C-885D-7348A3F73F3E}" destId="{4B829366-3385-45C2-AB38-3FA70715AF14}" srcOrd="10" destOrd="0" presId="urn:microsoft.com/office/officeart/2005/8/layout/gear1"/>
    <dgm:cxn modelId="{D7BDB375-EEE7-4362-B3F0-98ADA87ADD33}" type="presParOf" srcId="{3575E79D-8629-488C-885D-7348A3F73F3E}" destId="{BBA8B0CE-B876-4119-AFEB-2F55ABEED2E5}" srcOrd="11" destOrd="0" presId="urn:microsoft.com/office/officeart/2005/8/layout/gear1"/>
    <dgm:cxn modelId="{EA38F8FF-FB9C-4580-A36C-BA916A3FD0E8}" type="presParOf" srcId="{3575E79D-8629-488C-885D-7348A3F73F3E}" destId="{75253CDE-F6CA-49F0-9E61-03BAAA259FB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6EE8F8-25AA-42EA-A0A7-0BCE735C83A8}" type="doc">
      <dgm:prSet loTypeId="urn:microsoft.com/office/officeart/2005/8/layout/arrow6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zh-CN" altLang="en-US"/>
        </a:p>
      </dgm:t>
    </dgm:pt>
    <dgm:pt modelId="{1B676426-00A4-4539-8AB9-56401DA83C5D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Customer opinion</a:t>
          </a:r>
          <a:endParaRPr lang="zh-CN" altLang="en-US" b="1" dirty="0">
            <a:solidFill>
              <a:schemeClr val="bg1"/>
            </a:solidFill>
          </a:endParaRPr>
        </a:p>
      </dgm:t>
    </dgm:pt>
    <dgm:pt modelId="{C3E9FCF7-4162-4868-8A65-2DC08B53BB5F}" type="parTrans" cxnId="{0230DF15-F118-434F-8D6E-0D78F7A036F3}">
      <dgm:prSet/>
      <dgm:spPr/>
      <dgm:t>
        <a:bodyPr/>
        <a:lstStyle/>
        <a:p>
          <a:endParaRPr lang="zh-CN" altLang="en-US"/>
        </a:p>
      </dgm:t>
    </dgm:pt>
    <dgm:pt modelId="{55F42B67-E23D-4A58-B05F-82FE91DBBBC1}" type="sibTrans" cxnId="{0230DF15-F118-434F-8D6E-0D78F7A036F3}">
      <dgm:prSet/>
      <dgm:spPr/>
      <dgm:t>
        <a:bodyPr/>
        <a:lstStyle/>
        <a:p>
          <a:endParaRPr lang="zh-CN" altLang="en-US"/>
        </a:p>
      </dgm:t>
    </dgm:pt>
    <dgm:pt modelId="{EDAEA509-A7BB-4CA0-9D88-E08C96B5F7D5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Sales success</a:t>
          </a:r>
          <a:endParaRPr lang="zh-CN" altLang="en-US" b="1" dirty="0">
            <a:solidFill>
              <a:schemeClr val="bg1"/>
            </a:solidFill>
          </a:endParaRPr>
        </a:p>
      </dgm:t>
    </dgm:pt>
    <dgm:pt modelId="{D1836780-B58C-4FBB-B107-0316511AC384}" type="parTrans" cxnId="{2BD67D2F-3AB2-4BAE-8617-F246A3659A5A}">
      <dgm:prSet/>
      <dgm:spPr/>
      <dgm:t>
        <a:bodyPr/>
        <a:lstStyle/>
        <a:p>
          <a:endParaRPr lang="zh-CN" altLang="en-US"/>
        </a:p>
      </dgm:t>
    </dgm:pt>
    <dgm:pt modelId="{07FC405E-3017-482E-9D3A-5FCED5F6E530}" type="sibTrans" cxnId="{2BD67D2F-3AB2-4BAE-8617-F246A3659A5A}">
      <dgm:prSet/>
      <dgm:spPr/>
      <dgm:t>
        <a:bodyPr/>
        <a:lstStyle/>
        <a:p>
          <a:endParaRPr lang="zh-CN" altLang="en-US"/>
        </a:p>
      </dgm:t>
    </dgm:pt>
    <dgm:pt modelId="{27FEA8CB-843B-4CD1-9CEA-7FABF29B12A5}" type="pres">
      <dgm:prSet presAssocID="{A66EE8F8-25AA-42EA-A0A7-0BCE735C83A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6B7306B-BC36-4F9A-9C68-12A5DF654B19}" type="pres">
      <dgm:prSet presAssocID="{A66EE8F8-25AA-42EA-A0A7-0BCE735C83A8}" presName="ribbon" presStyleLbl="node1" presStyleIdx="0" presStyleCnt="1" custScaleX="82939" custScaleY="122179" custLinFactNeighborX="-1422" custLinFactNeighborY="5006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IN"/>
        </a:p>
      </dgm:t>
    </dgm:pt>
    <dgm:pt modelId="{8F0FA5A3-CD5F-4A6B-B02A-6A5ABD301CB3}" type="pres">
      <dgm:prSet presAssocID="{A66EE8F8-25AA-42EA-A0A7-0BCE735C83A8}" presName="leftArrowText" presStyleLbl="node1" presStyleIdx="0" presStyleCnt="1" custLinFactNeighborX="5832" custLinFactNeighborY="1227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95AC1A-6C88-44D1-A889-D5F15D7BAEC4}" type="pres">
      <dgm:prSet presAssocID="{A66EE8F8-25AA-42EA-A0A7-0BCE735C83A8}" presName="rightArrowText" presStyleLbl="node1" presStyleIdx="0" presStyleCnt="1" custLinFactNeighborX="-8486" custLinFactNeighborY="1473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230DF15-F118-434F-8D6E-0D78F7A036F3}" srcId="{A66EE8F8-25AA-42EA-A0A7-0BCE735C83A8}" destId="{1B676426-00A4-4539-8AB9-56401DA83C5D}" srcOrd="0" destOrd="0" parTransId="{C3E9FCF7-4162-4868-8A65-2DC08B53BB5F}" sibTransId="{55F42B67-E23D-4A58-B05F-82FE91DBBBC1}"/>
    <dgm:cxn modelId="{C0373714-1F23-42FA-8953-723188E4F5BD}" type="presOf" srcId="{A66EE8F8-25AA-42EA-A0A7-0BCE735C83A8}" destId="{27FEA8CB-843B-4CD1-9CEA-7FABF29B12A5}" srcOrd="0" destOrd="0" presId="urn:microsoft.com/office/officeart/2005/8/layout/arrow6"/>
    <dgm:cxn modelId="{2BD67D2F-3AB2-4BAE-8617-F246A3659A5A}" srcId="{A66EE8F8-25AA-42EA-A0A7-0BCE735C83A8}" destId="{EDAEA509-A7BB-4CA0-9D88-E08C96B5F7D5}" srcOrd="1" destOrd="0" parTransId="{D1836780-B58C-4FBB-B107-0316511AC384}" sibTransId="{07FC405E-3017-482E-9D3A-5FCED5F6E530}"/>
    <dgm:cxn modelId="{A388EF46-485F-46FF-9C29-2070B8F23FC4}" type="presOf" srcId="{EDAEA509-A7BB-4CA0-9D88-E08C96B5F7D5}" destId="{0F95AC1A-6C88-44D1-A889-D5F15D7BAEC4}" srcOrd="0" destOrd="0" presId="urn:microsoft.com/office/officeart/2005/8/layout/arrow6"/>
    <dgm:cxn modelId="{D8541A2B-4A69-4150-BB25-050A0CC5F304}" type="presOf" srcId="{1B676426-00A4-4539-8AB9-56401DA83C5D}" destId="{8F0FA5A3-CD5F-4A6B-B02A-6A5ABD301CB3}" srcOrd="0" destOrd="0" presId="urn:microsoft.com/office/officeart/2005/8/layout/arrow6"/>
    <dgm:cxn modelId="{2A26E6A1-0711-4656-A782-CE64AAEA16C1}" type="presParOf" srcId="{27FEA8CB-843B-4CD1-9CEA-7FABF29B12A5}" destId="{86B7306B-BC36-4F9A-9C68-12A5DF654B19}" srcOrd="0" destOrd="0" presId="urn:microsoft.com/office/officeart/2005/8/layout/arrow6"/>
    <dgm:cxn modelId="{7CA7303A-42B7-431F-BB2A-0911FD940016}" type="presParOf" srcId="{27FEA8CB-843B-4CD1-9CEA-7FABF29B12A5}" destId="{8F0FA5A3-CD5F-4A6B-B02A-6A5ABD301CB3}" srcOrd="1" destOrd="0" presId="urn:microsoft.com/office/officeart/2005/8/layout/arrow6"/>
    <dgm:cxn modelId="{E6EFA7DD-9835-4279-86FF-CDFCCAE0F381}" type="presParOf" srcId="{27FEA8CB-843B-4CD1-9CEA-7FABF29B12A5}" destId="{0F95AC1A-6C88-44D1-A889-D5F15D7BAEC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2E72D8-84C8-4093-89A0-061CCA9CBF7B}" type="doc">
      <dgm:prSet loTypeId="urn:microsoft.com/office/officeart/2005/8/layout/radial4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IN"/>
        </a:p>
      </dgm:t>
    </dgm:pt>
    <dgm:pt modelId="{D3B15BB6-AD87-4EF6-BF68-70E11C98C1AB}">
      <dgm:prSet phldrT="[Text]"/>
      <dgm:spPr/>
      <dgm:t>
        <a:bodyPr/>
        <a:lstStyle/>
        <a:p>
          <a:r>
            <a:rPr lang="en-US" b="1" dirty="0" smtClean="0"/>
            <a:t>Sales Associate</a:t>
          </a:r>
          <a:endParaRPr lang="en-IN" b="1" dirty="0"/>
        </a:p>
      </dgm:t>
    </dgm:pt>
    <dgm:pt modelId="{D082FF90-8AD3-47D6-B0EF-F05687CB01C2}" type="parTrans" cxnId="{7D3AD04F-96B9-4360-8A18-8C3363283C2A}">
      <dgm:prSet/>
      <dgm:spPr/>
      <dgm:t>
        <a:bodyPr/>
        <a:lstStyle/>
        <a:p>
          <a:endParaRPr lang="en-IN" b="1"/>
        </a:p>
      </dgm:t>
    </dgm:pt>
    <dgm:pt modelId="{17539AF2-5414-4FC0-8DF0-834764EBB785}" type="sibTrans" cxnId="{7D3AD04F-96B9-4360-8A18-8C3363283C2A}">
      <dgm:prSet/>
      <dgm:spPr/>
      <dgm:t>
        <a:bodyPr/>
        <a:lstStyle/>
        <a:p>
          <a:endParaRPr lang="en-IN" b="1"/>
        </a:p>
      </dgm:t>
    </dgm:pt>
    <dgm:pt modelId="{A2A52D44-DE81-4BBA-9B81-79798F965D51}">
      <dgm:prSet phldrT="[Text]"/>
      <dgm:spPr/>
      <dgm:t>
        <a:bodyPr/>
        <a:lstStyle/>
        <a:p>
          <a:r>
            <a:rPr lang="en-US" b="1" dirty="0" smtClean="0"/>
            <a:t>Processing Deliveries</a:t>
          </a:r>
          <a:endParaRPr lang="en-IN" b="1" dirty="0"/>
        </a:p>
      </dgm:t>
    </dgm:pt>
    <dgm:pt modelId="{7E47B190-7149-44B4-B338-FE55D9765472}" type="parTrans" cxnId="{830B977B-9625-4D30-B998-FF08D65004E2}">
      <dgm:prSet/>
      <dgm:spPr/>
      <dgm:t>
        <a:bodyPr/>
        <a:lstStyle/>
        <a:p>
          <a:endParaRPr lang="en-IN" b="1"/>
        </a:p>
      </dgm:t>
    </dgm:pt>
    <dgm:pt modelId="{80A3F431-A83D-4D62-A4BD-99B30E308170}" type="sibTrans" cxnId="{830B977B-9625-4D30-B998-FF08D65004E2}">
      <dgm:prSet/>
      <dgm:spPr/>
      <dgm:t>
        <a:bodyPr/>
        <a:lstStyle/>
        <a:p>
          <a:endParaRPr lang="en-IN" b="1"/>
        </a:p>
      </dgm:t>
    </dgm:pt>
    <dgm:pt modelId="{ED8055BE-020B-412E-9B58-6CA1571EC032}">
      <dgm:prSet phldrT="[Text]"/>
      <dgm:spPr/>
      <dgm:t>
        <a:bodyPr/>
        <a:lstStyle/>
        <a:p>
          <a:r>
            <a:rPr lang="en-US" b="1" dirty="0" smtClean="0"/>
            <a:t>Managing Backroom Replenishment</a:t>
          </a:r>
          <a:endParaRPr lang="en-IN" b="1" dirty="0"/>
        </a:p>
      </dgm:t>
    </dgm:pt>
    <dgm:pt modelId="{C864259D-B9DE-4D65-BD74-DA2259AE72E0}" type="parTrans" cxnId="{0006ACDB-C6DF-4028-9A43-2CE8E9FA1BB9}">
      <dgm:prSet/>
      <dgm:spPr/>
      <dgm:t>
        <a:bodyPr/>
        <a:lstStyle/>
        <a:p>
          <a:endParaRPr lang="en-IN" b="1"/>
        </a:p>
      </dgm:t>
    </dgm:pt>
    <dgm:pt modelId="{6106334E-1B8D-42C5-AF7F-0F929D479FDB}" type="sibTrans" cxnId="{0006ACDB-C6DF-4028-9A43-2CE8E9FA1BB9}">
      <dgm:prSet/>
      <dgm:spPr/>
      <dgm:t>
        <a:bodyPr/>
        <a:lstStyle/>
        <a:p>
          <a:endParaRPr lang="en-IN" b="1"/>
        </a:p>
      </dgm:t>
    </dgm:pt>
    <dgm:pt modelId="{1E22DBCC-7C56-4809-9EB0-631C26587F0F}">
      <dgm:prSet phldrT="[Text]"/>
      <dgm:spPr/>
      <dgm:t>
        <a:bodyPr/>
        <a:lstStyle/>
        <a:p>
          <a:r>
            <a:rPr lang="en-US" b="1" dirty="0" smtClean="0"/>
            <a:t>Managing Display Areas &amp; Fitting Rooms</a:t>
          </a:r>
          <a:endParaRPr lang="en-IN" b="1" dirty="0"/>
        </a:p>
      </dgm:t>
    </dgm:pt>
    <dgm:pt modelId="{2D604124-8451-472E-ADFA-E7DD698E8843}" type="parTrans" cxnId="{AEBD0E2E-CB3C-4D56-9EB3-61909DC2C711}">
      <dgm:prSet/>
      <dgm:spPr/>
      <dgm:t>
        <a:bodyPr/>
        <a:lstStyle/>
        <a:p>
          <a:endParaRPr lang="en-IN" b="1"/>
        </a:p>
      </dgm:t>
    </dgm:pt>
    <dgm:pt modelId="{3DF6BC58-9061-4A46-91F0-7D9E8250E9C1}" type="sibTrans" cxnId="{AEBD0E2E-CB3C-4D56-9EB3-61909DC2C711}">
      <dgm:prSet/>
      <dgm:spPr/>
      <dgm:t>
        <a:bodyPr/>
        <a:lstStyle/>
        <a:p>
          <a:endParaRPr lang="en-IN" b="1"/>
        </a:p>
      </dgm:t>
    </dgm:pt>
    <dgm:pt modelId="{333468F2-56A5-4829-96DF-422253C30FE5}">
      <dgm:prSet phldrT="[Text]"/>
      <dgm:spPr/>
      <dgm:t>
        <a:bodyPr/>
        <a:lstStyle/>
        <a:p>
          <a:r>
            <a:rPr lang="en-US" b="1" dirty="0" smtClean="0"/>
            <a:t>Physical Audits</a:t>
          </a:r>
          <a:endParaRPr lang="en-IN" b="1" dirty="0"/>
        </a:p>
      </dgm:t>
    </dgm:pt>
    <dgm:pt modelId="{0FB45A91-823D-4EB2-8BFD-1A2F704C622C}" type="parTrans" cxnId="{4254CBA0-7A7F-4F52-9B49-FD90BD0632AF}">
      <dgm:prSet/>
      <dgm:spPr/>
      <dgm:t>
        <a:bodyPr/>
        <a:lstStyle/>
        <a:p>
          <a:endParaRPr lang="en-IN" b="1"/>
        </a:p>
      </dgm:t>
    </dgm:pt>
    <dgm:pt modelId="{DD953952-1ABD-48E5-BE23-7AE1188004D5}" type="sibTrans" cxnId="{4254CBA0-7A7F-4F52-9B49-FD90BD0632AF}">
      <dgm:prSet/>
      <dgm:spPr/>
      <dgm:t>
        <a:bodyPr/>
        <a:lstStyle/>
        <a:p>
          <a:endParaRPr lang="en-IN" b="1"/>
        </a:p>
      </dgm:t>
    </dgm:pt>
    <dgm:pt modelId="{828A00C2-33A0-4C7C-9021-66B54D5D08F0}" type="pres">
      <dgm:prSet presAssocID="{802E72D8-84C8-4093-89A0-061CCA9CBF7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189470F-55BF-42E0-AAED-934B3D3D616D}" type="pres">
      <dgm:prSet presAssocID="{D3B15BB6-AD87-4EF6-BF68-70E11C98C1AB}" presName="centerShape" presStyleLbl="node0" presStyleIdx="0" presStyleCnt="1"/>
      <dgm:spPr/>
      <dgm:t>
        <a:bodyPr/>
        <a:lstStyle/>
        <a:p>
          <a:endParaRPr lang="en-IN"/>
        </a:p>
      </dgm:t>
    </dgm:pt>
    <dgm:pt modelId="{45BF4D40-AE84-459F-8AD3-99BB5BB5E783}" type="pres">
      <dgm:prSet presAssocID="{7E47B190-7149-44B4-B338-FE55D9765472}" presName="parTrans" presStyleLbl="bgSibTrans2D1" presStyleIdx="0" presStyleCnt="4"/>
      <dgm:spPr/>
      <dgm:t>
        <a:bodyPr/>
        <a:lstStyle/>
        <a:p>
          <a:endParaRPr lang="en-IN"/>
        </a:p>
      </dgm:t>
    </dgm:pt>
    <dgm:pt modelId="{16EFBEF4-7270-4181-8008-DDCD8F0D0057}" type="pres">
      <dgm:prSet presAssocID="{A2A52D44-DE81-4BBA-9B81-79798F965D5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8152B67-BF2E-46FC-BD27-E2DB714FE095}" type="pres">
      <dgm:prSet presAssocID="{C864259D-B9DE-4D65-BD74-DA2259AE72E0}" presName="parTrans" presStyleLbl="bgSibTrans2D1" presStyleIdx="1" presStyleCnt="4"/>
      <dgm:spPr/>
      <dgm:t>
        <a:bodyPr/>
        <a:lstStyle/>
        <a:p>
          <a:endParaRPr lang="en-IN"/>
        </a:p>
      </dgm:t>
    </dgm:pt>
    <dgm:pt modelId="{377C01DA-1EA4-4D73-83DA-4889AFE1CEFE}" type="pres">
      <dgm:prSet presAssocID="{ED8055BE-020B-412E-9B58-6CA1571EC03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B409D13-8AFC-471F-B112-DA1A6BF4E55F}" type="pres">
      <dgm:prSet presAssocID="{2D604124-8451-472E-ADFA-E7DD698E8843}" presName="parTrans" presStyleLbl="bgSibTrans2D1" presStyleIdx="2" presStyleCnt="4"/>
      <dgm:spPr/>
      <dgm:t>
        <a:bodyPr/>
        <a:lstStyle/>
        <a:p>
          <a:endParaRPr lang="en-IN"/>
        </a:p>
      </dgm:t>
    </dgm:pt>
    <dgm:pt modelId="{BC0AE566-242F-4632-B6BB-8DA1089F3B55}" type="pres">
      <dgm:prSet presAssocID="{1E22DBCC-7C56-4809-9EB0-631C26587F0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AB0D215-867F-4C2F-B158-80DF371E8592}" type="pres">
      <dgm:prSet presAssocID="{0FB45A91-823D-4EB2-8BFD-1A2F704C622C}" presName="parTrans" presStyleLbl="bgSibTrans2D1" presStyleIdx="3" presStyleCnt="4"/>
      <dgm:spPr/>
      <dgm:t>
        <a:bodyPr/>
        <a:lstStyle/>
        <a:p>
          <a:endParaRPr lang="en-IN"/>
        </a:p>
      </dgm:t>
    </dgm:pt>
    <dgm:pt modelId="{BED421B2-4AF8-48F3-90DB-36DD606EC998}" type="pres">
      <dgm:prSet presAssocID="{333468F2-56A5-4829-96DF-422253C30F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53458B5-9849-4A78-A19A-858638A470FA}" type="presOf" srcId="{0FB45A91-823D-4EB2-8BFD-1A2F704C622C}" destId="{CAB0D215-867F-4C2F-B158-80DF371E8592}" srcOrd="0" destOrd="0" presId="urn:microsoft.com/office/officeart/2005/8/layout/radial4"/>
    <dgm:cxn modelId="{5FF05697-7557-4291-B50E-7076B56F6A6D}" type="presOf" srcId="{C864259D-B9DE-4D65-BD74-DA2259AE72E0}" destId="{38152B67-BF2E-46FC-BD27-E2DB714FE095}" srcOrd="0" destOrd="0" presId="urn:microsoft.com/office/officeart/2005/8/layout/radial4"/>
    <dgm:cxn modelId="{0997213B-5825-4A56-B0D9-59C19DCD8CEA}" type="presOf" srcId="{333468F2-56A5-4829-96DF-422253C30FE5}" destId="{BED421B2-4AF8-48F3-90DB-36DD606EC998}" srcOrd="0" destOrd="0" presId="urn:microsoft.com/office/officeart/2005/8/layout/radial4"/>
    <dgm:cxn modelId="{A7AA1DFC-CBE9-4E54-9FBE-5AC14F81788E}" type="presOf" srcId="{802E72D8-84C8-4093-89A0-061CCA9CBF7B}" destId="{828A00C2-33A0-4C7C-9021-66B54D5D08F0}" srcOrd="0" destOrd="0" presId="urn:microsoft.com/office/officeart/2005/8/layout/radial4"/>
    <dgm:cxn modelId="{7D3AD04F-96B9-4360-8A18-8C3363283C2A}" srcId="{802E72D8-84C8-4093-89A0-061CCA9CBF7B}" destId="{D3B15BB6-AD87-4EF6-BF68-70E11C98C1AB}" srcOrd="0" destOrd="0" parTransId="{D082FF90-8AD3-47D6-B0EF-F05687CB01C2}" sibTransId="{17539AF2-5414-4FC0-8DF0-834764EBB785}"/>
    <dgm:cxn modelId="{7A612D06-8858-4D88-BEB0-B0738DD317EA}" type="presOf" srcId="{7E47B190-7149-44B4-B338-FE55D9765472}" destId="{45BF4D40-AE84-459F-8AD3-99BB5BB5E783}" srcOrd="0" destOrd="0" presId="urn:microsoft.com/office/officeart/2005/8/layout/radial4"/>
    <dgm:cxn modelId="{6887A803-D7D4-4747-BED6-7AD90A80725E}" type="presOf" srcId="{1E22DBCC-7C56-4809-9EB0-631C26587F0F}" destId="{BC0AE566-242F-4632-B6BB-8DA1089F3B55}" srcOrd="0" destOrd="0" presId="urn:microsoft.com/office/officeart/2005/8/layout/radial4"/>
    <dgm:cxn modelId="{830B977B-9625-4D30-B998-FF08D65004E2}" srcId="{D3B15BB6-AD87-4EF6-BF68-70E11C98C1AB}" destId="{A2A52D44-DE81-4BBA-9B81-79798F965D51}" srcOrd="0" destOrd="0" parTransId="{7E47B190-7149-44B4-B338-FE55D9765472}" sibTransId="{80A3F431-A83D-4D62-A4BD-99B30E308170}"/>
    <dgm:cxn modelId="{8BED0543-8F3F-4A1C-8093-00F389D5B77C}" type="presOf" srcId="{2D604124-8451-472E-ADFA-E7DD698E8843}" destId="{3B409D13-8AFC-471F-B112-DA1A6BF4E55F}" srcOrd="0" destOrd="0" presId="urn:microsoft.com/office/officeart/2005/8/layout/radial4"/>
    <dgm:cxn modelId="{228FF784-BBE4-4656-B332-6B7FDE5A77F8}" type="presOf" srcId="{D3B15BB6-AD87-4EF6-BF68-70E11C98C1AB}" destId="{5189470F-55BF-42E0-AAED-934B3D3D616D}" srcOrd="0" destOrd="0" presId="urn:microsoft.com/office/officeart/2005/8/layout/radial4"/>
    <dgm:cxn modelId="{AEBD0E2E-CB3C-4D56-9EB3-61909DC2C711}" srcId="{D3B15BB6-AD87-4EF6-BF68-70E11C98C1AB}" destId="{1E22DBCC-7C56-4809-9EB0-631C26587F0F}" srcOrd="2" destOrd="0" parTransId="{2D604124-8451-472E-ADFA-E7DD698E8843}" sibTransId="{3DF6BC58-9061-4A46-91F0-7D9E8250E9C1}"/>
    <dgm:cxn modelId="{0006ACDB-C6DF-4028-9A43-2CE8E9FA1BB9}" srcId="{D3B15BB6-AD87-4EF6-BF68-70E11C98C1AB}" destId="{ED8055BE-020B-412E-9B58-6CA1571EC032}" srcOrd="1" destOrd="0" parTransId="{C864259D-B9DE-4D65-BD74-DA2259AE72E0}" sibTransId="{6106334E-1B8D-42C5-AF7F-0F929D479FDB}"/>
    <dgm:cxn modelId="{75442EBA-570D-441E-BD82-6188B3EEFB49}" type="presOf" srcId="{ED8055BE-020B-412E-9B58-6CA1571EC032}" destId="{377C01DA-1EA4-4D73-83DA-4889AFE1CEFE}" srcOrd="0" destOrd="0" presId="urn:microsoft.com/office/officeart/2005/8/layout/radial4"/>
    <dgm:cxn modelId="{D157D618-A694-4C2F-AD94-B19851446503}" type="presOf" srcId="{A2A52D44-DE81-4BBA-9B81-79798F965D51}" destId="{16EFBEF4-7270-4181-8008-DDCD8F0D0057}" srcOrd="0" destOrd="0" presId="urn:microsoft.com/office/officeart/2005/8/layout/radial4"/>
    <dgm:cxn modelId="{4254CBA0-7A7F-4F52-9B49-FD90BD0632AF}" srcId="{D3B15BB6-AD87-4EF6-BF68-70E11C98C1AB}" destId="{333468F2-56A5-4829-96DF-422253C30FE5}" srcOrd="3" destOrd="0" parTransId="{0FB45A91-823D-4EB2-8BFD-1A2F704C622C}" sibTransId="{DD953952-1ABD-48E5-BE23-7AE1188004D5}"/>
    <dgm:cxn modelId="{E8F89576-14F9-4F3F-BECC-77B9678315C6}" type="presParOf" srcId="{828A00C2-33A0-4C7C-9021-66B54D5D08F0}" destId="{5189470F-55BF-42E0-AAED-934B3D3D616D}" srcOrd="0" destOrd="0" presId="urn:microsoft.com/office/officeart/2005/8/layout/radial4"/>
    <dgm:cxn modelId="{2EF8C115-1724-44F3-AFA4-1EE7D5E09894}" type="presParOf" srcId="{828A00C2-33A0-4C7C-9021-66B54D5D08F0}" destId="{45BF4D40-AE84-459F-8AD3-99BB5BB5E783}" srcOrd="1" destOrd="0" presId="urn:microsoft.com/office/officeart/2005/8/layout/radial4"/>
    <dgm:cxn modelId="{7896B244-9BB2-47B5-838D-8F827B2B0770}" type="presParOf" srcId="{828A00C2-33A0-4C7C-9021-66B54D5D08F0}" destId="{16EFBEF4-7270-4181-8008-DDCD8F0D0057}" srcOrd="2" destOrd="0" presId="urn:microsoft.com/office/officeart/2005/8/layout/radial4"/>
    <dgm:cxn modelId="{2B8E5435-F2F0-4881-A716-7377CBCA2FD3}" type="presParOf" srcId="{828A00C2-33A0-4C7C-9021-66B54D5D08F0}" destId="{38152B67-BF2E-46FC-BD27-E2DB714FE095}" srcOrd="3" destOrd="0" presId="urn:microsoft.com/office/officeart/2005/8/layout/radial4"/>
    <dgm:cxn modelId="{6A0124E5-A3D2-4F4B-B4DE-610944CB9398}" type="presParOf" srcId="{828A00C2-33A0-4C7C-9021-66B54D5D08F0}" destId="{377C01DA-1EA4-4D73-83DA-4889AFE1CEFE}" srcOrd="4" destOrd="0" presId="urn:microsoft.com/office/officeart/2005/8/layout/radial4"/>
    <dgm:cxn modelId="{D3E272B3-1406-42EC-A73D-345EA8FFEDD4}" type="presParOf" srcId="{828A00C2-33A0-4C7C-9021-66B54D5D08F0}" destId="{3B409D13-8AFC-471F-B112-DA1A6BF4E55F}" srcOrd="5" destOrd="0" presId="urn:microsoft.com/office/officeart/2005/8/layout/radial4"/>
    <dgm:cxn modelId="{61555379-D084-4ACC-9AB5-F44B9D717823}" type="presParOf" srcId="{828A00C2-33A0-4C7C-9021-66B54D5D08F0}" destId="{BC0AE566-242F-4632-B6BB-8DA1089F3B55}" srcOrd="6" destOrd="0" presId="urn:microsoft.com/office/officeart/2005/8/layout/radial4"/>
    <dgm:cxn modelId="{DBA69D2E-2737-4DB3-9378-E63DFA6E6A6D}" type="presParOf" srcId="{828A00C2-33A0-4C7C-9021-66B54D5D08F0}" destId="{CAB0D215-867F-4C2F-B158-80DF371E8592}" srcOrd="7" destOrd="0" presId="urn:microsoft.com/office/officeart/2005/8/layout/radial4"/>
    <dgm:cxn modelId="{12546AE9-C67B-476B-BA6E-98686D4C68EE}" type="presParOf" srcId="{828A00C2-33A0-4C7C-9021-66B54D5D08F0}" destId="{BED421B2-4AF8-48F3-90DB-36DD606EC99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E3034B-2B5A-4127-A766-D3FC74CEFBA2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6046FB8A-BB21-415F-873A-D1FBD9E1C6CF}">
      <dgm:prSet phldrT="[文本]" custT="1"/>
      <dgm:spPr/>
      <dgm:t>
        <a:bodyPr/>
        <a:lstStyle/>
        <a:p>
          <a:pPr algn="l"/>
          <a:r>
            <a:rPr lang="en-US" altLang="zh-CN" sz="3200" b="1" dirty="0" smtClean="0"/>
            <a:t>1. </a:t>
          </a:r>
          <a:r>
            <a:rPr lang="en-US" altLang="zh-CN" sz="1900" dirty="0" smtClean="0"/>
            <a:t>Establish  logistic center to be near areas with rich supply &amp; low cost &amp; big market &amp; special aesthetic</a:t>
          </a:r>
        </a:p>
        <a:p>
          <a:pPr algn="l"/>
          <a:r>
            <a:rPr lang="en-US" altLang="zh-CN" sz="1900" b="1" dirty="0" smtClean="0"/>
            <a:t>-&gt;</a:t>
          </a:r>
          <a:r>
            <a:rPr lang="en-US" altLang="zh-CN" sz="1900" dirty="0" smtClean="0"/>
            <a:t> e.g. Asia/South America, to reach lower price by saving freighting cost</a:t>
          </a:r>
          <a:endParaRPr lang="zh-CN" altLang="en-US" sz="1900" dirty="0"/>
        </a:p>
      </dgm:t>
    </dgm:pt>
    <dgm:pt modelId="{C477966A-2941-46DA-9EE2-2A6559428F36}" type="parTrans" cxnId="{10C1EE25-486A-4D6A-809E-D896164C1B0B}">
      <dgm:prSet/>
      <dgm:spPr/>
      <dgm:t>
        <a:bodyPr/>
        <a:lstStyle/>
        <a:p>
          <a:endParaRPr lang="zh-CN" altLang="en-US"/>
        </a:p>
      </dgm:t>
    </dgm:pt>
    <dgm:pt modelId="{1E46D8DA-BD84-40EF-860B-F9524088FC0D}" type="sibTrans" cxnId="{10C1EE25-486A-4D6A-809E-D896164C1B0B}">
      <dgm:prSet/>
      <dgm:spPr/>
      <dgm:t>
        <a:bodyPr/>
        <a:lstStyle/>
        <a:p>
          <a:endParaRPr lang="zh-CN" altLang="en-US"/>
        </a:p>
      </dgm:t>
    </dgm:pt>
    <dgm:pt modelId="{16AC89F0-2743-4360-972E-7FD0E0F72103}">
      <dgm:prSet phldrT="[文本]" custT="1"/>
      <dgm:spPr/>
      <dgm:t>
        <a:bodyPr/>
        <a:lstStyle/>
        <a:p>
          <a:pPr algn="l"/>
          <a:r>
            <a:rPr lang="en-US" altLang="zh-CN" sz="3200" b="1" dirty="0" smtClean="0"/>
            <a:t>2. </a:t>
          </a:r>
          <a:r>
            <a:rPr lang="en-US" altLang="zh-CN" sz="1900" dirty="0" smtClean="0"/>
            <a:t>Consolidate transportation across different product lines</a:t>
          </a:r>
        </a:p>
        <a:p>
          <a:pPr algn="l"/>
          <a:r>
            <a:rPr lang="en-US" altLang="zh-CN" sz="1900" dirty="0" smtClean="0"/>
            <a:t>-&gt; arrange logistic center by destination instead of product line</a:t>
          </a:r>
          <a:endParaRPr lang="zh-CN" altLang="en-US" sz="1900" dirty="0"/>
        </a:p>
      </dgm:t>
    </dgm:pt>
    <dgm:pt modelId="{63C31595-3679-4973-AC7B-8A6E16630BDA}" type="parTrans" cxnId="{B8AEB284-908C-4797-A6A3-E28B2E06D4AC}">
      <dgm:prSet/>
      <dgm:spPr/>
      <dgm:t>
        <a:bodyPr/>
        <a:lstStyle/>
        <a:p>
          <a:endParaRPr lang="zh-CN" altLang="en-US"/>
        </a:p>
      </dgm:t>
    </dgm:pt>
    <dgm:pt modelId="{22137B62-2045-4C56-B8D2-0FC24A7C3AC0}" type="sibTrans" cxnId="{B8AEB284-908C-4797-A6A3-E28B2E06D4AC}">
      <dgm:prSet/>
      <dgm:spPr/>
      <dgm:t>
        <a:bodyPr/>
        <a:lstStyle/>
        <a:p>
          <a:endParaRPr lang="zh-CN" altLang="en-US"/>
        </a:p>
      </dgm:t>
    </dgm:pt>
    <dgm:pt modelId="{B244259C-4539-4471-A53D-C6A3EA75EA98}">
      <dgm:prSet phldrT="[文本]" custT="1"/>
      <dgm:spPr/>
      <dgm:t>
        <a:bodyPr/>
        <a:lstStyle/>
        <a:p>
          <a:pPr algn="l"/>
          <a:r>
            <a:rPr lang="en-US" altLang="zh-CN" sz="3200" b="1" dirty="0" smtClean="0"/>
            <a:t>3. </a:t>
          </a:r>
          <a:r>
            <a:rPr lang="en-US" altLang="zh-CN" sz="1900" dirty="0" smtClean="0"/>
            <a:t>Automatic replenishment</a:t>
          </a:r>
        </a:p>
        <a:p>
          <a:pPr algn="l"/>
          <a:r>
            <a:rPr lang="en-US" altLang="zh-CN" sz="1900" b="1" dirty="0" smtClean="0"/>
            <a:t>-&gt;</a:t>
          </a:r>
          <a:r>
            <a:rPr lang="en-US" altLang="zh-CN" sz="1900" dirty="0" smtClean="0"/>
            <a:t> for basic products and special ones based on specific market characteristics, to leave more focus on fashionable items</a:t>
          </a:r>
        </a:p>
      </dgm:t>
    </dgm:pt>
    <dgm:pt modelId="{6C2942CB-59F4-4C8B-8981-8038607BC690}" type="parTrans" cxnId="{93BE9E2F-2903-4BE2-9961-973EE80D2AFA}">
      <dgm:prSet/>
      <dgm:spPr/>
      <dgm:t>
        <a:bodyPr/>
        <a:lstStyle/>
        <a:p>
          <a:endParaRPr lang="zh-CN" altLang="en-US"/>
        </a:p>
      </dgm:t>
    </dgm:pt>
    <dgm:pt modelId="{80FCE316-557D-4114-9F1F-E7D3ECB3DF47}" type="sibTrans" cxnId="{93BE9E2F-2903-4BE2-9961-973EE80D2AFA}">
      <dgm:prSet/>
      <dgm:spPr/>
      <dgm:t>
        <a:bodyPr/>
        <a:lstStyle/>
        <a:p>
          <a:endParaRPr lang="zh-CN" altLang="en-US"/>
        </a:p>
      </dgm:t>
    </dgm:pt>
    <dgm:pt modelId="{0BB6F26A-EA9A-4080-95AB-9BC2BABAF407}" type="pres">
      <dgm:prSet presAssocID="{02E3034B-2B5A-4127-A766-D3FC74CEFB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5F5175E-11A8-4A30-855F-286B0B9ED406}" type="pres">
      <dgm:prSet presAssocID="{6046FB8A-BB21-415F-873A-D1FBD9E1C6CF}" presName="node" presStyleLbl="node1" presStyleIdx="0" presStyleCnt="3" custScaleX="11979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811CCB-0C31-4A12-8645-B9474A9F38DF}" type="pres">
      <dgm:prSet presAssocID="{1E46D8DA-BD84-40EF-860B-F9524088FC0D}" presName="sibTrans" presStyleCnt="0"/>
      <dgm:spPr/>
      <dgm:t>
        <a:bodyPr/>
        <a:lstStyle/>
        <a:p>
          <a:endParaRPr lang="zh-CN" altLang="en-US"/>
        </a:p>
      </dgm:t>
    </dgm:pt>
    <dgm:pt modelId="{F672652B-2715-4349-AF3E-007F03292C19}" type="pres">
      <dgm:prSet presAssocID="{16AC89F0-2743-4360-972E-7FD0E0F72103}" presName="node" presStyleLbl="node1" presStyleIdx="1" presStyleCnt="3" custScaleX="1168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83A4A5-EA17-4A0B-89E3-3A6688903C0D}" type="pres">
      <dgm:prSet presAssocID="{22137B62-2045-4C56-B8D2-0FC24A7C3AC0}" presName="sibTrans" presStyleCnt="0"/>
      <dgm:spPr/>
      <dgm:t>
        <a:bodyPr/>
        <a:lstStyle/>
        <a:p>
          <a:endParaRPr lang="zh-CN" altLang="en-US"/>
        </a:p>
      </dgm:t>
    </dgm:pt>
    <dgm:pt modelId="{F32475C7-2C6E-4019-8ED2-89C1206BC6AF}" type="pres">
      <dgm:prSet presAssocID="{B244259C-4539-4471-A53D-C6A3EA75EA98}" presName="node" presStyleLbl="node1" presStyleIdx="2" presStyleCnt="3" custScaleX="113332" custLinFactNeighborX="1091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D09BF82-4C1F-4858-9B45-4281FA7DCCAD}" type="presOf" srcId="{6046FB8A-BB21-415F-873A-D1FBD9E1C6CF}" destId="{35F5175E-11A8-4A30-855F-286B0B9ED406}" srcOrd="0" destOrd="0" presId="urn:microsoft.com/office/officeart/2005/8/layout/hList6"/>
    <dgm:cxn modelId="{77800D96-1E46-4103-9682-B36AFE826D6F}" type="presOf" srcId="{B244259C-4539-4471-A53D-C6A3EA75EA98}" destId="{F32475C7-2C6E-4019-8ED2-89C1206BC6AF}" srcOrd="0" destOrd="0" presId="urn:microsoft.com/office/officeart/2005/8/layout/hList6"/>
    <dgm:cxn modelId="{1F92673B-E32B-412F-ABD2-81105DABA3DE}" type="presOf" srcId="{02E3034B-2B5A-4127-A766-D3FC74CEFBA2}" destId="{0BB6F26A-EA9A-4080-95AB-9BC2BABAF407}" srcOrd="0" destOrd="0" presId="urn:microsoft.com/office/officeart/2005/8/layout/hList6"/>
    <dgm:cxn modelId="{93BE9E2F-2903-4BE2-9961-973EE80D2AFA}" srcId="{02E3034B-2B5A-4127-A766-D3FC74CEFBA2}" destId="{B244259C-4539-4471-A53D-C6A3EA75EA98}" srcOrd="2" destOrd="0" parTransId="{6C2942CB-59F4-4C8B-8981-8038607BC690}" sibTransId="{80FCE316-557D-4114-9F1F-E7D3ECB3DF47}"/>
    <dgm:cxn modelId="{10C1EE25-486A-4D6A-809E-D896164C1B0B}" srcId="{02E3034B-2B5A-4127-A766-D3FC74CEFBA2}" destId="{6046FB8A-BB21-415F-873A-D1FBD9E1C6CF}" srcOrd="0" destOrd="0" parTransId="{C477966A-2941-46DA-9EE2-2A6559428F36}" sibTransId="{1E46D8DA-BD84-40EF-860B-F9524088FC0D}"/>
    <dgm:cxn modelId="{D13A58FF-C1AC-4B5A-B4E8-152D3B114213}" type="presOf" srcId="{16AC89F0-2743-4360-972E-7FD0E0F72103}" destId="{F672652B-2715-4349-AF3E-007F03292C19}" srcOrd="0" destOrd="0" presId="urn:microsoft.com/office/officeart/2005/8/layout/hList6"/>
    <dgm:cxn modelId="{B8AEB284-908C-4797-A6A3-E28B2E06D4AC}" srcId="{02E3034B-2B5A-4127-A766-D3FC74CEFBA2}" destId="{16AC89F0-2743-4360-972E-7FD0E0F72103}" srcOrd="1" destOrd="0" parTransId="{63C31595-3679-4973-AC7B-8A6E16630BDA}" sibTransId="{22137B62-2045-4C56-B8D2-0FC24A7C3AC0}"/>
    <dgm:cxn modelId="{568B1948-B394-4931-A829-C3C0EF5390EE}" type="presParOf" srcId="{0BB6F26A-EA9A-4080-95AB-9BC2BABAF407}" destId="{35F5175E-11A8-4A30-855F-286B0B9ED406}" srcOrd="0" destOrd="0" presId="urn:microsoft.com/office/officeart/2005/8/layout/hList6"/>
    <dgm:cxn modelId="{4E581E8E-50E4-4066-BBC2-F9E2F30DCFF9}" type="presParOf" srcId="{0BB6F26A-EA9A-4080-95AB-9BC2BABAF407}" destId="{A0811CCB-0C31-4A12-8645-B9474A9F38DF}" srcOrd="1" destOrd="0" presId="urn:microsoft.com/office/officeart/2005/8/layout/hList6"/>
    <dgm:cxn modelId="{3208FADB-A891-4EB4-9445-E500EB51F513}" type="presParOf" srcId="{0BB6F26A-EA9A-4080-95AB-9BC2BABAF407}" destId="{F672652B-2715-4349-AF3E-007F03292C19}" srcOrd="2" destOrd="0" presId="urn:microsoft.com/office/officeart/2005/8/layout/hList6"/>
    <dgm:cxn modelId="{43C209CA-D60A-4329-BBBA-8BE555DFD1C0}" type="presParOf" srcId="{0BB6F26A-EA9A-4080-95AB-9BC2BABAF407}" destId="{EE83A4A5-EA17-4A0B-89E3-3A6688903C0D}" srcOrd="3" destOrd="0" presId="urn:microsoft.com/office/officeart/2005/8/layout/hList6"/>
    <dgm:cxn modelId="{321BC863-72CC-47B0-893D-702CF0AF26BA}" type="presParOf" srcId="{0BB6F26A-EA9A-4080-95AB-9BC2BABAF407}" destId="{F32475C7-2C6E-4019-8ED2-89C1206BC6A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E3034B-2B5A-4127-A766-D3FC74CEFBA2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6046FB8A-BB21-415F-873A-D1FBD9E1C6CF}">
      <dgm:prSet phldrT="[文本]" custT="1"/>
      <dgm:spPr/>
      <dgm:t>
        <a:bodyPr/>
        <a:lstStyle/>
        <a:p>
          <a:pPr algn="l"/>
          <a:r>
            <a:rPr lang="en-US" altLang="zh-CN" sz="3200" b="1" dirty="0" smtClean="0"/>
            <a:t>4. </a:t>
          </a:r>
          <a:r>
            <a:rPr lang="en-US" altLang="zh-CN" sz="1900" dirty="0" smtClean="0"/>
            <a:t>Advertising investment for market penetration and building up positive brand image</a:t>
          </a:r>
        </a:p>
        <a:p>
          <a:pPr algn="l"/>
          <a:r>
            <a:rPr lang="en-US" altLang="zh-CN" sz="1900" dirty="0" smtClean="0"/>
            <a:t>-&gt; penetration in big potential market like Asia/America</a:t>
          </a:r>
          <a:endParaRPr lang="zh-CN" altLang="en-US" sz="1900" dirty="0"/>
        </a:p>
      </dgm:t>
    </dgm:pt>
    <dgm:pt modelId="{C477966A-2941-46DA-9EE2-2A6559428F36}" type="parTrans" cxnId="{10C1EE25-486A-4D6A-809E-D896164C1B0B}">
      <dgm:prSet/>
      <dgm:spPr/>
      <dgm:t>
        <a:bodyPr/>
        <a:lstStyle/>
        <a:p>
          <a:endParaRPr lang="zh-CN" altLang="en-US"/>
        </a:p>
      </dgm:t>
    </dgm:pt>
    <dgm:pt modelId="{1E46D8DA-BD84-40EF-860B-F9524088FC0D}" type="sibTrans" cxnId="{10C1EE25-486A-4D6A-809E-D896164C1B0B}">
      <dgm:prSet/>
      <dgm:spPr/>
      <dgm:t>
        <a:bodyPr/>
        <a:lstStyle/>
        <a:p>
          <a:endParaRPr lang="zh-CN" altLang="en-US"/>
        </a:p>
      </dgm:t>
    </dgm:pt>
    <dgm:pt modelId="{16AC89F0-2743-4360-972E-7FD0E0F72103}">
      <dgm:prSet phldrT="[文本]" custT="1"/>
      <dgm:spPr/>
      <dgm:t>
        <a:bodyPr/>
        <a:lstStyle/>
        <a:p>
          <a:pPr algn="l"/>
          <a:r>
            <a:rPr lang="en-US" altLang="zh-CN" sz="3200" b="1" dirty="0" smtClean="0"/>
            <a:t>5. </a:t>
          </a:r>
          <a:r>
            <a:rPr lang="en-US" altLang="zh-CN" sz="1900" dirty="0" smtClean="0"/>
            <a:t>Outsource time-consuming work from store employees</a:t>
          </a:r>
        </a:p>
        <a:p>
          <a:pPr algn="l"/>
          <a:r>
            <a:rPr lang="en-US" altLang="zh-CN" sz="1900" b="1" dirty="0" smtClean="0"/>
            <a:t>-&gt;</a:t>
          </a:r>
          <a:r>
            <a:rPr lang="en-US" altLang="zh-CN" sz="1900" dirty="0" smtClean="0"/>
            <a:t> e.g.  processing deliveries</a:t>
          </a:r>
          <a:endParaRPr lang="zh-CN" altLang="en-US" sz="1900" dirty="0"/>
        </a:p>
      </dgm:t>
    </dgm:pt>
    <dgm:pt modelId="{63C31595-3679-4973-AC7B-8A6E16630BDA}" type="parTrans" cxnId="{B8AEB284-908C-4797-A6A3-E28B2E06D4AC}">
      <dgm:prSet/>
      <dgm:spPr/>
      <dgm:t>
        <a:bodyPr/>
        <a:lstStyle/>
        <a:p>
          <a:endParaRPr lang="zh-CN" altLang="en-US"/>
        </a:p>
      </dgm:t>
    </dgm:pt>
    <dgm:pt modelId="{22137B62-2045-4C56-B8D2-0FC24A7C3AC0}" type="sibTrans" cxnId="{B8AEB284-908C-4797-A6A3-E28B2E06D4AC}">
      <dgm:prSet/>
      <dgm:spPr/>
      <dgm:t>
        <a:bodyPr/>
        <a:lstStyle/>
        <a:p>
          <a:endParaRPr lang="zh-CN" altLang="en-US"/>
        </a:p>
      </dgm:t>
    </dgm:pt>
    <dgm:pt modelId="{B244259C-4539-4471-A53D-C6A3EA75EA98}">
      <dgm:prSet phldrT="[文本]" custT="1"/>
      <dgm:spPr/>
      <dgm:t>
        <a:bodyPr/>
        <a:lstStyle/>
        <a:p>
          <a:pPr algn="l"/>
          <a:r>
            <a:rPr lang="en-US" altLang="zh-CN" sz="3200" b="1" dirty="0" smtClean="0"/>
            <a:t>6. </a:t>
          </a:r>
          <a:r>
            <a:rPr lang="en-US" altLang="zh-CN" sz="1900" dirty="0" smtClean="0"/>
            <a:t>Continuously work with academics in operation management and IT support</a:t>
          </a:r>
        </a:p>
        <a:p>
          <a:pPr algn="l"/>
          <a:r>
            <a:rPr lang="en-US" altLang="zh-CN" sz="1900" b="1" dirty="0" smtClean="0"/>
            <a:t>-&gt;</a:t>
          </a:r>
          <a:r>
            <a:rPr lang="en-US" altLang="zh-CN" sz="1900" dirty="0" smtClean="0"/>
            <a:t> to find the most efficient practice </a:t>
          </a:r>
        </a:p>
      </dgm:t>
    </dgm:pt>
    <dgm:pt modelId="{6C2942CB-59F4-4C8B-8981-8038607BC690}" type="parTrans" cxnId="{93BE9E2F-2903-4BE2-9961-973EE80D2AFA}">
      <dgm:prSet/>
      <dgm:spPr/>
      <dgm:t>
        <a:bodyPr/>
        <a:lstStyle/>
        <a:p>
          <a:endParaRPr lang="zh-CN" altLang="en-US"/>
        </a:p>
      </dgm:t>
    </dgm:pt>
    <dgm:pt modelId="{80FCE316-557D-4114-9F1F-E7D3ECB3DF47}" type="sibTrans" cxnId="{93BE9E2F-2903-4BE2-9961-973EE80D2AFA}">
      <dgm:prSet/>
      <dgm:spPr/>
      <dgm:t>
        <a:bodyPr/>
        <a:lstStyle/>
        <a:p>
          <a:endParaRPr lang="zh-CN" altLang="en-US"/>
        </a:p>
      </dgm:t>
    </dgm:pt>
    <dgm:pt modelId="{0BB6F26A-EA9A-4080-95AB-9BC2BABAF407}" type="pres">
      <dgm:prSet presAssocID="{02E3034B-2B5A-4127-A766-D3FC74CEFB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5F5175E-11A8-4A30-855F-286B0B9ED406}" type="pres">
      <dgm:prSet presAssocID="{6046FB8A-BB21-415F-873A-D1FBD9E1C6CF}" presName="node" presStyleLbl="node1" presStyleIdx="0" presStyleCnt="3" custScaleX="11979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811CCB-0C31-4A12-8645-B9474A9F38DF}" type="pres">
      <dgm:prSet presAssocID="{1E46D8DA-BD84-40EF-860B-F9524088FC0D}" presName="sibTrans" presStyleCnt="0"/>
      <dgm:spPr/>
      <dgm:t>
        <a:bodyPr/>
        <a:lstStyle/>
        <a:p>
          <a:endParaRPr lang="zh-CN" altLang="en-US"/>
        </a:p>
      </dgm:t>
    </dgm:pt>
    <dgm:pt modelId="{F672652B-2715-4349-AF3E-007F03292C19}" type="pres">
      <dgm:prSet presAssocID="{16AC89F0-2743-4360-972E-7FD0E0F72103}" presName="node" presStyleLbl="node1" presStyleIdx="1" presStyleCnt="3" custScaleX="1168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83A4A5-EA17-4A0B-89E3-3A6688903C0D}" type="pres">
      <dgm:prSet presAssocID="{22137B62-2045-4C56-B8D2-0FC24A7C3AC0}" presName="sibTrans" presStyleCnt="0"/>
      <dgm:spPr/>
      <dgm:t>
        <a:bodyPr/>
        <a:lstStyle/>
        <a:p>
          <a:endParaRPr lang="zh-CN" altLang="en-US"/>
        </a:p>
      </dgm:t>
    </dgm:pt>
    <dgm:pt modelId="{F32475C7-2C6E-4019-8ED2-89C1206BC6AF}" type="pres">
      <dgm:prSet presAssocID="{B244259C-4539-4471-A53D-C6A3EA75EA98}" presName="node" presStyleLbl="node1" presStyleIdx="2" presStyleCnt="3" custScaleX="113332" custLinFactNeighborX="743" custLinFactNeighborY="38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7144A27-7D07-4878-8FB5-AA9D42141580}" type="presOf" srcId="{B244259C-4539-4471-A53D-C6A3EA75EA98}" destId="{F32475C7-2C6E-4019-8ED2-89C1206BC6AF}" srcOrd="0" destOrd="0" presId="urn:microsoft.com/office/officeart/2005/8/layout/hList6"/>
    <dgm:cxn modelId="{DE67ABCD-D6BA-4EE0-8FF1-026A992BD1ED}" type="presOf" srcId="{02E3034B-2B5A-4127-A766-D3FC74CEFBA2}" destId="{0BB6F26A-EA9A-4080-95AB-9BC2BABAF407}" srcOrd="0" destOrd="0" presId="urn:microsoft.com/office/officeart/2005/8/layout/hList6"/>
    <dgm:cxn modelId="{93BE9E2F-2903-4BE2-9961-973EE80D2AFA}" srcId="{02E3034B-2B5A-4127-A766-D3FC74CEFBA2}" destId="{B244259C-4539-4471-A53D-C6A3EA75EA98}" srcOrd="2" destOrd="0" parTransId="{6C2942CB-59F4-4C8B-8981-8038607BC690}" sibTransId="{80FCE316-557D-4114-9F1F-E7D3ECB3DF47}"/>
    <dgm:cxn modelId="{AD1127A5-55A2-42D1-A97E-998901987F0D}" type="presOf" srcId="{6046FB8A-BB21-415F-873A-D1FBD9E1C6CF}" destId="{35F5175E-11A8-4A30-855F-286B0B9ED406}" srcOrd="0" destOrd="0" presId="urn:microsoft.com/office/officeart/2005/8/layout/hList6"/>
    <dgm:cxn modelId="{B8AEB284-908C-4797-A6A3-E28B2E06D4AC}" srcId="{02E3034B-2B5A-4127-A766-D3FC74CEFBA2}" destId="{16AC89F0-2743-4360-972E-7FD0E0F72103}" srcOrd="1" destOrd="0" parTransId="{63C31595-3679-4973-AC7B-8A6E16630BDA}" sibTransId="{22137B62-2045-4C56-B8D2-0FC24A7C3AC0}"/>
    <dgm:cxn modelId="{417805CD-1B01-4EAE-85AF-4F95046B6F2A}" type="presOf" srcId="{16AC89F0-2743-4360-972E-7FD0E0F72103}" destId="{F672652B-2715-4349-AF3E-007F03292C19}" srcOrd="0" destOrd="0" presId="urn:microsoft.com/office/officeart/2005/8/layout/hList6"/>
    <dgm:cxn modelId="{10C1EE25-486A-4D6A-809E-D896164C1B0B}" srcId="{02E3034B-2B5A-4127-A766-D3FC74CEFBA2}" destId="{6046FB8A-BB21-415F-873A-D1FBD9E1C6CF}" srcOrd="0" destOrd="0" parTransId="{C477966A-2941-46DA-9EE2-2A6559428F36}" sibTransId="{1E46D8DA-BD84-40EF-860B-F9524088FC0D}"/>
    <dgm:cxn modelId="{2EAE8563-F339-4C72-9B66-ED9CF0186453}" type="presParOf" srcId="{0BB6F26A-EA9A-4080-95AB-9BC2BABAF407}" destId="{35F5175E-11A8-4A30-855F-286B0B9ED406}" srcOrd="0" destOrd="0" presId="urn:microsoft.com/office/officeart/2005/8/layout/hList6"/>
    <dgm:cxn modelId="{6DCC96BA-47FE-4C2F-8242-17B715195BAE}" type="presParOf" srcId="{0BB6F26A-EA9A-4080-95AB-9BC2BABAF407}" destId="{A0811CCB-0C31-4A12-8645-B9474A9F38DF}" srcOrd="1" destOrd="0" presId="urn:microsoft.com/office/officeart/2005/8/layout/hList6"/>
    <dgm:cxn modelId="{418BB9B2-E10D-45B7-850E-C8A79215754D}" type="presParOf" srcId="{0BB6F26A-EA9A-4080-95AB-9BC2BABAF407}" destId="{F672652B-2715-4349-AF3E-007F03292C19}" srcOrd="2" destOrd="0" presId="urn:microsoft.com/office/officeart/2005/8/layout/hList6"/>
    <dgm:cxn modelId="{D4500C45-A9DB-44C7-B5EB-25B484C91005}" type="presParOf" srcId="{0BB6F26A-EA9A-4080-95AB-9BC2BABAF407}" destId="{EE83A4A5-EA17-4A0B-89E3-3A6688903C0D}" srcOrd="3" destOrd="0" presId="urn:microsoft.com/office/officeart/2005/8/layout/hList6"/>
    <dgm:cxn modelId="{99DDFD22-505B-4893-8B26-9E5DFB575C61}" type="presParOf" srcId="{0BB6F26A-EA9A-4080-95AB-9BC2BABAF407}" destId="{F32475C7-2C6E-4019-8ED2-89C1206BC6A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79BDA-03D5-4F7B-A639-C30B44022DC9}">
      <dsp:nvSpPr>
        <dsp:cNvPr id="0" name=""/>
        <dsp:cNvSpPr/>
      </dsp:nvSpPr>
      <dsp:spPr>
        <a:xfrm>
          <a:off x="685799" y="0"/>
          <a:ext cx="7772400" cy="3716832"/>
        </a:xfrm>
        <a:prstGeom prst="rightArrow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7F10D-1A59-49C7-B700-0ABC8511E916}">
      <dsp:nvSpPr>
        <dsp:cNvPr id="0" name=""/>
        <dsp:cNvSpPr/>
      </dsp:nvSpPr>
      <dsp:spPr>
        <a:xfrm>
          <a:off x="111" y="1115049"/>
          <a:ext cx="1338113" cy="1486732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+mn-lt"/>
            </a:rPr>
            <a:t>Ortega started business as a dress-maker</a:t>
          </a:r>
          <a:endParaRPr lang="en-IN" sz="1800" kern="1200" dirty="0">
            <a:solidFill>
              <a:schemeClr val="bg1"/>
            </a:solidFill>
            <a:latin typeface="+mn-lt"/>
          </a:endParaRPr>
        </a:p>
      </dsp:txBody>
      <dsp:txXfrm>
        <a:off x="65432" y="1180370"/>
        <a:ext cx="1207471" cy="1356090"/>
      </dsp:txXfrm>
    </dsp:sp>
    <dsp:sp modelId="{E70C0C83-CD8D-4626-AE67-C845A383DBF3}">
      <dsp:nvSpPr>
        <dsp:cNvPr id="0" name=""/>
        <dsp:cNvSpPr/>
      </dsp:nvSpPr>
      <dsp:spPr>
        <a:xfrm>
          <a:off x="1561244" y="1115049"/>
          <a:ext cx="1338113" cy="1486732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First Zara store </a:t>
          </a:r>
          <a:r>
            <a:rPr lang="en-US" sz="1800" b="0" kern="1200" dirty="0" smtClean="0">
              <a:latin typeface="+mn-lt"/>
            </a:rPr>
            <a:t>opened in La </a:t>
          </a:r>
          <a:r>
            <a:rPr lang="en-US" sz="1800" b="0" kern="1200" dirty="0" err="1" smtClean="0">
              <a:latin typeface="+mn-lt"/>
            </a:rPr>
            <a:t>Coru</a:t>
          </a:r>
          <a:r>
            <a:rPr lang="en-IN" sz="1800" b="0" i="0" kern="1200" dirty="0" err="1" smtClean="0">
              <a:latin typeface="+mn-lt"/>
            </a:rPr>
            <a:t>ña</a:t>
          </a:r>
          <a:endParaRPr lang="en-IN" sz="1800" b="0" i="0" kern="1200" dirty="0" smtClean="0">
            <a:solidFill>
              <a:schemeClr val="accent4">
                <a:lumMod val="75000"/>
              </a:schemeClr>
            </a:solidFill>
            <a:latin typeface="+mn-lt"/>
          </a:endParaRPr>
        </a:p>
      </dsp:txBody>
      <dsp:txXfrm>
        <a:off x="1626565" y="1180370"/>
        <a:ext cx="1207471" cy="1356090"/>
      </dsp:txXfrm>
    </dsp:sp>
    <dsp:sp modelId="{EEE18C95-97BF-41F2-A327-DAB830083541}">
      <dsp:nvSpPr>
        <dsp:cNvPr id="0" name=""/>
        <dsp:cNvSpPr/>
      </dsp:nvSpPr>
      <dsp:spPr>
        <a:xfrm>
          <a:off x="3122376" y="1115049"/>
          <a:ext cx="1338113" cy="1486732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Zara extended presence in major Spanish cities</a:t>
          </a:r>
          <a:endParaRPr lang="en-IN" sz="1800" kern="1200" dirty="0">
            <a:latin typeface="+mn-lt"/>
          </a:endParaRPr>
        </a:p>
      </dsp:txBody>
      <dsp:txXfrm>
        <a:off x="3187697" y="1180370"/>
        <a:ext cx="1207471" cy="1356090"/>
      </dsp:txXfrm>
    </dsp:sp>
    <dsp:sp modelId="{511E6B1C-0ADD-4522-B0D8-2F7C77942037}">
      <dsp:nvSpPr>
        <dsp:cNvPr id="0" name=""/>
        <dsp:cNvSpPr/>
      </dsp:nvSpPr>
      <dsp:spPr>
        <a:xfrm>
          <a:off x="4683509" y="1115049"/>
          <a:ext cx="1338113" cy="1486732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First store outside Spain was opened in Porto, Portugal</a:t>
          </a:r>
          <a:endParaRPr lang="en-IN" sz="1800" kern="1200" dirty="0">
            <a:latin typeface="+mn-lt"/>
          </a:endParaRPr>
        </a:p>
      </dsp:txBody>
      <dsp:txXfrm>
        <a:off x="4748830" y="1180370"/>
        <a:ext cx="1207471" cy="1356090"/>
      </dsp:txXfrm>
    </dsp:sp>
    <dsp:sp modelId="{919779D4-DBF6-42E8-BA4C-EE35409635A4}">
      <dsp:nvSpPr>
        <dsp:cNvPr id="0" name=""/>
        <dsp:cNvSpPr/>
      </dsp:nvSpPr>
      <dsp:spPr>
        <a:xfrm>
          <a:off x="6244642" y="1115049"/>
          <a:ext cx="1338113" cy="1486732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Expanded internationally and diversified brand portfolio</a:t>
          </a:r>
          <a:endParaRPr lang="en-IN" sz="1800" kern="1200" dirty="0">
            <a:latin typeface="+mn-lt"/>
          </a:endParaRPr>
        </a:p>
      </dsp:txBody>
      <dsp:txXfrm>
        <a:off x="6309963" y="1180370"/>
        <a:ext cx="1207471" cy="1356090"/>
      </dsp:txXfrm>
    </dsp:sp>
    <dsp:sp modelId="{3EC2A0A4-7F28-4DBF-8C02-D9DB9C7CD98C}">
      <dsp:nvSpPr>
        <dsp:cNvPr id="0" name=""/>
        <dsp:cNvSpPr/>
      </dsp:nvSpPr>
      <dsp:spPr>
        <a:xfrm>
          <a:off x="7805774" y="1115049"/>
          <a:ext cx="1338113" cy="1486732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2,019 stores worldwide</a:t>
          </a:r>
          <a:endParaRPr lang="en-IN" sz="1800" kern="1200" dirty="0">
            <a:latin typeface="+mn-lt"/>
          </a:endParaRPr>
        </a:p>
      </dsp:txBody>
      <dsp:txXfrm>
        <a:off x="7871095" y="1180370"/>
        <a:ext cx="1207471" cy="1356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CAB12-9E63-4DE5-8A20-166BD291903C}">
      <dsp:nvSpPr>
        <dsp:cNvPr id="0" name=""/>
        <dsp:cNvSpPr/>
      </dsp:nvSpPr>
      <dsp:spPr>
        <a:xfrm>
          <a:off x="4" y="0"/>
          <a:ext cx="1704510" cy="2294716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Customer Demands from Stores</a:t>
          </a:r>
          <a:endParaRPr lang="zh-CN" altLang="en-US" sz="1300" kern="1200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sp:txBody>
      <dsp:txXfrm>
        <a:off x="4" y="917886"/>
        <a:ext cx="1704510" cy="917886"/>
      </dsp:txXfrm>
    </dsp:sp>
    <dsp:sp modelId="{E6BFB8A3-98DA-4A8E-9809-CF47FFDFB717}">
      <dsp:nvSpPr>
        <dsp:cNvPr id="0" name=""/>
        <dsp:cNvSpPr/>
      </dsp:nvSpPr>
      <dsp:spPr>
        <a:xfrm>
          <a:off x="471280" y="137682"/>
          <a:ext cx="764140" cy="764140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6FE3B-0711-4ABE-87EA-ACC7379A8811}">
      <dsp:nvSpPr>
        <dsp:cNvPr id="0" name=""/>
        <dsp:cNvSpPr/>
      </dsp:nvSpPr>
      <dsp:spPr>
        <a:xfrm>
          <a:off x="1756741" y="0"/>
          <a:ext cx="1704510" cy="2294716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Travel Across The World</a:t>
          </a:r>
          <a:endParaRPr lang="zh-CN" altLang="en-US" sz="1300" kern="1200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sp:txBody>
      <dsp:txXfrm>
        <a:off x="1756741" y="917886"/>
        <a:ext cx="1704510" cy="917886"/>
      </dsp:txXfrm>
    </dsp:sp>
    <dsp:sp modelId="{604186F8-7295-4765-B7CE-5D1EB13744E7}">
      <dsp:nvSpPr>
        <dsp:cNvPr id="0" name=""/>
        <dsp:cNvSpPr/>
      </dsp:nvSpPr>
      <dsp:spPr>
        <a:xfrm>
          <a:off x="2226926" y="137682"/>
          <a:ext cx="764140" cy="764140"/>
        </a:xfrm>
        <a:prstGeom prst="ellipse">
          <a:avLst/>
        </a:prstGeom>
        <a:blipFill>
          <a:blip xmlns:r="http://schemas.openxmlformats.org/officeDocument/2006/relationships" r:embed="rId2" cstate="print">
            <a:duotone>
              <a:schemeClr val="accent3">
                <a:hueOff val="1037118"/>
                <a:satOff val="50000"/>
                <a:lumOff val="991"/>
                <a:alphaOff val="0"/>
                <a:shade val="20000"/>
                <a:satMod val="200000"/>
              </a:schemeClr>
              <a:schemeClr val="accent3">
                <a:hueOff val="1037118"/>
                <a:satOff val="50000"/>
                <a:lumOff val="991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4873D-34BC-4A46-BAF9-C8EBAB31C151}">
      <dsp:nvSpPr>
        <dsp:cNvPr id="0" name=""/>
        <dsp:cNvSpPr/>
      </dsp:nvSpPr>
      <dsp:spPr>
        <a:xfrm>
          <a:off x="3513478" y="0"/>
          <a:ext cx="1704510" cy="229471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rPr>
            <a:t>Fashion Show, University, Movie, MV, etc.</a:t>
          </a:r>
          <a:endParaRPr lang="zh-CN" altLang="en-US" sz="1300" kern="1200" dirty="0"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endParaRPr>
        </a:p>
      </dsp:txBody>
      <dsp:txXfrm>
        <a:off x="3513478" y="917886"/>
        <a:ext cx="1704510" cy="917886"/>
      </dsp:txXfrm>
    </dsp:sp>
    <dsp:sp modelId="{F952C394-9BE0-4628-866C-E40EDDEACED8}">
      <dsp:nvSpPr>
        <dsp:cNvPr id="0" name=""/>
        <dsp:cNvSpPr/>
      </dsp:nvSpPr>
      <dsp:spPr>
        <a:xfrm>
          <a:off x="3982572" y="137682"/>
          <a:ext cx="764140" cy="764140"/>
        </a:xfrm>
        <a:prstGeom prst="ellipse">
          <a:avLst/>
        </a:prstGeom>
        <a:blipFill>
          <a:blip xmlns:r="http://schemas.openxmlformats.org/officeDocument/2006/relationships" r:embed="rId3" cstate="print">
            <a:duotone>
              <a:schemeClr val="accent3">
                <a:hueOff val="2074236"/>
                <a:satOff val="100000"/>
                <a:lumOff val="1983"/>
                <a:alphaOff val="0"/>
                <a:shade val="20000"/>
                <a:satMod val="200000"/>
              </a:schemeClr>
              <a:schemeClr val="accent3">
                <a:hueOff val="2074236"/>
                <a:satOff val="100000"/>
                <a:lumOff val="1983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1B86C-9D8C-4932-9C87-4F445FDCFF9C}">
      <dsp:nvSpPr>
        <dsp:cNvPr id="0" name=""/>
        <dsp:cNvSpPr/>
      </dsp:nvSpPr>
      <dsp:spPr>
        <a:xfrm>
          <a:off x="208719" y="1726023"/>
          <a:ext cx="4800554" cy="563705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211E9-AE2D-4D19-A288-BD07D5099B97}">
      <dsp:nvSpPr>
        <dsp:cNvPr id="0" name=""/>
        <dsp:cNvSpPr/>
      </dsp:nvSpPr>
      <dsp:spPr>
        <a:xfrm>
          <a:off x="3169484" y="2263993"/>
          <a:ext cx="2767102" cy="2767102"/>
        </a:xfrm>
        <a:prstGeom prst="gear9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u="sng" kern="1200" dirty="0" smtClean="0"/>
            <a:t>Store Specialist: </a:t>
          </a:r>
          <a:r>
            <a:rPr lang="en-US" altLang="zh-CN" sz="1800" kern="1200" dirty="0" smtClean="0"/>
            <a:t>outlines of style/fabric/color based on customer demand</a:t>
          </a:r>
          <a:endParaRPr lang="zh-CN" altLang="en-US" sz="1800" kern="1200" dirty="0"/>
        </a:p>
      </dsp:txBody>
      <dsp:txXfrm>
        <a:off x="3725795" y="2912173"/>
        <a:ext cx="1654480" cy="1422348"/>
      </dsp:txXfrm>
    </dsp:sp>
    <dsp:sp modelId="{BB683C78-390A-4764-8106-0622A2D40EC0}">
      <dsp:nvSpPr>
        <dsp:cNvPr id="0" name=""/>
        <dsp:cNvSpPr/>
      </dsp:nvSpPr>
      <dsp:spPr>
        <a:xfrm>
          <a:off x="1478512" y="1609950"/>
          <a:ext cx="2174479" cy="2012438"/>
        </a:xfrm>
        <a:prstGeom prst="gear6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u="sng" kern="1200" dirty="0" smtClean="0"/>
            <a:t>Procurement Manager: </a:t>
          </a:r>
          <a:r>
            <a:rPr lang="en-US" altLang="zh-CN" sz="1400" kern="1200" dirty="0" smtClean="0"/>
            <a:t>inputs regarding capacity &amp; cost</a:t>
          </a:r>
          <a:endParaRPr lang="zh-CN" altLang="en-US" sz="1400" kern="1200" dirty="0"/>
        </a:p>
      </dsp:txBody>
      <dsp:txXfrm>
        <a:off x="2008704" y="2119649"/>
        <a:ext cx="1114095" cy="993040"/>
      </dsp:txXfrm>
    </dsp:sp>
    <dsp:sp modelId="{1EB68191-4BA5-4556-8843-AED6EA2895B2}">
      <dsp:nvSpPr>
        <dsp:cNvPr id="0" name=""/>
        <dsp:cNvSpPr/>
      </dsp:nvSpPr>
      <dsp:spPr>
        <a:xfrm rot="20700000">
          <a:off x="2686704" y="221573"/>
          <a:ext cx="1971778" cy="1971778"/>
        </a:xfrm>
        <a:prstGeom prst="gear6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u="sng" kern="1200" dirty="0" smtClean="0"/>
            <a:t>Designers:</a:t>
          </a:r>
          <a:r>
            <a:rPr lang="en-US" altLang="zh-CN" sz="1500" kern="1200" dirty="0" smtClean="0"/>
            <a:t> design specifications</a:t>
          </a:r>
          <a:endParaRPr lang="zh-CN" altLang="en-US" sz="1500" kern="1200" dirty="0"/>
        </a:p>
      </dsp:txBody>
      <dsp:txXfrm rot="-20700000">
        <a:off x="3119173" y="654042"/>
        <a:ext cx="1106841" cy="1106841"/>
      </dsp:txXfrm>
    </dsp:sp>
    <dsp:sp modelId="{4B829366-3385-45C2-AB38-3FA70715AF14}">
      <dsp:nvSpPr>
        <dsp:cNvPr id="0" name=""/>
        <dsp:cNvSpPr/>
      </dsp:nvSpPr>
      <dsp:spPr>
        <a:xfrm>
          <a:off x="2966007" y="1841135"/>
          <a:ext cx="3541891" cy="3541891"/>
        </a:xfrm>
        <a:prstGeom prst="circularArrow">
          <a:avLst>
            <a:gd name="adj1" fmla="val 4687"/>
            <a:gd name="adj2" fmla="val 299029"/>
            <a:gd name="adj3" fmla="val 2533079"/>
            <a:gd name="adj4" fmla="val 15825311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8B0CE-B876-4119-AFEB-2F55ABEED2E5}">
      <dsp:nvSpPr>
        <dsp:cNvPr id="0" name=""/>
        <dsp:cNvSpPr/>
      </dsp:nvSpPr>
      <dsp:spPr>
        <a:xfrm>
          <a:off x="1203134" y="1161083"/>
          <a:ext cx="2573405" cy="257340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53CDE-F6CA-49F0-9E61-03BAAA259FBC}">
      <dsp:nvSpPr>
        <dsp:cNvPr id="0" name=""/>
        <dsp:cNvSpPr/>
      </dsp:nvSpPr>
      <dsp:spPr>
        <a:xfrm>
          <a:off x="2230611" y="-213911"/>
          <a:ext cx="2774649" cy="277464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7306B-BC36-4F9A-9C68-12A5DF654B19}">
      <dsp:nvSpPr>
        <dsp:cNvPr id="0" name=""/>
        <dsp:cNvSpPr/>
      </dsp:nvSpPr>
      <dsp:spPr>
        <a:xfrm>
          <a:off x="252121" y="679849"/>
          <a:ext cx="2941649" cy="1733359"/>
        </a:xfrm>
        <a:prstGeom prst="leftRightRibb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A5A3-CD5F-4A6B-B02A-6A5ABD301CB3}">
      <dsp:nvSpPr>
        <dsp:cNvPr id="0" name=""/>
        <dsp:cNvSpPr/>
      </dsp:nvSpPr>
      <dsp:spPr>
        <a:xfrm>
          <a:off x="493871" y="1099754"/>
          <a:ext cx="1170431" cy="6951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>
              <a:solidFill>
                <a:schemeClr val="bg1"/>
              </a:solidFill>
            </a:rPr>
            <a:t>Customer opinion</a:t>
          </a:r>
          <a:endParaRPr lang="zh-CN" altLang="en-US" sz="1900" b="1" kern="1200" dirty="0">
            <a:solidFill>
              <a:schemeClr val="bg1"/>
            </a:solidFill>
          </a:endParaRPr>
        </a:p>
      </dsp:txBody>
      <dsp:txXfrm>
        <a:off x="493871" y="1099754"/>
        <a:ext cx="1170431" cy="695165"/>
      </dsp:txXfrm>
    </dsp:sp>
    <dsp:sp modelId="{0F95AC1A-6C88-44D1-A889-D5F15D7BAEC4}">
      <dsp:nvSpPr>
        <dsp:cNvPr id="0" name=""/>
        <dsp:cNvSpPr/>
      </dsp:nvSpPr>
      <dsp:spPr>
        <a:xfrm>
          <a:off x="1655999" y="1343820"/>
          <a:ext cx="1383237" cy="6951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>
              <a:solidFill>
                <a:schemeClr val="bg1"/>
              </a:solidFill>
            </a:rPr>
            <a:t>Sales success</a:t>
          </a:r>
          <a:endParaRPr lang="zh-CN" altLang="en-US" sz="1900" b="1" kern="1200" dirty="0">
            <a:solidFill>
              <a:schemeClr val="bg1"/>
            </a:solidFill>
          </a:endParaRPr>
        </a:p>
      </dsp:txBody>
      <dsp:txXfrm>
        <a:off x="1655999" y="1343820"/>
        <a:ext cx="1383237" cy="6951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9470F-55BF-42E0-AAED-934B3D3D616D}">
      <dsp:nvSpPr>
        <dsp:cNvPr id="0" name=""/>
        <dsp:cNvSpPr/>
      </dsp:nvSpPr>
      <dsp:spPr>
        <a:xfrm>
          <a:off x="2587241" y="2303355"/>
          <a:ext cx="1913849" cy="191384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Sales Associate</a:t>
          </a:r>
          <a:endParaRPr lang="en-IN" sz="2600" b="1" kern="1200" dirty="0"/>
        </a:p>
      </dsp:txBody>
      <dsp:txXfrm>
        <a:off x="2867518" y="2583632"/>
        <a:ext cx="1353295" cy="1353295"/>
      </dsp:txXfrm>
    </dsp:sp>
    <dsp:sp modelId="{45BF4D40-AE84-459F-8AD3-99BB5BB5E783}">
      <dsp:nvSpPr>
        <dsp:cNvPr id="0" name=""/>
        <dsp:cNvSpPr/>
      </dsp:nvSpPr>
      <dsp:spPr>
        <a:xfrm rot="11700000">
          <a:off x="881773" y="2498249"/>
          <a:ext cx="1672542" cy="5454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EFBEF4-7270-4181-8008-DDCD8F0D0057}">
      <dsp:nvSpPr>
        <dsp:cNvPr id="0" name=""/>
        <dsp:cNvSpPr/>
      </dsp:nvSpPr>
      <dsp:spPr>
        <a:xfrm>
          <a:off x="1190" y="1827266"/>
          <a:ext cx="1818157" cy="1454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Processing Deliveries</a:t>
          </a:r>
          <a:endParaRPr lang="en-IN" sz="2000" b="1" kern="1200" dirty="0"/>
        </a:p>
      </dsp:txBody>
      <dsp:txXfrm>
        <a:off x="43792" y="1869868"/>
        <a:ext cx="1732953" cy="1369321"/>
      </dsp:txXfrm>
    </dsp:sp>
    <dsp:sp modelId="{38152B67-BF2E-46FC-BD27-E2DB714FE095}">
      <dsp:nvSpPr>
        <dsp:cNvPr id="0" name=""/>
        <dsp:cNvSpPr/>
      </dsp:nvSpPr>
      <dsp:spPr>
        <a:xfrm rot="14700000">
          <a:off x="1908918" y="1274146"/>
          <a:ext cx="1672542" cy="5454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160484"/>
                <a:satOff val="805"/>
                <a:lumOff val="80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160484"/>
                <a:satOff val="805"/>
                <a:lumOff val="80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160484"/>
                <a:satOff val="805"/>
                <a:lumOff val="80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7C01DA-1EA4-4D73-83DA-4889AFE1CEFE}">
      <dsp:nvSpPr>
        <dsp:cNvPr id="0" name=""/>
        <dsp:cNvSpPr/>
      </dsp:nvSpPr>
      <dsp:spPr>
        <a:xfrm>
          <a:off x="1482687" y="61687"/>
          <a:ext cx="1818157" cy="1454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60472"/>
                <a:satOff val="3389"/>
                <a:lumOff val="90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60472"/>
                <a:satOff val="3389"/>
                <a:lumOff val="90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60472"/>
                <a:satOff val="3389"/>
                <a:lumOff val="90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Managing Backroom Replenishment</a:t>
          </a:r>
          <a:endParaRPr lang="en-IN" sz="2000" b="1" kern="1200" dirty="0"/>
        </a:p>
      </dsp:txBody>
      <dsp:txXfrm>
        <a:off x="1525289" y="104289"/>
        <a:ext cx="1732953" cy="1369321"/>
      </dsp:txXfrm>
    </dsp:sp>
    <dsp:sp modelId="{3B409D13-8AFC-471F-B112-DA1A6BF4E55F}">
      <dsp:nvSpPr>
        <dsp:cNvPr id="0" name=""/>
        <dsp:cNvSpPr/>
      </dsp:nvSpPr>
      <dsp:spPr>
        <a:xfrm rot="17700000">
          <a:off x="3506871" y="1274146"/>
          <a:ext cx="1672542" cy="5454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20968"/>
                <a:satOff val="1611"/>
                <a:lumOff val="161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320968"/>
                <a:satOff val="1611"/>
                <a:lumOff val="161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320968"/>
                <a:satOff val="1611"/>
                <a:lumOff val="161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0AE566-242F-4632-B6BB-8DA1089F3B55}">
      <dsp:nvSpPr>
        <dsp:cNvPr id="0" name=""/>
        <dsp:cNvSpPr/>
      </dsp:nvSpPr>
      <dsp:spPr>
        <a:xfrm>
          <a:off x="3787487" y="61687"/>
          <a:ext cx="1818157" cy="1454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20943"/>
                <a:satOff val="6777"/>
                <a:lumOff val="180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20943"/>
                <a:satOff val="6777"/>
                <a:lumOff val="180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20943"/>
                <a:satOff val="6777"/>
                <a:lumOff val="180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Managing Display Areas &amp; Fitting Rooms</a:t>
          </a:r>
          <a:endParaRPr lang="en-IN" sz="2000" b="1" kern="1200" dirty="0"/>
        </a:p>
      </dsp:txBody>
      <dsp:txXfrm>
        <a:off x="3830089" y="104289"/>
        <a:ext cx="1732953" cy="1369321"/>
      </dsp:txXfrm>
    </dsp:sp>
    <dsp:sp modelId="{CAB0D215-867F-4C2F-B158-80DF371E8592}">
      <dsp:nvSpPr>
        <dsp:cNvPr id="0" name=""/>
        <dsp:cNvSpPr/>
      </dsp:nvSpPr>
      <dsp:spPr>
        <a:xfrm rot="20700000">
          <a:off x="4534015" y="2498249"/>
          <a:ext cx="1672542" cy="5454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481452"/>
                <a:satOff val="2416"/>
                <a:lumOff val="242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481452"/>
                <a:satOff val="2416"/>
                <a:lumOff val="242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481452"/>
                <a:satOff val="2416"/>
                <a:lumOff val="242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D421B2-4AF8-48F3-90DB-36DD606EC998}">
      <dsp:nvSpPr>
        <dsp:cNvPr id="0" name=""/>
        <dsp:cNvSpPr/>
      </dsp:nvSpPr>
      <dsp:spPr>
        <a:xfrm>
          <a:off x="5268984" y="1827266"/>
          <a:ext cx="1818157" cy="1454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Physical Audits</a:t>
          </a:r>
          <a:endParaRPr lang="en-IN" sz="2000" b="1" kern="1200" dirty="0"/>
        </a:p>
      </dsp:txBody>
      <dsp:txXfrm>
        <a:off x="5311586" y="1869868"/>
        <a:ext cx="1732953" cy="13693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5175E-11A8-4A30-855F-286B0B9ED406}">
      <dsp:nvSpPr>
        <dsp:cNvPr id="0" name=""/>
        <dsp:cNvSpPr/>
      </dsp:nvSpPr>
      <dsp:spPr>
        <a:xfrm rot="16200000">
          <a:off x="-938258" y="939402"/>
          <a:ext cx="4339347" cy="2460542"/>
        </a:xfrm>
        <a:prstGeom prst="flowChartManualOperati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 smtClean="0"/>
            <a:t>1. </a:t>
          </a:r>
          <a:r>
            <a:rPr lang="en-US" altLang="zh-CN" sz="1900" kern="1200" dirty="0" smtClean="0"/>
            <a:t>Establish  logistic center to be near areas with rich supply &amp; low cost &amp; big market &amp; special aesthetic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-&gt;</a:t>
          </a:r>
          <a:r>
            <a:rPr lang="en-US" altLang="zh-CN" sz="1900" kern="1200" dirty="0" smtClean="0"/>
            <a:t> e.g. Asia/South America, to reach lower price by saving freighting cost</a:t>
          </a:r>
          <a:endParaRPr lang="zh-CN" altLang="en-US" sz="1900" kern="1200" dirty="0"/>
        </a:p>
      </dsp:txBody>
      <dsp:txXfrm rot="5400000">
        <a:off x="1144" y="867869"/>
        <a:ext cx="2460542" cy="2603609"/>
      </dsp:txXfrm>
    </dsp:sp>
    <dsp:sp modelId="{F672652B-2715-4349-AF3E-007F03292C19}">
      <dsp:nvSpPr>
        <dsp:cNvPr id="0" name=""/>
        <dsp:cNvSpPr/>
      </dsp:nvSpPr>
      <dsp:spPr>
        <a:xfrm rot="16200000">
          <a:off x="1645819" y="969913"/>
          <a:ext cx="4339347" cy="2399519"/>
        </a:xfrm>
        <a:prstGeom prst="flowChartManualOperation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 smtClean="0"/>
            <a:t>2. </a:t>
          </a:r>
          <a:r>
            <a:rPr lang="en-US" altLang="zh-CN" sz="1900" kern="1200" dirty="0" smtClean="0"/>
            <a:t>Consolidate transportation across different product lines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-&gt; arrange logistic center by destination instead of product line</a:t>
          </a:r>
          <a:endParaRPr lang="zh-CN" altLang="en-US" sz="1900" kern="1200" dirty="0"/>
        </a:p>
      </dsp:txBody>
      <dsp:txXfrm rot="5400000">
        <a:off x="2615733" y="867868"/>
        <a:ext cx="2399519" cy="2603609"/>
      </dsp:txXfrm>
    </dsp:sp>
    <dsp:sp modelId="{F32475C7-2C6E-4019-8ED2-89C1206BC6AF}">
      <dsp:nvSpPr>
        <dsp:cNvPr id="0" name=""/>
        <dsp:cNvSpPr/>
      </dsp:nvSpPr>
      <dsp:spPr>
        <a:xfrm rot="16200000">
          <a:off x="4164667" y="1005776"/>
          <a:ext cx="4339347" cy="2327794"/>
        </a:xfrm>
        <a:prstGeom prst="flowChartManualOperation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 smtClean="0"/>
            <a:t>3. </a:t>
          </a:r>
          <a:r>
            <a:rPr lang="en-US" altLang="zh-CN" sz="1900" kern="1200" dirty="0" smtClean="0"/>
            <a:t>Automatic replenishment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-&gt;</a:t>
          </a:r>
          <a:r>
            <a:rPr lang="en-US" altLang="zh-CN" sz="1900" kern="1200" dirty="0" smtClean="0"/>
            <a:t> for basic products and special ones based on specific market characteristics, to leave more focus on fashionable items</a:t>
          </a:r>
        </a:p>
      </dsp:txBody>
      <dsp:txXfrm rot="5400000">
        <a:off x="5170443" y="867869"/>
        <a:ext cx="2327794" cy="26036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5175E-11A8-4A30-855F-286B0B9ED406}">
      <dsp:nvSpPr>
        <dsp:cNvPr id="0" name=""/>
        <dsp:cNvSpPr/>
      </dsp:nvSpPr>
      <dsp:spPr>
        <a:xfrm rot="16200000">
          <a:off x="-938258" y="939402"/>
          <a:ext cx="4339347" cy="2460542"/>
        </a:xfrm>
        <a:prstGeom prst="flowChartManualOperati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 smtClean="0"/>
            <a:t>4. </a:t>
          </a:r>
          <a:r>
            <a:rPr lang="en-US" altLang="zh-CN" sz="1900" kern="1200" dirty="0" smtClean="0"/>
            <a:t>Advertising investment for market penetration and building up positive brand image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-&gt; penetration in big potential market like Asia/America</a:t>
          </a:r>
          <a:endParaRPr lang="zh-CN" altLang="en-US" sz="1900" kern="1200" dirty="0"/>
        </a:p>
      </dsp:txBody>
      <dsp:txXfrm rot="5400000">
        <a:off x="1144" y="867869"/>
        <a:ext cx="2460542" cy="2603609"/>
      </dsp:txXfrm>
    </dsp:sp>
    <dsp:sp modelId="{F672652B-2715-4349-AF3E-007F03292C19}">
      <dsp:nvSpPr>
        <dsp:cNvPr id="0" name=""/>
        <dsp:cNvSpPr/>
      </dsp:nvSpPr>
      <dsp:spPr>
        <a:xfrm rot="16200000">
          <a:off x="1645819" y="969913"/>
          <a:ext cx="4339347" cy="2399519"/>
        </a:xfrm>
        <a:prstGeom prst="flowChartManualOperation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 smtClean="0"/>
            <a:t>5. </a:t>
          </a:r>
          <a:r>
            <a:rPr lang="en-US" altLang="zh-CN" sz="1900" kern="1200" dirty="0" smtClean="0"/>
            <a:t>Outsource time-consuming work from store employees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-&gt;</a:t>
          </a:r>
          <a:r>
            <a:rPr lang="en-US" altLang="zh-CN" sz="1900" kern="1200" dirty="0" smtClean="0"/>
            <a:t> e.g.  processing deliveries</a:t>
          </a:r>
          <a:endParaRPr lang="zh-CN" altLang="en-US" sz="1900" kern="1200" dirty="0"/>
        </a:p>
      </dsp:txBody>
      <dsp:txXfrm rot="5400000">
        <a:off x="2615733" y="867868"/>
        <a:ext cx="2399519" cy="2603609"/>
      </dsp:txXfrm>
    </dsp:sp>
    <dsp:sp modelId="{F32475C7-2C6E-4019-8ED2-89C1206BC6AF}">
      <dsp:nvSpPr>
        <dsp:cNvPr id="0" name=""/>
        <dsp:cNvSpPr/>
      </dsp:nvSpPr>
      <dsp:spPr>
        <a:xfrm rot="16200000">
          <a:off x="4164667" y="1005776"/>
          <a:ext cx="4339347" cy="2327794"/>
        </a:xfrm>
        <a:prstGeom prst="flowChartManualOperation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 smtClean="0"/>
            <a:t>6. </a:t>
          </a:r>
          <a:r>
            <a:rPr lang="en-US" altLang="zh-CN" sz="1900" kern="1200" dirty="0" smtClean="0"/>
            <a:t>Continuously work with academics in operation management and IT support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 smtClean="0"/>
            <a:t>-&gt;</a:t>
          </a:r>
          <a:r>
            <a:rPr lang="en-US" altLang="zh-CN" sz="1900" kern="1200" dirty="0" smtClean="0"/>
            <a:t> to find the most efficient practice </a:t>
          </a:r>
        </a:p>
      </dsp:txBody>
      <dsp:txXfrm rot="5400000">
        <a:off x="5170443" y="867869"/>
        <a:ext cx="2327794" cy="2603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0.44079</cdr:x>
      <cdr:y>0.26725</cdr:y>
    </cdr:from>
    <cdr:to>
      <cdr:x>0.72289</cdr:x>
      <cdr:y>0.52847</cdr:y>
    </cdr:to>
    <cdr:sp macro="" textlink="">
      <cdr:nvSpPr>
        <cdr:cNvPr id="2" name="文本框 34"/>
        <cdr:cNvSpPr txBox="1"/>
      </cdr:nvSpPr>
      <cdr:spPr>
        <a:xfrm xmlns:a="http://schemas.openxmlformats.org/drawingml/2006/main">
          <a:off x="1385470" y="346365"/>
          <a:ext cx="886691" cy="338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altLang="zh-CN" sz="1600" b="1" dirty="0" smtClean="0">
              <a:solidFill>
                <a:sysClr val="window" lastClr="FFFFFF"/>
              </a:solidFill>
            </a:rPr>
            <a:t>15-20%</a:t>
          </a:r>
          <a:endParaRPr lang="zh-CN" altLang="en-US" sz="1600" b="1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0.5069</cdr:x>
      <cdr:y>0.66278</cdr:y>
    </cdr:from>
    <cdr:to>
      <cdr:x>0.789</cdr:x>
      <cdr:y>0.924</cdr:y>
    </cdr:to>
    <cdr:sp macro="" textlink="">
      <cdr:nvSpPr>
        <cdr:cNvPr id="3" name="文本框 34"/>
        <cdr:cNvSpPr txBox="1"/>
      </cdr:nvSpPr>
      <cdr:spPr>
        <a:xfrm xmlns:a="http://schemas.openxmlformats.org/drawingml/2006/main">
          <a:off x="1593271" y="858988"/>
          <a:ext cx="886691" cy="3385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altLang="zh-CN" sz="1600" b="1" dirty="0" smtClean="0">
              <a:solidFill>
                <a:sysClr val="window" lastClr="FFFFFF"/>
              </a:solidFill>
            </a:rPr>
            <a:t>30-40%</a:t>
          </a:r>
          <a:endParaRPr lang="zh-CN" altLang="en-US" sz="1600" b="1" dirty="0">
            <a:solidFill>
              <a:sysClr val="window" lastClr="FFFFFF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87B7E-9539-4237-9121-82649F979D8C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85DD6-2B8E-4631-9B49-714DA4DDA2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01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5DD6-2B8E-4631-9B49-714DA4DDA2C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738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5DD6-2B8E-4631-9B49-714DA4DDA2C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109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5DD6-2B8E-4631-9B49-714DA4DDA2C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109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5DD6-2B8E-4631-9B49-714DA4DDA2CC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12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5DD6-2B8E-4631-9B49-714DA4DDA2CC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50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5DD6-2B8E-4631-9B49-714DA4DDA2C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553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5DD6-2B8E-4631-9B49-714DA4DDA2C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62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5DD6-2B8E-4631-9B49-714DA4DDA2C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536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5DD6-2B8E-4631-9B49-714DA4DDA2C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227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Zara Logistics,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Arteixo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 Europe, in Zaragoza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Opened in 2002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Madrid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countries have small warehouses for extra or extra returned merchandise and inter-store transfers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5DD6-2B8E-4631-9B49-714DA4DDA2C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738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Optical scanning devices sorting out more than 6000 items per hour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level -&gt; folded apparel in boxes -&gt; belt system1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 level -&gt; garments on hangers, sorted based on styles -&gt; belt system2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routed by automatic routing devices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pre-priced and labeled according to destination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Items have codes conveying to the staff where they need to be placed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Garments are shipped out twice a week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5DD6-2B8E-4631-9B49-714DA4DDA2C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775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Optical scanning devices sorting out more than 6000 items per hour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level -&gt; folded apparel in boxes -&gt; belt system1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 level -&gt; garments on hangers, sorted based on styles -&gt; belt system2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routed by automatic routing devices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pre-priced and labeled according to destination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Items have codes conveying to the staff where they need to be placed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Garments are shipped out twice a week</a:t>
            </a:r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5DD6-2B8E-4631-9B49-714DA4DDA2C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381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https://www.youtube.com/watch?v=iKUmOsmh-Gs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5DD6-2B8E-4631-9B49-714DA4DDA2C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4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9B7-265E-4A41-9BA1-3187E0460D65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F3FB-0850-41FC-AF10-5C0F1EDB8A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2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9B7-265E-4A41-9BA1-3187E0460D65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F3FB-0850-41FC-AF10-5C0F1EDB8A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01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9B7-265E-4A41-9BA1-3187E0460D65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F3FB-0850-41FC-AF10-5C0F1EDB8A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53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9B7-265E-4A41-9BA1-3187E0460D65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F3FB-0850-41FC-AF10-5C0F1EDB8A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26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9B7-265E-4A41-9BA1-3187E0460D65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F3FB-0850-41FC-AF10-5C0F1EDB8A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25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9B7-265E-4A41-9BA1-3187E0460D65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F3FB-0850-41FC-AF10-5C0F1EDB8A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76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9B7-265E-4A41-9BA1-3187E0460D65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F3FB-0850-41FC-AF10-5C0F1EDB8A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18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9B7-265E-4A41-9BA1-3187E0460D65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F3FB-0850-41FC-AF10-5C0F1EDB8A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25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9B7-265E-4A41-9BA1-3187E0460D65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F3FB-0850-41FC-AF10-5C0F1EDB8A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65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9B7-265E-4A41-9BA1-3187E0460D65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F3FB-0850-41FC-AF10-5C0F1EDB8A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48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89B7-265E-4A41-9BA1-3187E0460D65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5F3FB-0850-41FC-AF10-5C0F1EDB8A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65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89B7-265E-4A41-9BA1-3187E0460D65}" type="datetimeFigureOut">
              <a:rPr lang="zh-CN" altLang="en-US" smtClean="0"/>
              <a:pPr/>
              <a:t>2015/11/17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5F3FB-0850-41FC-AF10-5C0F1EDB8A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75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KUmOsmh-Gs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5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5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Zara_(retailer)" TargetMode="External"/><Relationship Id="rId5" Type="http://schemas.openxmlformats.org/officeDocument/2006/relationships/hyperlink" Target="http://www.slideshare.net/chspravin/supply-chain-management-of-zara-28247084" TargetMode="External"/><Relationship Id="rId4" Type="http://schemas.openxmlformats.org/officeDocument/2006/relationships/hyperlink" Target="https://www.inditex.com/en/hom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tiff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2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0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1310" cy="466753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05579" y="2702859"/>
            <a:ext cx="644659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Supply Chain Management Case Study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78414" y="5865395"/>
            <a:ext cx="4362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Lihuan Li - 314005</a:t>
            </a:r>
          </a:p>
          <a:p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Sabarinath </a:t>
            </a:r>
            <a:r>
              <a:rPr lang="en-US" altLang="zh-CN" dirty="0" err="1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Pathanoor</a:t>
            </a:r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dirty="0" err="1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Mukundan</a:t>
            </a:r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- 314149</a:t>
            </a:r>
          </a:p>
          <a:p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Swetha Vasudevan - 314105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864799" y="5925739"/>
            <a:ext cx="0" cy="8209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2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ample making room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2674042" y="3340819"/>
            <a:ext cx="6007608" cy="35171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1948753"/>
            <a:ext cx="4712733" cy="4431324"/>
          </a:xfrm>
        </p:spPr>
        <p:txBody>
          <a:bodyPr>
            <a:noAutofit/>
          </a:bodyPr>
          <a:lstStyle/>
          <a:p>
            <a:r>
              <a:rPr lang="en-IN" altLang="zh-CN" sz="2600" dirty="0" smtClean="0">
                <a:solidFill>
                  <a:schemeClr val="bg2">
                    <a:lumMod val="25000"/>
                  </a:schemeClr>
                </a:solidFill>
              </a:rPr>
              <a:t>60% of total production carried out in Spain and Portugal</a:t>
            </a:r>
          </a:p>
          <a:p>
            <a:endParaRPr lang="en-US" altLang="zh-CN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en-IN" altLang="zh-CN" sz="2600" dirty="0" smtClean="0">
                <a:solidFill>
                  <a:schemeClr val="bg2">
                    <a:lumMod val="25000"/>
                  </a:schemeClr>
                </a:solidFill>
              </a:rPr>
              <a:t>More fashion-forward/detailed      items - produced in-house</a:t>
            </a:r>
          </a:p>
          <a:p>
            <a:endParaRPr lang="en-IN" altLang="zh-CN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en-IN" altLang="zh-CN" sz="2600" dirty="0" smtClean="0">
                <a:solidFill>
                  <a:schemeClr val="bg2">
                    <a:lumMod val="25000"/>
                  </a:schemeClr>
                </a:solidFill>
              </a:rPr>
              <a:t>Less time-sensitive pieces - outsourced</a:t>
            </a:r>
          </a:p>
          <a:p>
            <a:pPr lvl="0"/>
            <a:endParaRPr lang="en-IN" altLang="zh-CN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en-IN" altLang="zh-CN" sz="2600" dirty="0" smtClean="0">
                <a:solidFill>
                  <a:schemeClr val="bg2">
                    <a:lumMod val="25000"/>
                  </a:schemeClr>
                </a:solidFill>
              </a:rPr>
              <a:t>Subcontracts some stages of process</a:t>
            </a:r>
          </a:p>
        </p:txBody>
      </p:sp>
      <p:grpSp>
        <p:nvGrpSpPr>
          <p:cNvPr id="7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8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10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1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bg2">
                      <a:lumMod val="25000"/>
                    </a:schemeClr>
                  </a:solidFill>
                  <a:latin typeface="+mj-lt"/>
                  <a:ea typeface="Yu Gothic UI Semibold" panose="020B0700000000000000" pitchFamily="34" charset="-128"/>
                </a:rPr>
                <a:t> </a:t>
              </a:r>
              <a:r>
                <a:rPr lang="en-US" altLang="zh-CN" sz="2500" b="1" dirty="0" smtClean="0">
                  <a:solidFill>
                    <a:schemeClr val="bg2">
                      <a:lumMod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Manufacturing</a:t>
              </a:r>
              <a:endParaRPr lang="zh-CN" altLang="en-US" sz="2500" b="1" dirty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aphicFrame>
        <p:nvGraphicFramePr>
          <p:cNvPr id="18" name="Chart 17"/>
          <p:cNvGraphicFramePr/>
          <p:nvPr/>
        </p:nvGraphicFramePr>
        <p:xfrm>
          <a:off x="5083126" y="1473163"/>
          <a:ext cx="4060874" cy="363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9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7"/>
          <p:cNvSpPr txBox="1"/>
          <p:nvPr/>
        </p:nvSpPr>
        <p:spPr>
          <a:xfrm>
            <a:off x="646424" y="1010552"/>
            <a:ext cx="4020755" cy="47705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500" b="1" dirty="0" smtClean="0">
                <a:latin typeface="+mj-lt"/>
                <a:ea typeface="Yu Gothic UI Semibold" panose="020B0700000000000000" pitchFamily="34" charset="-128"/>
              </a:rPr>
              <a:t> Manufacturing</a:t>
            </a:r>
            <a:endParaRPr lang="zh-CN" altLang="en-US" sz="2500" b="1" dirty="0">
              <a:latin typeface="+mj-lt"/>
              <a:ea typeface="Yu Gothic UI Semibold" panose="020B0700000000000000" pitchFamily="34" charset="-128"/>
            </a:endParaRPr>
          </a:p>
        </p:txBody>
      </p:sp>
      <p:grpSp>
        <p:nvGrpSpPr>
          <p:cNvPr id="6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7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9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0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bg2">
                      <a:lumMod val="25000"/>
                    </a:schemeClr>
                  </a:solidFill>
                  <a:latin typeface="+mj-lt"/>
                  <a:ea typeface="Yu Gothic UI Semibold" panose="020B0700000000000000" pitchFamily="34" charset="-128"/>
                </a:rPr>
                <a:t> </a:t>
              </a:r>
              <a:r>
                <a:rPr lang="en-US" altLang="zh-CN" sz="2500" b="1" dirty="0" smtClean="0">
                  <a:solidFill>
                    <a:schemeClr val="bg2">
                      <a:lumMod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Manufacturing</a:t>
              </a:r>
              <a:endParaRPr lang="zh-CN" altLang="en-US" sz="2500" b="1" dirty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15" name="Picture 14" descr="Cutting Mach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050" y="1674054"/>
            <a:ext cx="4169664" cy="2215796"/>
          </a:xfrm>
          <a:prstGeom prst="rect">
            <a:avLst/>
          </a:prstGeom>
        </p:spPr>
      </p:pic>
      <p:sp>
        <p:nvSpPr>
          <p:cNvPr id="16" name="Content Placeholder 13"/>
          <p:cNvSpPr txBox="1">
            <a:spLocks/>
          </p:cNvSpPr>
          <p:nvPr/>
        </p:nvSpPr>
        <p:spPr>
          <a:xfrm>
            <a:off x="190206" y="4088177"/>
            <a:ext cx="3523665" cy="151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8" descr="Factory_I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7380" y="4346925"/>
            <a:ext cx="4165609" cy="234321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82880" y="4037432"/>
            <a:ext cx="4178105" cy="12660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IN" dirty="0" smtClean="0">
                <a:solidFill>
                  <a:schemeClr val="bg1"/>
                </a:solidFill>
              </a:rPr>
              <a:t>	</a:t>
            </a:r>
            <a:r>
              <a:rPr lang="en-US" altLang="zh-CN" dirty="0" smtClean="0">
                <a:solidFill>
                  <a:schemeClr val="bg1"/>
                </a:solidFill>
              </a:rPr>
              <a:t>F</a:t>
            </a:r>
            <a:r>
              <a:rPr lang="en-IN" dirty="0" err="1" smtClean="0">
                <a:solidFill>
                  <a:schemeClr val="bg1"/>
                </a:solidFill>
              </a:rPr>
              <a:t>abrics</a:t>
            </a:r>
            <a:r>
              <a:rPr lang="en-IN" dirty="0" smtClean="0">
                <a:solidFill>
                  <a:schemeClr val="bg1"/>
                </a:solidFill>
              </a:rPr>
              <a:t> are cut according to the prototype by automated cutting facilities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766603" y="2923739"/>
            <a:ext cx="4178105" cy="126609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N" dirty="0" smtClean="0"/>
              <a:t>The cut pieces are bar-coded and distributed among 350 small workshops in Spain and northern Portugal for sewing</a:t>
            </a:r>
          </a:p>
        </p:txBody>
      </p:sp>
    </p:spTree>
    <p:extLst>
      <p:ext uri="{BB962C8B-B14F-4D97-AF65-F5344CB8AC3E}">
        <p14:creationId xmlns:p14="http://schemas.microsoft.com/office/powerpoint/2010/main" val="40231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7"/>
          <p:cNvSpPr txBox="1"/>
          <p:nvPr/>
        </p:nvSpPr>
        <p:spPr>
          <a:xfrm>
            <a:off x="646424" y="1010552"/>
            <a:ext cx="4020755" cy="47705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500" b="1" dirty="0" smtClean="0">
                <a:latin typeface="+mj-lt"/>
                <a:ea typeface="Yu Gothic UI Semibold" panose="020B0700000000000000" pitchFamily="34" charset="-128"/>
              </a:rPr>
              <a:t> Manufacturing</a:t>
            </a:r>
            <a:endParaRPr lang="zh-CN" altLang="en-US" sz="2500" b="1" dirty="0">
              <a:latin typeface="+mj-lt"/>
              <a:ea typeface="Yu Gothic UI Semibold" panose="020B0700000000000000" pitchFamily="34" charset="-128"/>
            </a:endParaRPr>
          </a:p>
        </p:txBody>
      </p:sp>
      <p:grpSp>
        <p:nvGrpSpPr>
          <p:cNvPr id="2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3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9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0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bg2">
                      <a:lumMod val="25000"/>
                    </a:schemeClr>
                  </a:solidFill>
                  <a:latin typeface="+mj-lt"/>
                  <a:ea typeface="Yu Gothic UI Semibold" panose="020B0700000000000000" pitchFamily="34" charset="-128"/>
                </a:rPr>
                <a:t> </a:t>
              </a:r>
              <a:r>
                <a:rPr lang="en-US" altLang="zh-CN" sz="2500" b="1" dirty="0" smtClean="0">
                  <a:solidFill>
                    <a:schemeClr val="bg2">
                      <a:lumMod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Manufacturing</a:t>
              </a:r>
              <a:endParaRPr lang="zh-CN" altLang="en-US" sz="2500" b="1" dirty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07144" y="5385585"/>
            <a:ext cx="4178105" cy="126609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N" dirty="0" smtClean="0"/>
              <a:t>The stitched garments are checked for quality, pressed, tagged, wrapped or kept on hangers, then sent to distribution centres</a:t>
            </a:r>
          </a:p>
        </p:txBody>
      </p:sp>
      <p:pic>
        <p:nvPicPr>
          <p:cNvPr id="12" name="Picture 11" descr="hanged garmen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182" y="1617786"/>
            <a:ext cx="3334043" cy="3573193"/>
          </a:xfrm>
          <a:prstGeom prst="rect">
            <a:avLst/>
          </a:prstGeom>
        </p:spPr>
      </p:pic>
      <p:pic>
        <p:nvPicPr>
          <p:cNvPr id="13" name="Picture 12" descr="Iron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3514" y="4410351"/>
            <a:ext cx="3971834" cy="2363241"/>
          </a:xfrm>
          <a:prstGeom prst="rect">
            <a:avLst/>
          </a:prstGeom>
        </p:spPr>
      </p:pic>
      <p:pic>
        <p:nvPicPr>
          <p:cNvPr id="18" name="Picture 17" descr="wrapped garmen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2655" y="1570277"/>
            <a:ext cx="3975084" cy="269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3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bg2">
                      <a:lumMod val="2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Logistics</a:t>
              </a:r>
              <a:endParaRPr lang="zh-CN" altLang="en-US" sz="25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704" y="1658997"/>
            <a:ext cx="3977337" cy="4025418"/>
          </a:xfrm>
          <a:prstGeom prst="rect">
            <a:avLst/>
          </a:prstGeom>
        </p:spPr>
      </p:pic>
      <p:sp>
        <p:nvSpPr>
          <p:cNvPr id="10" name="五角星 9"/>
          <p:cNvSpPr/>
          <p:nvPr/>
        </p:nvSpPr>
        <p:spPr>
          <a:xfrm>
            <a:off x="5295333" y="3017566"/>
            <a:ext cx="368491" cy="384334"/>
          </a:xfrm>
          <a:prstGeom prst="star5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五角星 23"/>
          <p:cNvSpPr/>
          <p:nvPr/>
        </p:nvSpPr>
        <p:spPr>
          <a:xfrm>
            <a:off x="6291620" y="3743170"/>
            <a:ext cx="380432" cy="351156"/>
          </a:xfrm>
          <a:prstGeom prst="star5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五角星 24"/>
          <p:cNvSpPr/>
          <p:nvPr/>
        </p:nvSpPr>
        <p:spPr>
          <a:xfrm>
            <a:off x="7381166" y="3415547"/>
            <a:ext cx="384411" cy="352377"/>
          </a:xfrm>
          <a:prstGeom prst="star5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110837" y="1598918"/>
            <a:ext cx="4572000" cy="2468880"/>
          </a:xfrm>
          <a:prstGeom prst="roundRect">
            <a:avLst/>
          </a:prstGeom>
          <a:solidFill>
            <a:schemeClr val="bg2">
              <a:lumMod val="25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00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Zara </a:t>
            </a:r>
            <a:r>
              <a:rPr lang="en-US" altLang="zh-CN" sz="2500" b="1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Logistics, </a:t>
            </a:r>
            <a:r>
              <a:rPr lang="en-US" altLang="zh-CN" sz="2500" b="1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Arteixo</a:t>
            </a:r>
            <a:endParaRPr lang="en-US" altLang="zh-CN" sz="2500" b="1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zh-CN" sz="17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500,000 </a:t>
            </a:r>
            <a:r>
              <a:rPr lang="zh-CN" altLang="en-US" sz="17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㎡</a:t>
            </a:r>
            <a:endParaRPr lang="en-US" altLang="zh-CN" sz="17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zh-CN" sz="17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Located </a:t>
            </a:r>
            <a:r>
              <a:rPr lang="en-US" altLang="zh-CN" sz="170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centrally among 14 manufacturing </a:t>
            </a:r>
            <a:r>
              <a:rPr lang="en-US" altLang="zh-CN" sz="17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plants</a:t>
            </a:r>
            <a:endParaRPr lang="zh-CN" altLang="zh-CN" sz="17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zh-CN" sz="17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Own </a:t>
            </a:r>
            <a:r>
              <a:rPr lang="en-US" altLang="zh-CN" sz="170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railway track of </a:t>
            </a:r>
            <a:r>
              <a:rPr lang="en-US" altLang="zh-CN" sz="17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211km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sz="17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Manages </a:t>
            </a:r>
            <a:r>
              <a:rPr lang="en-US" altLang="zh-CN" sz="170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50% of women’s and men’s merchandise</a:t>
            </a:r>
            <a:endParaRPr lang="zh-CN" altLang="zh-CN" sz="17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zh-CN" sz="17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Serves </a:t>
            </a:r>
            <a:r>
              <a:rPr lang="en-US" altLang="zh-CN" sz="170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Spain, Portugal, the Americans </a:t>
            </a:r>
            <a:r>
              <a:rPr lang="en-US" altLang="zh-CN" sz="17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and Middle </a:t>
            </a:r>
            <a:r>
              <a:rPr lang="en-US" altLang="zh-CN" sz="170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East</a:t>
            </a:r>
            <a:endParaRPr lang="zh-CN" altLang="en-US" sz="17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21664" y="4209683"/>
            <a:ext cx="4572000" cy="1345991"/>
          </a:xfrm>
          <a:prstGeom prst="roundRect">
            <a:avLst/>
          </a:prstGeom>
          <a:solidFill>
            <a:srgbClr val="B435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00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Platform </a:t>
            </a:r>
            <a:r>
              <a:rPr lang="en-US" altLang="zh-CN" sz="2500" b="1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Europe</a:t>
            </a:r>
            <a:r>
              <a:rPr lang="en-US" altLang="zh-CN" sz="2500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, Zaragoza</a:t>
            </a:r>
            <a:endParaRPr lang="zh-CN" altLang="zh-CN" sz="25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zh-CN" sz="17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Manages </a:t>
            </a:r>
            <a:r>
              <a:rPr lang="en-US" altLang="zh-CN" sz="170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the remaining 50% of women’s </a:t>
            </a:r>
            <a:r>
              <a:rPr lang="en-US" altLang="zh-CN" sz="17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and men’s </a:t>
            </a:r>
            <a:r>
              <a:rPr lang="en-US" altLang="zh-CN" sz="170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merchandise</a:t>
            </a:r>
            <a:endParaRPr lang="zh-CN" altLang="zh-CN" sz="17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zh-CN" sz="17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Serves </a:t>
            </a:r>
            <a:r>
              <a:rPr lang="en-US" altLang="zh-CN" sz="170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non-Iberian Europe, Russia, and Asia</a:t>
            </a:r>
            <a:endParaRPr lang="zh-CN" altLang="zh-CN" sz="17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15504" y="5680362"/>
            <a:ext cx="4572000" cy="1044884"/>
          </a:xfrm>
          <a:prstGeom prst="roundRect">
            <a:avLst/>
          </a:prstGeom>
          <a:solidFill>
            <a:schemeClr val="bg2">
              <a:lumMod val="25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00" b="1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Meco</a:t>
            </a:r>
            <a:r>
              <a:rPr lang="en-US" altLang="zh-CN" sz="2500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, Madrid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sz="17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Manages </a:t>
            </a:r>
            <a:r>
              <a:rPr lang="en-US" altLang="zh-CN" sz="170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children’s wear for all Zara </a:t>
            </a:r>
            <a:r>
              <a:rPr lang="en-US" altLang="zh-CN" sz="17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stores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sz="17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Delivers all over the world</a:t>
            </a:r>
            <a:endParaRPr lang="zh-CN" altLang="zh-CN" sz="17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428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5" grpId="0" animBg="1"/>
      <p:bldP spid="23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3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Logistics</a:t>
              </a:r>
              <a:endPara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67825" y="5336275"/>
            <a:ext cx="5349240" cy="1143000"/>
          </a:xfrm>
          <a:prstGeom prst="roundRect">
            <a:avLst/>
          </a:prstGeom>
          <a:solidFill>
            <a:schemeClr val="bg2">
              <a:lumMod val="2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All</a:t>
            </a:r>
            <a:r>
              <a:rPr lang="en-US" altLang="zh-CN" dirty="0"/>
              <a:t> products, regardless of their origin or destination, </a:t>
            </a:r>
            <a:r>
              <a:rPr lang="en-US" altLang="zh-CN" dirty="0" smtClean="0"/>
              <a:t>come </a:t>
            </a:r>
            <a:r>
              <a:rPr lang="en-US" altLang="zh-CN" dirty="0"/>
              <a:t>to logistics centers in Spain before being sent to the </a:t>
            </a:r>
            <a:r>
              <a:rPr lang="en-US" altLang="zh-CN" dirty="0" smtClean="0"/>
              <a:t>stores</a:t>
            </a:r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5486399" y="1601428"/>
            <a:ext cx="3575714" cy="5119444"/>
            <a:chOff x="5486399" y="1601428"/>
            <a:chExt cx="3575714" cy="5119444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5486399" y="1601428"/>
              <a:ext cx="0" cy="509962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5609230" y="1704114"/>
              <a:ext cx="3452883" cy="5016758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FIGURES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800" b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Strategy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zh-CN" sz="1600" i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3 </a:t>
              </a:r>
              <a:r>
                <a:rPr lang="en-US" altLang="zh-CN" sz="1600" i="1" dirty="0" smtClean="0">
                  <a:solidFill>
                    <a:srgbClr val="B43500"/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separate </a:t>
              </a:r>
              <a:r>
                <a:rPr lang="en-US" altLang="zh-CN" sz="1600" i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product lines(women, men, children)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sz="2800" b="1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800" b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Frequency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zh-CN" sz="1600" dirty="0" smtClean="0">
                  <a:solidFill>
                    <a:schemeClr val="accent2">
                      <a:lumMod val="7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</a:t>
              </a:r>
              <a:r>
                <a:rPr lang="en-US" altLang="zh-CN" sz="1600" i="1" dirty="0" smtClean="0">
                  <a:solidFill>
                    <a:srgbClr val="B43500"/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wice</a:t>
              </a:r>
              <a:r>
                <a:rPr lang="en-US" altLang="zh-CN" sz="1600" i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a week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sz="2800" b="1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800" b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Duration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zh-CN" sz="1600" i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Europe: within </a:t>
              </a:r>
              <a:r>
                <a:rPr lang="en-US" altLang="zh-CN" sz="1600" i="1" dirty="0" smtClean="0">
                  <a:solidFill>
                    <a:srgbClr val="B43500"/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24h</a:t>
              </a:r>
              <a:r>
                <a:rPr lang="en-US" altLang="zh-CN" sz="1600" i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by </a:t>
              </a:r>
              <a:r>
                <a:rPr lang="en-US" altLang="zh-CN" sz="1600" i="1" dirty="0" smtClean="0">
                  <a:solidFill>
                    <a:srgbClr val="B43500"/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truck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zh-CN" sz="1600" i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Others: within </a:t>
              </a:r>
              <a:r>
                <a:rPr lang="en-US" altLang="zh-CN" sz="1600" i="1" dirty="0" smtClean="0">
                  <a:solidFill>
                    <a:srgbClr val="B43500"/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2d</a:t>
              </a:r>
              <a:r>
                <a:rPr lang="en-US" altLang="zh-CN" sz="1600" i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by </a:t>
              </a:r>
              <a:r>
                <a:rPr lang="en-US" altLang="zh-CN" sz="1600" i="1" dirty="0" smtClean="0">
                  <a:solidFill>
                    <a:srgbClr val="B43500"/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flight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sz="2800" b="1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800" b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Shipping Accuracy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zh-CN" sz="1600" i="1" dirty="0" smtClean="0">
                  <a:solidFill>
                    <a:srgbClr val="B43500"/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98.9%</a:t>
              </a:r>
              <a:endParaRPr lang="zh-CN" altLang="en-US" sz="1600" i="1" dirty="0">
                <a:solidFill>
                  <a:srgbClr val="B435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5536" y="1806762"/>
            <a:ext cx="5322625" cy="3284735"/>
            <a:chOff x="95536" y="1806762"/>
            <a:chExt cx="5322625" cy="3284735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536" y="1806762"/>
              <a:ext cx="5322625" cy="3284735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36" y="2845357"/>
              <a:ext cx="5322625" cy="497360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2156404" y="2247749"/>
              <a:ext cx="1527982" cy="484294"/>
              <a:chOff x="1719671" y="2370580"/>
              <a:chExt cx="1527982" cy="484294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719671" y="2370580"/>
                <a:ext cx="668326" cy="484294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142752" y="2370580"/>
                <a:ext cx="668326" cy="484294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79327" y="2370580"/>
                <a:ext cx="668326" cy="4842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1554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3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Logistics</a:t>
              </a:r>
              <a:endPara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67825" y="5336275"/>
            <a:ext cx="5349240" cy="1143000"/>
          </a:xfrm>
          <a:prstGeom prst="roundRect">
            <a:avLst/>
          </a:prstGeom>
          <a:solidFill>
            <a:schemeClr val="bg2">
              <a:lumMod val="2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All</a:t>
            </a:r>
            <a:r>
              <a:rPr lang="en-US" altLang="zh-CN" dirty="0"/>
              <a:t> products, regardless of their origin or destination, </a:t>
            </a:r>
            <a:r>
              <a:rPr lang="en-US" altLang="zh-CN" dirty="0" smtClean="0"/>
              <a:t>come </a:t>
            </a:r>
            <a:r>
              <a:rPr lang="en-US" altLang="zh-CN" dirty="0"/>
              <a:t>to logistics centers in Spain before being sent to the </a:t>
            </a:r>
            <a:r>
              <a:rPr lang="en-US" altLang="zh-CN" dirty="0" smtClean="0"/>
              <a:t>stores</a:t>
            </a:r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5453149" y="1601428"/>
            <a:ext cx="3624351" cy="5099623"/>
            <a:chOff x="5486399" y="1601428"/>
            <a:chExt cx="3624351" cy="5099623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5486399" y="1601428"/>
              <a:ext cx="0" cy="509962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5550132" y="1824663"/>
              <a:ext cx="3560618" cy="4524315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ORDERING CYCLE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sz="2800" b="1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800" b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Season Beginning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zh-CN" sz="1600" i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Person in charge: Headquarters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zh-CN" sz="1600" i="1" dirty="0" smtClean="0">
                  <a:solidFill>
                    <a:srgbClr val="B43500"/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Item: new collections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zh-CN" sz="1600" i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Quantity: 25,000 units</a:t>
              </a:r>
            </a:p>
            <a:p>
              <a:endParaRPr lang="en-US" altLang="zh-CN" sz="1600" i="1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800" b="1" i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During Season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zh-CN" sz="1600" i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Person in charge : Store Manager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zh-CN" sz="1600" i="1" dirty="0" smtClean="0">
                  <a:solidFill>
                    <a:srgbClr val="B43500"/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Item: replenishments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zh-CN" sz="1600" i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Quantity: 12,000 units/week</a:t>
              </a:r>
            </a:p>
            <a:p>
              <a:r>
                <a:rPr lang="en-US" altLang="zh-CN" sz="1600" i="1" dirty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</a:t>
              </a:r>
              <a:r>
                <a:rPr lang="en-US" altLang="zh-CN" sz="1600" i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                               ( 8,000 for women’s</a:t>
              </a:r>
            </a:p>
            <a:p>
              <a:r>
                <a:rPr lang="en-US" altLang="zh-CN" sz="1600" i="1" dirty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</a:t>
              </a:r>
              <a:r>
                <a:rPr lang="en-US" altLang="zh-CN" sz="1600" i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                                 2,000 for men’s</a:t>
              </a:r>
            </a:p>
            <a:p>
              <a:r>
                <a:rPr lang="en-US" altLang="zh-CN" sz="1600" i="1" dirty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</a:t>
              </a:r>
              <a:r>
                <a:rPr lang="en-US" altLang="zh-CN" sz="1600" i="1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                                 2,000 for children’s )</a:t>
              </a:r>
              <a:endParaRPr lang="zh-CN" altLang="en-US" sz="1600" i="1" dirty="0">
                <a:solidFill>
                  <a:srgbClr val="B435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5536" y="1806762"/>
            <a:ext cx="5322625" cy="3284735"/>
            <a:chOff x="95536" y="1806762"/>
            <a:chExt cx="5322625" cy="3284735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536" y="1806762"/>
              <a:ext cx="5322625" cy="3284735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36" y="2845357"/>
              <a:ext cx="5322625" cy="497360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2156404" y="2247749"/>
              <a:ext cx="1527982" cy="484294"/>
              <a:chOff x="1719671" y="2370580"/>
              <a:chExt cx="1527982" cy="484294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719671" y="2370580"/>
                <a:ext cx="668326" cy="484294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142752" y="2370580"/>
                <a:ext cx="668326" cy="484294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79327" y="2370580"/>
                <a:ext cx="668326" cy="4842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140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3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Logistics</a:t>
              </a:r>
              <a:endPara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62" y="5125002"/>
            <a:ext cx="2812333" cy="16002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30" y="5125002"/>
            <a:ext cx="2858001" cy="1600159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436143" y="3042831"/>
            <a:ext cx="5527342" cy="1323438"/>
            <a:chOff x="1828805" y="3860232"/>
            <a:chExt cx="5527342" cy="869615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856093" y="3862314"/>
              <a:ext cx="4209132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828805" y="3860232"/>
              <a:ext cx="5527342" cy="86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RFID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Optical scanning device -&gt; sorting 6000 items/h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Two levels of automated systems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Automatic routing device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9" y="1609835"/>
            <a:ext cx="2811401" cy="1600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1" y="3370975"/>
            <a:ext cx="2862036" cy="1600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84" y="5125002"/>
            <a:ext cx="2858001" cy="1608571"/>
          </a:xfrm>
          <a:prstGeom prst="rect">
            <a:avLst/>
          </a:prstGeom>
        </p:spPr>
      </p:pic>
      <p:sp>
        <p:nvSpPr>
          <p:cNvPr id="17" name="文本框 27"/>
          <p:cNvSpPr txBox="1"/>
          <p:nvPr/>
        </p:nvSpPr>
        <p:spPr>
          <a:xfrm>
            <a:off x="5237806" y="2216392"/>
            <a:ext cx="427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Highly Automated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520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3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Logistics</a:t>
              </a:r>
              <a:endPara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67825" y="5336275"/>
            <a:ext cx="5349240" cy="1143000"/>
          </a:xfrm>
          <a:prstGeom prst="roundRect">
            <a:avLst/>
          </a:prstGeom>
          <a:solidFill>
            <a:schemeClr val="bg2">
              <a:lumMod val="2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All</a:t>
            </a:r>
            <a:r>
              <a:rPr lang="en-US" altLang="zh-CN" dirty="0"/>
              <a:t> products, regardless of their origin or destination, </a:t>
            </a:r>
            <a:r>
              <a:rPr lang="en-US" altLang="zh-CN" dirty="0" smtClean="0"/>
              <a:t>come </a:t>
            </a:r>
            <a:r>
              <a:rPr lang="en-US" altLang="zh-CN" dirty="0"/>
              <a:t>to logistics centers in Spain before being sent to the </a:t>
            </a:r>
            <a:r>
              <a:rPr lang="en-US" altLang="zh-CN" dirty="0" smtClean="0"/>
              <a:t>stores</a:t>
            </a:r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5486399" y="1601428"/>
            <a:ext cx="3521122" cy="5099623"/>
            <a:chOff x="5486399" y="1601428"/>
            <a:chExt cx="3521122" cy="5099623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5486399" y="1601428"/>
              <a:ext cx="0" cy="509962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5554638" y="2012192"/>
              <a:ext cx="3452883" cy="4555093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OBJECTIVES</a:t>
              </a:r>
            </a:p>
            <a:p>
              <a:endParaRPr lang="en-US" altLang="zh-CN" sz="2800" b="1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altLang="zh-CN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To </a:t>
              </a:r>
              <a:r>
                <a:rPr lang="en-US" altLang="zh-CN" dirty="0" smtClean="0">
                  <a:solidFill>
                    <a:srgbClr val="B43500"/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ensure</a:t>
              </a:r>
              <a:r>
                <a:rPr lang="en-US" altLang="zh-CN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that there is always something new to offer</a:t>
              </a:r>
            </a:p>
            <a:p>
              <a:pPr marL="457200" indent="-457200">
                <a:buFont typeface="Arial" pitchFamily="34" charset="0"/>
                <a:buChar char="•"/>
              </a:pPr>
              <a:endParaRPr lang="en-US" altLang="zh-CN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altLang="zh-CN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To </a:t>
              </a:r>
              <a:r>
                <a:rPr lang="en-US" altLang="zh-CN" dirty="0" smtClean="0">
                  <a:solidFill>
                    <a:srgbClr val="B43500"/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respond</a:t>
              </a:r>
              <a:r>
                <a:rPr lang="en-US" altLang="zh-CN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to demand shifts during one season</a:t>
              </a:r>
            </a:p>
            <a:p>
              <a:pPr marL="457200" indent="-457200">
                <a:buFont typeface="Arial" pitchFamily="34" charset="0"/>
                <a:buChar char="•"/>
              </a:pPr>
              <a:endParaRPr lang="en-US" altLang="zh-CN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altLang="zh-CN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To </a:t>
              </a:r>
              <a:r>
                <a:rPr lang="en-US" altLang="zh-CN" dirty="0" smtClean="0">
                  <a:solidFill>
                    <a:srgbClr val="B43500"/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encourage</a:t>
              </a:r>
              <a:r>
                <a:rPr lang="en-US" altLang="zh-CN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consecutive visits </a:t>
              </a:r>
            </a:p>
            <a:p>
              <a:pPr marL="457200" indent="-457200"/>
              <a:r>
                <a:rPr lang="en-US" altLang="zh-CN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	(Zara customer:17 visits/year    </a:t>
              </a:r>
            </a:p>
            <a:p>
              <a:pPr marL="457200" indent="-457200"/>
              <a:r>
                <a:rPr lang="en-US" altLang="zh-CN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         Others               :4 visits/year)</a:t>
              </a:r>
            </a:p>
            <a:p>
              <a:pPr marL="457200" indent="-457200">
                <a:buFont typeface="Arial" pitchFamily="34" charset="0"/>
                <a:buChar char="•"/>
              </a:pPr>
              <a:endParaRPr lang="en-US" altLang="zh-CN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altLang="zh-CN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To </a:t>
              </a:r>
              <a:r>
                <a:rPr lang="en-US" altLang="zh-CN" dirty="0" smtClean="0">
                  <a:solidFill>
                    <a:srgbClr val="B43500"/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pursue</a:t>
              </a:r>
              <a:r>
                <a:rPr lang="en-US" altLang="zh-CN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speed in sacrifice of freighting cost</a:t>
              </a:r>
              <a:endParaRPr lang="en-US" altLang="zh-CN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5536" y="1806762"/>
            <a:ext cx="5322625" cy="3284735"/>
            <a:chOff x="95536" y="1806762"/>
            <a:chExt cx="5322625" cy="328473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536" y="1806762"/>
              <a:ext cx="5322625" cy="328473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36" y="2845357"/>
              <a:ext cx="5322625" cy="497360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2156404" y="2247749"/>
              <a:ext cx="1527982" cy="484294"/>
              <a:chOff x="1719671" y="2370580"/>
              <a:chExt cx="1527982" cy="484294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719671" y="2370580"/>
                <a:ext cx="668326" cy="484294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142752" y="2370580"/>
                <a:ext cx="668326" cy="484294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79327" y="2370580"/>
                <a:ext cx="668326" cy="4842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9061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3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Logistics</a:t>
              </a:r>
              <a:endPara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pic>
        <p:nvPicPr>
          <p:cNvPr id="11" name="iKUmOsmh-Gs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12837" y="1888347"/>
            <a:ext cx="7496074" cy="421654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761" y="6329494"/>
            <a:ext cx="2466031" cy="46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Zara_ChElysees_Pa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3381" y="1553433"/>
            <a:ext cx="3471725" cy="5207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16" y="1585250"/>
            <a:ext cx="5346301" cy="5106500"/>
          </a:xfrm>
        </p:spPr>
        <p:txBody>
          <a:bodyPr>
            <a:noAutofit/>
          </a:bodyPr>
          <a:lstStyle/>
          <a:p>
            <a:r>
              <a:rPr lang="en-IN" altLang="zh-CN" sz="2500" dirty="0" smtClean="0">
                <a:solidFill>
                  <a:schemeClr val="bg2">
                    <a:lumMod val="25000"/>
                  </a:schemeClr>
                </a:solidFill>
              </a:rPr>
              <a:t>Stores located in prime locations</a:t>
            </a:r>
          </a:p>
          <a:p>
            <a:endParaRPr lang="en-US" altLang="zh-CN" sz="25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altLang="zh-CN" sz="2500" dirty="0" smtClean="0">
                <a:solidFill>
                  <a:schemeClr val="bg2">
                    <a:lumMod val="25000"/>
                  </a:schemeClr>
                </a:solidFill>
              </a:rPr>
              <a:t>Most of the stores owned by the company</a:t>
            </a:r>
            <a:endParaRPr lang="en-IN" altLang="zh-CN" sz="25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zh-CN" sz="25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en-IN" altLang="zh-CN" sz="2500" dirty="0" smtClean="0">
                <a:solidFill>
                  <a:schemeClr val="bg2">
                    <a:lumMod val="25000"/>
                  </a:schemeClr>
                </a:solidFill>
              </a:rPr>
              <a:t>Stores all over the globe identical and modelled off of central designs</a:t>
            </a:r>
          </a:p>
          <a:p>
            <a:pPr lvl="0"/>
            <a:endParaRPr lang="en-IN" altLang="zh-CN" sz="25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IN" altLang="zh-CN" sz="2500" dirty="0" smtClean="0">
                <a:solidFill>
                  <a:schemeClr val="bg2">
                    <a:lumMod val="25000"/>
                  </a:schemeClr>
                </a:solidFill>
              </a:rPr>
              <a:t>Window display crucial for attracting customers </a:t>
            </a:r>
          </a:p>
          <a:p>
            <a:pPr lvl="0">
              <a:defRPr/>
            </a:pPr>
            <a:endParaRPr lang="en-IN" altLang="zh-CN" sz="25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defRPr/>
            </a:pPr>
            <a:r>
              <a:rPr lang="en-IN" altLang="zh-CN" sz="2500" dirty="0" smtClean="0">
                <a:solidFill>
                  <a:schemeClr val="bg2">
                    <a:lumMod val="25000"/>
                  </a:schemeClr>
                </a:solidFill>
              </a:rPr>
              <a:t>Display of clothes given prominence</a:t>
            </a:r>
            <a:endParaRPr lang="en-IN" altLang="zh-CN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圆角矩形 12"/>
          <p:cNvSpPr/>
          <p:nvPr/>
        </p:nvSpPr>
        <p:spPr>
          <a:xfrm>
            <a:off x="584099" y="873457"/>
            <a:ext cx="4145406" cy="7006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7"/>
          <p:cNvSpPr txBox="1"/>
          <p:nvPr/>
        </p:nvSpPr>
        <p:spPr>
          <a:xfrm>
            <a:off x="646424" y="1010552"/>
            <a:ext cx="4020755" cy="47705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500" b="1" dirty="0" smtClean="0">
                <a:latin typeface="+mj-lt"/>
                <a:ea typeface="Yu Gothic UI Semibold" panose="020B0700000000000000" pitchFamily="34" charset="-128"/>
              </a:rPr>
              <a:t> Organization Structure</a:t>
            </a:r>
            <a:endParaRPr lang="zh-CN" altLang="en-US" sz="2500" b="1" dirty="0">
              <a:latin typeface="+mj-lt"/>
              <a:ea typeface="Yu Gothic UI Semibold" panose="020B0700000000000000" pitchFamily="34" charset="-128"/>
            </a:endParaRPr>
          </a:p>
        </p:txBody>
      </p:sp>
      <p:grpSp>
        <p:nvGrpSpPr>
          <p:cNvPr id="8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9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11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2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Stores</a:t>
              </a:r>
              <a:endPara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79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13648"/>
            <a:ext cx="9187162" cy="1574132"/>
            <a:chOff x="0" y="-13648"/>
            <a:chExt cx="9187162" cy="157413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3648"/>
              <a:ext cx="9187162" cy="1487606"/>
            </a:xfrm>
            <a:prstGeom prst="rect">
              <a:avLst/>
            </a:prstGeom>
          </p:spPr>
        </p:pic>
        <p:sp>
          <p:nvSpPr>
            <p:cNvPr id="13" name="圆角矩形 12"/>
            <p:cNvSpPr/>
            <p:nvPr/>
          </p:nvSpPr>
          <p:spPr>
            <a:xfrm>
              <a:off x="586856" y="859809"/>
              <a:ext cx="4164973" cy="7006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2267" y="1637734"/>
            <a:ext cx="7847459" cy="3725832"/>
            <a:chOff x="532267" y="1637734"/>
            <a:chExt cx="7847459" cy="37258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67" y="1637734"/>
              <a:ext cx="7847459" cy="3659956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764275" y="5363566"/>
              <a:ext cx="76154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24" y="5788666"/>
            <a:ext cx="2748018" cy="64635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69784" y="5404508"/>
            <a:ext cx="861774" cy="3728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400" dirty="0">
                <a:solidFill>
                  <a:schemeClr val="bg2">
                    <a:lumMod val="25000"/>
                  </a:schemeClr>
                </a:solidFill>
              </a:rPr>
              <a:t>=</a:t>
            </a:r>
            <a:endParaRPr lang="zh-CN" altLang="en-US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86856" y="873457"/>
            <a:ext cx="4164973" cy="7006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1448" y="1007658"/>
            <a:ext cx="4055243" cy="47705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5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Fast Fashion Concept</a:t>
            </a:r>
            <a:endParaRPr lang="zh-CN" altLang="en-US" sz="2500" b="1" dirty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171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6" y="1812755"/>
            <a:ext cx="5515567" cy="16508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IN" altLang="zh-CN" dirty="0" smtClean="0">
                <a:solidFill>
                  <a:schemeClr val="bg2">
                    <a:lumMod val="25000"/>
                  </a:schemeClr>
                </a:solidFill>
              </a:rPr>
              <a:t>Store managers select about 800 designs out of the 2000 offered at the beginning of the season</a:t>
            </a:r>
          </a:p>
        </p:txBody>
      </p:sp>
      <p:sp>
        <p:nvSpPr>
          <p:cNvPr id="6" name="圆角矩形 12"/>
          <p:cNvSpPr/>
          <p:nvPr/>
        </p:nvSpPr>
        <p:spPr>
          <a:xfrm>
            <a:off x="584099" y="873457"/>
            <a:ext cx="4145406" cy="7006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7"/>
          <p:cNvSpPr txBox="1"/>
          <p:nvPr/>
        </p:nvSpPr>
        <p:spPr>
          <a:xfrm>
            <a:off x="646424" y="1010552"/>
            <a:ext cx="4020755" cy="47705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500" b="1" dirty="0" smtClean="0">
                <a:latin typeface="+mj-lt"/>
                <a:ea typeface="Yu Gothic UI Semibold" panose="020B0700000000000000" pitchFamily="34" charset="-128"/>
              </a:rPr>
              <a:t> Organization Structure</a:t>
            </a:r>
            <a:endParaRPr lang="zh-CN" altLang="en-US" sz="2500" b="1" dirty="0">
              <a:latin typeface="+mj-lt"/>
              <a:ea typeface="Yu Gothic UI Semibold" panose="020B0700000000000000" pitchFamily="34" charset="-128"/>
            </a:endParaRPr>
          </a:p>
        </p:txBody>
      </p:sp>
      <p:grpSp>
        <p:nvGrpSpPr>
          <p:cNvPr id="4" name="组合 2"/>
          <p:cNvGrpSpPr/>
          <p:nvPr/>
        </p:nvGrpSpPr>
        <p:grpSpPr>
          <a:xfrm>
            <a:off x="0" y="0"/>
            <a:ext cx="9144000" cy="1574132"/>
            <a:chOff x="0" y="-13648"/>
            <a:chExt cx="9187162" cy="1574132"/>
          </a:xfrm>
        </p:grpSpPr>
        <p:pic>
          <p:nvPicPr>
            <p:cNvPr id="11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3648"/>
              <a:ext cx="9187162" cy="1487606"/>
            </a:xfrm>
            <a:prstGeom prst="rect">
              <a:avLst/>
            </a:prstGeom>
          </p:spPr>
        </p:pic>
        <p:sp>
          <p:nvSpPr>
            <p:cNvPr id="12" name="圆角矩形 12"/>
            <p:cNvSpPr/>
            <p:nvPr/>
          </p:nvSpPr>
          <p:spPr>
            <a:xfrm>
              <a:off x="586855" y="859809"/>
              <a:ext cx="4201604" cy="7006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3282074" y="4140325"/>
            <a:ext cx="5515567" cy="166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Constant  feedback on customer opinion and sales success given to the design team </a:t>
            </a:r>
            <a:endParaRPr kumimoji="0" lang="en-IN" altLang="zh-CN" sz="27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图示 18"/>
          <p:cNvGraphicFramePr/>
          <p:nvPr>
            <p:extLst>
              <p:ext uri="{D42A27DB-BD31-4B8C-83A1-F6EECF244321}">
                <p14:modId xmlns:p14="http://schemas.microsoft.com/office/powerpoint/2010/main" val="3702335689"/>
              </p:ext>
            </p:extLst>
          </p:nvPr>
        </p:nvGraphicFramePr>
        <p:xfrm>
          <a:off x="221673" y="3546764"/>
          <a:ext cx="3546763" cy="2951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文本框 7"/>
          <p:cNvSpPr txBox="1"/>
          <p:nvPr/>
        </p:nvSpPr>
        <p:spPr>
          <a:xfrm>
            <a:off x="595746" y="1010552"/>
            <a:ext cx="4100946" cy="86177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Stores - Inventory Management</a:t>
            </a:r>
            <a:endParaRPr lang="en-US" altLang="zh-CN" sz="2500" b="1" dirty="0">
              <a:solidFill>
                <a:schemeClr val="tx1">
                  <a:lumMod val="85000"/>
                  <a:lumOff val="1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nventory-management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200400" y="1668173"/>
            <a:ext cx="5756564" cy="38137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62145"/>
            <a:ext cx="9144000" cy="22743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IN" altLang="zh-CN" dirty="0" smtClean="0">
                <a:solidFill>
                  <a:schemeClr val="bg2">
                    <a:lumMod val="25000"/>
                  </a:schemeClr>
                </a:solidFill>
              </a:rPr>
              <a:t>Each item stocked in small quantities (3-5 units per size, per design)</a:t>
            </a:r>
          </a:p>
          <a:p>
            <a:pPr>
              <a:lnSpc>
                <a:spcPct val="80000"/>
              </a:lnSpc>
            </a:pPr>
            <a:endParaRPr lang="en-US" altLang="zh-CN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80000"/>
              </a:lnSpc>
            </a:pPr>
            <a:r>
              <a:rPr lang="en-IN" altLang="zh-CN" dirty="0" smtClean="0">
                <a:solidFill>
                  <a:schemeClr val="bg2">
                    <a:lumMod val="25000"/>
                  </a:schemeClr>
                </a:solidFill>
              </a:rPr>
              <a:t>Inventories not renewed when an item is sold out</a:t>
            </a:r>
          </a:p>
          <a:p>
            <a:pPr>
              <a:lnSpc>
                <a:spcPct val="80000"/>
              </a:lnSpc>
            </a:pPr>
            <a:endParaRPr lang="en-IN" altLang="zh-CN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IN" altLang="zh-CN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zh-CN" sz="27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zh-CN" sz="27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IN" altLang="zh-CN" sz="27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圆角矩形 12"/>
          <p:cNvSpPr/>
          <p:nvPr/>
        </p:nvSpPr>
        <p:spPr>
          <a:xfrm>
            <a:off x="584099" y="873457"/>
            <a:ext cx="4145406" cy="7006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7"/>
          <p:cNvSpPr txBox="1"/>
          <p:nvPr/>
        </p:nvSpPr>
        <p:spPr>
          <a:xfrm>
            <a:off x="646424" y="1010552"/>
            <a:ext cx="4020755" cy="47705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500" b="1" dirty="0" smtClean="0">
                <a:latin typeface="+mj-lt"/>
                <a:ea typeface="Yu Gothic UI Semibold" panose="020B0700000000000000" pitchFamily="34" charset="-128"/>
              </a:rPr>
              <a:t> Organization Structure</a:t>
            </a:r>
            <a:endParaRPr lang="zh-CN" altLang="en-US" sz="2500" b="1" dirty="0">
              <a:latin typeface="+mj-lt"/>
              <a:ea typeface="Yu Gothic UI Semibold" panose="020B0700000000000000" pitchFamily="34" charset="-128"/>
            </a:endParaRPr>
          </a:p>
        </p:txBody>
      </p:sp>
      <p:grpSp>
        <p:nvGrpSpPr>
          <p:cNvPr id="2" name="组合 40"/>
          <p:cNvGrpSpPr/>
          <p:nvPr/>
        </p:nvGrpSpPr>
        <p:grpSpPr>
          <a:xfrm>
            <a:off x="0" y="0"/>
            <a:ext cx="9144000" cy="1872326"/>
            <a:chOff x="-321840" y="188684"/>
            <a:chExt cx="9187162" cy="1872326"/>
          </a:xfrm>
        </p:grpSpPr>
        <p:grpSp>
          <p:nvGrpSpPr>
            <p:cNvPr id="4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11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2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10" name="文本框 7"/>
            <p:cNvSpPr txBox="1"/>
            <p:nvPr/>
          </p:nvSpPr>
          <p:spPr>
            <a:xfrm>
              <a:off x="276718" y="1199236"/>
              <a:ext cx="4120304" cy="86177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Stores - Inventory Management</a:t>
              </a:r>
              <a:endParaRPr lang="en-US" altLang="zh-CN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aphicFrame>
        <p:nvGraphicFramePr>
          <p:cNvPr id="13" name="图表 33"/>
          <p:cNvGraphicFramePr/>
          <p:nvPr>
            <p:extLst>
              <p:ext uri="{D42A27DB-BD31-4B8C-83A1-F6EECF244321}">
                <p14:modId xmlns:p14="http://schemas.microsoft.com/office/powerpoint/2010/main" val="3529032998"/>
              </p:ext>
            </p:extLst>
          </p:nvPr>
        </p:nvGraphicFramePr>
        <p:xfrm>
          <a:off x="2660077" y="5048443"/>
          <a:ext cx="3143179" cy="129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1939676" y="4087104"/>
            <a:ext cx="4599717" cy="9282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400" b="1" dirty="0" smtClean="0">
                <a:solidFill>
                  <a:schemeClr val="bg1"/>
                </a:solidFill>
              </a:rPr>
              <a:t>Fewer merchandize on discount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2"/>
          <p:cNvSpPr/>
          <p:nvPr/>
        </p:nvSpPr>
        <p:spPr>
          <a:xfrm>
            <a:off x="584099" y="873457"/>
            <a:ext cx="4145406" cy="7006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7"/>
          <p:cNvSpPr txBox="1"/>
          <p:nvPr/>
        </p:nvSpPr>
        <p:spPr>
          <a:xfrm>
            <a:off x="646424" y="1010552"/>
            <a:ext cx="4020755" cy="47705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500" b="1" dirty="0" smtClean="0">
                <a:latin typeface="+mj-lt"/>
                <a:ea typeface="Yu Gothic UI Semibold" panose="020B0700000000000000" pitchFamily="34" charset="-128"/>
              </a:rPr>
              <a:t> Organization Structure</a:t>
            </a:r>
            <a:endParaRPr lang="zh-CN" altLang="en-US" sz="2500" b="1" dirty="0">
              <a:latin typeface="+mj-lt"/>
              <a:ea typeface="Yu Gothic UI Semibold" panose="020B0700000000000000" pitchFamily="34" charset="-128"/>
            </a:endParaRPr>
          </a:p>
        </p:txBody>
      </p:sp>
      <p:grpSp>
        <p:nvGrpSpPr>
          <p:cNvPr id="2" name="组合 40"/>
          <p:cNvGrpSpPr/>
          <p:nvPr/>
        </p:nvGrpSpPr>
        <p:grpSpPr>
          <a:xfrm>
            <a:off x="0" y="0"/>
            <a:ext cx="9144000" cy="1810771"/>
            <a:chOff x="-321840" y="188684"/>
            <a:chExt cx="9187162" cy="1810771"/>
          </a:xfrm>
        </p:grpSpPr>
        <p:grpSp>
          <p:nvGrpSpPr>
            <p:cNvPr id="4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11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2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文本框 7"/>
            <p:cNvSpPr txBox="1"/>
            <p:nvPr/>
          </p:nvSpPr>
          <p:spPr>
            <a:xfrm>
              <a:off x="276718" y="1199236"/>
              <a:ext cx="4120304" cy="800219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300" b="1" dirty="0" smtClean="0">
                  <a:solidFill>
                    <a:schemeClr val="bg2">
                      <a:lumMod val="2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In-store Logistics Management</a:t>
              </a:r>
              <a:endParaRPr lang="zh-CN" altLang="en-US" sz="23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919601" y="2438405"/>
          <a:ext cx="7088332" cy="4278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" y="187038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zh-CN" sz="2400" dirty="0" smtClean="0">
                <a:solidFill>
                  <a:schemeClr val="bg2">
                    <a:lumMod val="25000"/>
                  </a:schemeClr>
                </a:solidFill>
              </a:rPr>
              <a:t>Products are not kept on the selling floor unless all sizes are available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7193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9831"/>
            <a:ext cx="8710863" cy="4924926"/>
          </a:xfrm>
        </p:spPr>
        <p:txBody>
          <a:bodyPr>
            <a:normAutofit/>
          </a:bodyPr>
          <a:lstStyle/>
          <a:p>
            <a:pPr lvl="1"/>
            <a:endParaRPr lang="en-US" altLang="zh-CN" sz="23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altLang="zh-CN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buNone/>
            </a:pPr>
            <a:endParaRPr lang="en-US" altLang="zh-CN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altLang="zh-CN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altLang="zh-CN" sz="21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altLang="zh-CN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IN" altLang="zh-CN" sz="21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IN" dirty="0"/>
          </a:p>
        </p:txBody>
      </p:sp>
      <p:sp>
        <p:nvSpPr>
          <p:cNvPr id="4" name="圆角矩形 12"/>
          <p:cNvSpPr/>
          <p:nvPr/>
        </p:nvSpPr>
        <p:spPr>
          <a:xfrm>
            <a:off x="584099" y="873457"/>
            <a:ext cx="4145406" cy="7006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5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8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9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7" name="文本框 7"/>
            <p:cNvSpPr txBox="1"/>
            <p:nvPr/>
          </p:nvSpPr>
          <p:spPr>
            <a:xfrm>
              <a:off x="311518" y="1199236"/>
              <a:ext cx="4073048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Organization Structure</a:t>
              </a:r>
              <a:endPara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2400" y="1684419"/>
            <a:ext cx="8710863" cy="5072613"/>
            <a:chOff x="152400" y="1684419"/>
            <a:chExt cx="8710863" cy="5072613"/>
          </a:xfrm>
        </p:grpSpPr>
        <p:sp>
          <p:nvSpPr>
            <p:cNvPr id="10" name="Rectangle 9"/>
            <p:cNvSpPr/>
            <p:nvPr/>
          </p:nvSpPr>
          <p:spPr>
            <a:xfrm>
              <a:off x="3295814" y="1684419"/>
              <a:ext cx="210312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Mongolian Baiti" pitchFamily="66" charset="0"/>
                </a:rPr>
                <a:t>Country Head</a:t>
              </a:r>
              <a:endParaRPr lang="en-I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Mongolian Baiti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76359" y="2703093"/>
              <a:ext cx="1965157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Mongolian Baiti" pitchFamily="66" charset="0"/>
                </a:rPr>
                <a:t>DTs/Regional Managers</a:t>
              </a:r>
              <a:endParaRPr lang="e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ongolian Baiti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8462" y="2711115"/>
              <a:ext cx="196596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Mongolian Baiti" pitchFamily="66" charset="0"/>
                </a:rPr>
                <a:t>Commercials</a:t>
              </a:r>
              <a:endParaRPr lang="e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ongolian Baiti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56558" y="3821457"/>
              <a:ext cx="16002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Mongolian Baiti" pitchFamily="66" charset="0"/>
                </a:rPr>
                <a:t>Store Managers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56560" y="4844712"/>
              <a:ext cx="16002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Mongolian Baiti" pitchFamily="66" charset="0"/>
                </a:rPr>
                <a:t>Section Managers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56559" y="5887452"/>
              <a:ext cx="16002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Mongolian Baiti" pitchFamily="66" charset="0"/>
                </a:rPr>
                <a:t>Sales Associates</a:t>
              </a:r>
            </a:p>
          </p:txBody>
        </p:sp>
        <p:cxnSp>
          <p:nvCxnSpPr>
            <p:cNvPr id="72" name="Straight Arrow Connector 71"/>
            <p:cNvCxnSpPr>
              <a:stCxn id="15" idx="0"/>
              <a:endCxn id="14" idx="2"/>
            </p:cNvCxnSpPr>
            <p:nvPr/>
          </p:nvCxnSpPr>
          <p:spPr>
            <a:xfrm rot="5400000" flipH="1" flipV="1">
              <a:off x="4178189" y="5708982"/>
              <a:ext cx="356940" cy="1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14" idx="0"/>
              <a:endCxn id="13" idx="2"/>
            </p:cNvCxnSpPr>
            <p:nvPr/>
          </p:nvCxnSpPr>
          <p:spPr>
            <a:xfrm flipH="1" flipV="1">
              <a:off x="4356658" y="4507257"/>
              <a:ext cx="2" cy="337455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hape 75"/>
            <p:cNvCxnSpPr>
              <a:stCxn id="13" idx="3"/>
              <a:endCxn id="90" idx="2"/>
            </p:cNvCxnSpPr>
            <p:nvPr/>
          </p:nvCxnSpPr>
          <p:spPr>
            <a:xfrm flipV="1">
              <a:off x="5156758" y="3385542"/>
              <a:ext cx="2133770" cy="778815"/>
            </a:xfrm>
            <a:prstGeom prst="bentConnector2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hape 81"/>
            <p:cNvCxnSpPr>
              <a:endCxn id="10" idx="1"/>
            </p:cNvCxnSpPr>
            <p:nvPr/>
          </p:nvCxnSpPr>
          <p:spPr>
            <a:xfrm rot="5400000" flipH="1" flipV="1">
              <a:off x="1988554" y="1403855"/>
              <a:ext cx="683796" cy="1930724"/>
            </a:xfrm>
            <a:prstGeom prst="bentConnector2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11" idx="0"/>
              <a:endCxn id="10" idx="2"/>
            </p:cNvCxnSpPr>
            <p:nvPr/>
          </p:nvCxnSpPr>
          <p:spPr>
            <a:xfrm rot="16200000" flipV="1">
              <a:off x="4186719" y="2530874"/>
              <a:ext cx="332874" cy="11564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6307548" y="2699742"/>
              <a:ext cx="196596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Mongolian Baiti" pitchFamily="66" charset="0"/>
                </a:rPr>
                <a:t>HR Directors</a:t>
              </a:r>
              <a:endParaRPr lang="e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ongolian Baiti" pitchFamily="66" charset="0"/>
              </a:endParaRPr>
            </a:p>
          </p:txBody>
        </p:sp>
        <p:cxnSp>
          <p:nvCxnSpPr>
            <p:cNvPr id="97" name="Shape 96"/>
            <p:cNvCxnSpPr>
              <a:stCxn id="14" idx="3"/>
              <a:endCxn id="90" idx="2"/>
            </p:cNvCxnSpPr>
            <p:nvPr/>
          </p:nvCxnSpPr>
          <p:spPr>
            <a:xfrm flipV="1">
              <a:off x="5156760" y="3385542"/>
              <a:ext cx="2133768" cy="1802070"/>
            </a:xfrm>
            <a:prstGeom prst="bentConnector2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hape 98"/>
            <p:cNvCxnSpPr>
              <a:stCxn id="15" idx="3"/>
              <a:endCxn id="90" idx="2"/>
            </p:cNvCxnSpPr>
            <p:nvPr/>
          </p:nvCxnSpPr>
          <p:spPr>
            <a:xfrm flipV="1">
              <a:off x="5156759" y="3385542"/>
              <a:ext cx="2133769" cy="2844810"/>
            </a:xfrm>
            <a:prstGeom prst="bentConnector2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 rot="5400000">
              <a:off x="6305266" y="4735773"/>
              <a:ext cx="2524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Non Operations Issues</a:t>
              </a:r>
              <a:endParaRPr lang="en-IN" sz="2000" dirty="0"/>
            </a:p>
          </p:txBody>
        </p:sp>
        <p:cxnSp>
          <p:nvCxnSpPr>
            <p:cNvPr id="27" name="Shape 26"/>
            <p:cNvCxnSpPr>
              <a:stCxn id="12" idx="2"/>
              <a:endCxn id="13" idx="1"/>
            </p:cNvCxnSpPr>
            <p:nvPr/>
          </p:nvCxnSpPr>
          <p:spPr>
            <a:xfrm rot="16200000" flipH="1">
              <a:off x="2070279" y="2678078"/>
              <a:ext cx="767442" cy="2205116"/>
            </a:xfrm>
            <a:prstGeom prst="bentConnector2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1" idx="2"/>
              <a:endCxn id="13" idx="0"/>
            </p:cNvCxnSpPr>
            <p:nvPr/>
          </p:nvCxnSpPr>
          <p:spPr>
            <a:xfrm flipH="1">
              <a:off x="4356658" y="3388893"/>
              <a:ext cx="2280" cy="432564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2" idx="3"/>
              <a:endCxn id="11" idx="1"/>
            </p:cNvCxnSpPr>
            <p:nvPr/>
          </p:nvCxnSpPr>
          <p:spPr>
            <a:xfrm flipV="1">
              <a:off x="2334422" y="3045993"/>
              <a:ext cx="1041937" cy="8022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152400" y="1832106"/>
              <a:ext cx="8710863" cy="492492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CN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IN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2" name="Shape 31"/>
            <p:cNvCxnSpPr>
              <a:stCxn id="90" idx="0"/>
              <a:endCxn id="10" idx="3"/>
            </p:cNvCxnSpPr>
            <p:nvPr/>
          </p:nvCxnSpPr>
          <p:spPr>
            <a:xfrm rot="16200000" flipV="1">
              <a:off x="6008520" y="1417734"/>
              <a:ext cx="672423" cy="1891594"/>
            </a:xfrm>
            <a:prstGeom prst="bentConnector2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00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9831"/>
            <a:ext cx="8710863" cy="4924926"/>
          </a:xfrm>
        </p:spPr>
        <p:txBody>
          <a:bodyPr>
            <a:normAutofit/>
          </a:bodyPr>
          <a:lstStyle/>
          <a:p>
            <a:pPr lvl="1"/>
            <a:endParaRPr lang="en-US" altLang="zh-CN" sz="23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altLang="zh-CN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buNone/>
            </a:pPr>
            <a:endParaRPr lang="en-US" altLang="zh-CN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altLang="zh-CN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altLang="zh-CN" sz="21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altLang="zh-CN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IN" altLang="zh-CN" sz="21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IN" dirty="0"/>
          </a:p>
        </p:txBody>
      </p:sp>
      <p:sp>
        <p:nvSpPr>
          <p:cNvPr id="4" name="圆角矩形 12"/>
          <p:cNvSpPr/>
          <p:nvPr/>
        </p:nvSpPr>
        <p:spPr>
          <a:xfrm>
            <a:off x="584099" y="873457"/>
            <a:ext cx="4145406" cy="7006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5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8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9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7" name="文本框 7"/>
            <p:cNvSpPr txBox="1"/>
            <p:nvPr/>
          </p:nvSpPr>
          <p:spPr>
            <a:xfrm>
              <a:off x="311518" y="1199236"/>
              <a:ext cx="4073048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Organization Structure</a:t>
              </a:r>
              <a:endPara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295814" y="1684419"/>
            <a:ext cx="210312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Mongolian Baiti" pitchFamily="66" charset="0"/>
              </a:rPr>
              <a:t>Country Head</a:t>
            </a:r>
            <a:endParaRPr lang="en-IN" sz="2000" dirty="0">
              <a:solidFill>
                <a:schemeClr val="bg1">
                  <a:lumMod val="85000"/>
                </a:schemeClr>
              </a:solidFill>
              <a:cs typeface="Mongolian Baiti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6359" y="2703093"/>
            <a:ext cx="1965157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Mongolian Baiti" pitchFamily="66" charset="0"/>
              </a:rPr>
              <a:t>DTs/Regional Managers</a:t>
            </a:r>
            <a:endParaRPr lang="en-IN" sz="2000" dirty="0" smtClean="0">
              <a:solidFill>
                <a:schemeClr val="bg1">
                  <a:lumMod val="85000"/>
                </a:schemeClr>
              </a:solidFill>
              <a:cs typeface="Mongolian Baiti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462" y="2711115"/>
            <a:ext cx="196596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Mongolian Baiti" pitchFamily="66" charset="0"/>
              </a:rPr>
              <a:t>Commercials</a:t>
            </a:r>
            <a:endParaRPr lang="en-IN" sz="2000" dirty="0" smtClean="0">
              <a:solidFill>
                <a:schemeClr val="bg1">
                  <a:lumMod val="85000"/>
                </a:schemeClr>
              </a:solidFill>
              <a:cs typeface="Mongolian Baiti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6558" y="3821457"/>
            <a:ext cx="1600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ongolian Baiti" pitchFamily="66" charset="0"/>
              </a:rPr>
              <a:t>Store Managers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56560" y="4844712"/>
            <a:ext cx="1600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ongolian Baiti" pitchFamily="66" charset="0"/>
              </a:rPr>
              <a:t>Section Managers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56559" y="5887452"/>
            <a:ext cx="1600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ongolian Baiti" pitchFamily="66" charset="0"/>
              </a:rPr>
              <a:t>Sales Associates</a:t>
            </a:r>
          </a:p>
        </p:txBody>
      </p:sp>
      <p:cxnSp>
        <p:nvCxnSpPr>
          <p:cNvPr id="72" name="Straight Arrow Connector 71"/>
          <p:cNvCxnSpPr>
            <a:stCxn id="15" idx="0"/>
            <a:endCxn id="14" idx="2"/>
          </p:cNvCxnSpPr>
          <p:nvPr/>
        </p:nvCxnSpPr>
        <p:spPr>
          <a:xfrm rot="5400000" flipH="1" flipV="1">
            <a:off x="4178189" y="5708982"/>
            <a:ext cx="356940" cy="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4" idx="0"/>
            <a:endCxn id="13" idx="2"/>
          </p:cNvCxnSpPr>
          <p:nvPr/>
        </p:nvCxnSpPr>
        <p:spPr>
          <a:xfrm flipH="1" flipV="1">
            <a:off x="4356658" y="4507257"/>
            <a:ext cx="2" cy="33745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hape 75"/>
          <p:cNvCxnSpPr>
            <a:stCxn id="13" idx="3"/>
            <a:endCxn id="90" idx="2"/>
          </p:cNvCxnSpPr>
          <p:nvPr/>
        </p:nvCxnSpPr>
        <p:spPr>
          <a:xfrm flipV="1">
            <a:off x="5156758" y="3385542"/>
            <a:ext cx="2133770" cy="778815"/>
          </a:xfrm>
          <a:prstGeom prst="bentConnector2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hape 81"/>
          <p:cNvCxnSpPr>
            <a:endCxn id="10" idx="1"/>
          </p:cNvCxnSpPr>
          <p:nvPr/>
        </p:nvCxnSpPr>
        <p:spPr>
          <a:xfrm rot="5400000" flipH="1" flipV="1">
            <a:off x="1988554" y="1403855"/>
            <a:ext cx="683796" cy="1930724"/>
          </a:xfrm>
          <a:prstGeom prst="bentConnector2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1" idx="0"/>
            <a:endCxn id="10" idx="2"/>
          </p:cNvCxnSpPr>
          <p:nvPr/>
        </p:nvCxnSpPr>
        <p:spPr>
          <a:xfrm rot="16200000" flipV="1">
            <a:off x="4186719" y="2530874"/>
            <a:ext cx="332874" cy="11564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307548" y="2699742"/>
            <a:ext cx="196596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cs typeface="Mongolian Baiti" pitchFamily="66" charset="0"/>
              </a:rPr>
              <a:t>HR Directors</a:t>
            </a:r>
            <a:endParaRPr lang="en-IN" sz="2000" dirty="0" smtClean="0">
              <a:solidFill>
                <a:schemeClr val="bg1">
                  <a:lumMod val="85000"/>
                </a:schemeClr>
              </a:solidFill>
              <a:cs typeface="Mongolian Baiti" pitchFamily="66" charset="0"/>
            </a:endParaRPr>
          </a:p>
        </p:txBody>
      </p:sp>
      <p:cxnSp>
        <p:nvCxnSpPr>
          <p:cNvPr id="97" name="Shape 96"/>
          <p:cNvCxnSpPr>
            <a:stCxn id="14" idx="3"/>
            <a:endCxn id="90" idx="2"/>
          </p:cNvCxnSpPr>
          <p:nvPr/>
        </p:nvCxnSpPr>
        <p:spPr>
          <a:xfrm flipV="1">
            <a:off x="5156760" y="3385542"/>
            <a:ext cx="2133768" cy="1802070"/>
          </a:xfrm>
          <a:prstGeom prst="bentConnector2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hape 98"/>
          <p:cNvCxnSpPr>
            <a:stCxn id="15" idx="3"/>
            <a:endCxn id="90" idx="2"/>
          </p:cNvCxnSpPr>
          <p:nvPr/>
        </p:nvCxnSpPr>
        <p:spPr>
          <a:xfrm flipV="1">
            <a:off x="5156759" y="3385542"/>
            <a:ext cx="2133769" cy="2844810"/>
          </a:xfrm>
          <a:prstGeom prst="bentConnector2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 rot="5400000">
            <a:off x="6305266" y="4735773"/>
            <a:ext cx="2524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Non Operations Issues</a:t>
            </a:r>
            <a:endParaRPr lang="en-IN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7" name="Shape 26"/>
          <p:cNvCxnSpPr>
            <a:stCxn id="12" idx="2"/>
            <a:endCxn id="13" idx="1"/>
          </p:cNvCxnSpPr>
          <p:nvPr/>
        </p:nvCxnSpPr>
        <p:spPr>
          <a:xfrm rot="16200000" flipH="1">
            <a:off x="2070279" y="2678078"/>
            <a:ext cx="767442" cy="2205116"/>
          </a:xfrm>
          <a:prstGeom prst="bentConnector2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2"/>
            <a:endCxn id="13" idx="0"/>
          </p:cNvCxnSpPr>
          <p:nvPr/>
        </p:nvCxnSpPr>
        <p:spPr>
          <a:xfrm flipH="1">
            <a:off x="4356658" y="3388893"/>
            <a:ext cx="2280" cy="432564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3"/>
            <a:endCxn id="11" idx="1"/>
          </p:cNvCxnSpPr>
          <p:nvPr/>
        </p:nvCxnSpPr>
        <p:spPr>
          <a:xfrm flipV="1">
            <a:off x="2334422" y="3045993"/>
            <a:ext cx="1041937" cy="8022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152400" y="1782231"/>
            <a:ext cx="8710863" cy="4924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3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Shape 31"/>
          <p:cNvCxnSpPr>
            <a:stCxn id="90" idx="0"/>
            <a:endCxn id="10" idx="3"/>
          </p:cNvCxnSpPr>
          <p:nvPr/>
        </p:nvCxnSpPr>
        <p:spPr>
          <a:xfrm rot="16200000" flipV="1">
            <a:off x="6008520" y="1417734"/>
            <a:ext cx="672423" cy="1891594"/>
          </a:xfrm>
          <a:prstGeom prst="bentConnector2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0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9831"/>
            <a:ext cx="8710863" cy="4924926"/>
          </a:xfrm>
        </p:spPr>
        <p:txBody>
          <a:bodyPr>
            <a:normAutofit/>
          </a:bodyPr>
          <a:lstStyle/>
          <a:p>
            <a:pPr lvl="1"/>
            <a:endParaRPr lang="en-US" altLang="zh-CN" sz="23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altLang="zh-CN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buNone/>
            </a:pPr>
            <a:endParaRPr lang="en-US" altLang="zh-CN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altLang="zh-CN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altLang="zh-CN" sz="21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altLang="zh-CN" sz="2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IN" altLang="zh-CN" sz="21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IN" dirty="0"/>
          </a:p>
        </p:txBody>
      </p:sp>
      <p:sp>
        <p:nvSpPr>
          <p:cNvPr id="4" name="圆角矩形 12"/>
          <p:cNvSpPr/>
          <p:nvPr/>
        </p:nvSpPr>
        <p:spPr>
          <a:xfrm>
            <a:off x="584099" y="873457"/>
            <a:ext cx="4145406" cy="7006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5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8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9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7"/>
            <p:cNvSpPr txBox="1"/>
            <p:nvPr/>
          </p:nvSpPr>
          <p:spPr>
            <a:xfrm>
              <a:off x="311518" y="1199236"/>
              <a:ext cx="4073048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Organization Structure</a:t>
              </a:r>
              <a:endPara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295814" y="1684419"/>
            <a:ext cx="210312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Mongolian Baiti" pitchFamily="66" charset="0"/>
              </a:rPr>
              <a:t>Country Head</a:t>
            </a:r>
            <a:endParaRPr lang="en-IN" sz="2000" dirty="0">
              <a:solidFill>
                <a:schemeClr val="bg1">
                  <a:lumMod val="75000"/>
                </a:schemeClr>
              </a:solidFill>
              <a:cs typeface="Mongolian Baiti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6359" y="2703093"/>
            <a:ext cx="1965157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ongolian Baiti" pitchFamily="66" charset="0"/>
              </a:rPr>
              <a:t>DTs/Regional Managers</a:t>
            </a:r>
            <a:endParaRPr lang="en-IN" sz="2000" dirty="0" smtClean="0">
              <a:solidFill>
                <a:schemeClr val="tx1">
                  <a:lumMod val="85000"/>
                  <a:lumOff val="15000"/>
                </a:schemeClr>
              </a:solidFill>
              <a:cs typeface="Mongolian Baiti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462" y="2711115"/>
            <a:ext cx="196596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ongolian Baiti" pitchFamily="66" charset="0"/>
              </a:rPr>
              <a:t>Commercials</a:t>
            </a:r>
            <a:endParaRPr lang="en-IN" sz="2000" dirty="0" smtClean="0">
              <a:solidFill>
                <a:schemeClr val="tx1">
                  <a:lumMod val="85000"/>
                  <a:lumOff val="15000"/>
                </a:schemeClr>
              </a:solidFill>
              <a:cs typeface="Mongolian Baiti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6558" y="3833335"/>
            <a:ext cx="1600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Mongolian Baiti" pitchFamily="66" charset="0"/>
              </a:rPr>
              <a:t>Store Managers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56560" y="4844712"/>
            <a:ext cx="1600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Mongolian Baiti" pitchFamily="66" charset="0"/>
              </a:rPr>
              <a:t>Section Managers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56559" y="5887452"/>
            <a:ext cx="1600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Mongolian Baiti" pitchFamily="66" charset="0"/>
              </a:rPr>
              <a:t>Sales Associates</a:t>
            </a:r>
          </a:p>
        </p:txBody>
      </p:sp>
      <p:cxnSp>
        <p:nvCxnSpPr>
          <p:cNvPr id="72" name="Straight Arrow Connector 71"/>
          <p:cNvCxnSpPr>
            <a:stCxn id="15" idx="0"/>
            <a:endCxn id="14" idx="2"/>
          </p:cNvCxnSpPr>
          <p:nvPr/>
        </p:nvCxnSpPr>
        <p:spPr>
          <a:xfrm rot="5400000" flipH="1" flipV="1">
            <a:off x="4178189" y="5708982"/>
            <a:ext cx="356940" cy="1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4" idx="0"/>
            <a:endCxn id="13" idx="2"/>
          </p:cNvCxnSpPr>
          <p:nvPr/>
        </p:nvCxnSpPr>
        <p:spPr>
          <a:xfrm rot="16200000" flipV="1">
            <a:off x="4193871" y="4681923"/>
            <a:ext cx="325577" cy="2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hape 75"/>
          <p:cNvCxnSpPr>
            <a:stCxn id="13" idx="3"/>
            <a:endCxn id="90" idx="2"/>
          </p:cNvCxnSpPr>
          <p:nvPr/>
        </p:nvCxnSpPr>
        <p:spPr>
          <a:xfrm flipV="1">
            <a:off x="5156758" y="3385542"/>
            <a:ext cx="2133770" cy="790693"/>
          </a:xfrm>
          <a:prstGeom prst="bentConnector2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hape 81"/>
          <p:cNvCxnSpPr>
            <a:endCxn id="10" idx="1"/>
          </p:cNvCxnSpPr>
          <p:nvPr/>
        </p:nvCxnSpPr>
        <p:spPr>
          <a:xfrm rot="5400000" flipH="1" flipV="1">
            <a:off x="1988554" y="1403855"/>
            <a:ext cx="683796" cy="1930724"/>
          </a:xfrm>
          <a:prstGeom prst="bentConnector2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1" idx="0"/>
            <a:endCxn id="10" idx="2"/>
          </p:cNvCxnSpPr>
          <p:nvPr/>
        </p:nvCxnSpPr>
        <p:spPr>
          <a:xfrm rot="16200000" flipV="1">
            <a:off x="4186719" y="2530874"/>
            <a:ext cx="332874" cy="11564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307548" y="2699742"/>
            <a:ext cx="196596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Mongolian Baiti" pitchFamily="66" charset="0"/>
              </a:rPr>
              <a:t>HR Directors</a:t>
            </a:r>
            <a:endParaRPr lang="en-IN" sz="2000" dirty="0" smtClean="0">
              <a:solidFill>
                <a:schemeClr val="bg1">
                  <a:lumMod val="75000"/>
                </a:schemeClr>
              </a:solidFill>
              <a:cs typeface="Mongolian Baiti" pitchFamily="66" charset="0"/>
            </a:endParaRPr>
          </a:p>
        </p:txBody>
      </p:sp>
      <p:cxnSp>
        <p:nvCxnSpPr>
          <p:cNvPr id="97" name="Shape 96"/>
          <p:cNvCxnSpPr>
            <a:stCxn id="14" idx="3"/>
            <a:endCxn id="90" idx="2"/>
          </p:cNvCxnSpPr>
          <p:nvPr/>
        </p:nvCxnSpPr>
        <p:spPr>
          <a:xfrm flipV="1">
            <a:off x="5156760" y="3385542"/>
            <a:ext cx="2133768" cy="1802070"/>
          </a:xfrm>
          <a:prstGeom prst="bentConnector2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hape 98"/>
          <p:cNvCxnSpPr>
            <a:stCxn id="15" idx="3"/>
            <a:endCxn id="90" idx="2"/>
          </p:cNvCxnSpPr>
          <p:nvPr/>
        </p:nvCxnSpPr>
        <p:spPr>
          <a:xfrm flipV="1">
            <a:off x="5156759" y="3385542"/>
            <a:ext cx="2133769" cy="2844810"/>
          </a:xfrm>
          <a:prstGeom prst="bentConnector2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 rot="5400000">
            <a:off x="6305266" y="4735773"/>
            <a:ext cx="2524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Non Operations Issues</a:t>
            </a:r>
            <a:endParaRPr lang="en-IN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7" name="Shape 26"/>
          <p:cNvCxnSpPr>
            <a:stCxn id="12" idx="2"/>
            <a:endCxn id="13" idx="1"/>
          </p:cNvCxnSpPr>
          <p:nvPr/>
        </p:nvCxnSpPr>
        <p:spPr>
          <a:xfrm rot="16200000" flipH="1">
            <a:off x="2064340" y="2684017"/>
            <a:ext cx="779320" cy="2205116"/>
          </a:xfrm>
          <a:prstGeom prst="bentConnector2">
            <a:avLst/>
          </a:prstGeom>
          <a:ln w="381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2"/>
            <a:endCxn id="13" idx="0"/>
          </p:cNvCxnSpPr>
          <p:nvPr/>
        </p:nvCxnSpPr>
        <p:spPr>
          <a:xfrm rot="5400000">
            <a:off x="4135577" y="3609974"/>
            <a:ext cx="444442" cy="228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3"/>
            <a:endCxn id="11" idx="1"/>
          </p:cNvCxnSpPr>
          <p:nvPr/>
        </p:nvCxnSpPr>
        <p:spPr>
          <a:xfrm flipV="1">
            <a:off x="2334422" y="3045993"/>
            <a:ext cx="1041937" cy="802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152400" y="1782231"/>
            <a:ext cx="8710863" cy="4924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3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Shape 31"/>
          <p:cNvCxnSpPr>
            <a:stCxn id="90" idx="0"/>
            <a:endCxn id="10" idx="3"/>
          </p:cNvCxnSpPr>
          <p:nvPr/>
        </p:nvCxnSpPr>
        <p:spPr>
          <a:xfrm rot="16200000" flipV="1">
            <a:off x="6008520" y="1417734"/>
            <a:ext cx="672423" cy="1891594"/>
          </a:xfrm>
          <a:prstGeom prst="bentConnector2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4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usto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787" y="1620975"/>
            <a:ext cx="2893292" cy="28932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10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1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Customers </a:t>
              </a:r>
              <a:endParaRPr lang="zh-CN" altLang="en-US" sz="25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35527" y="1825625"/>
            <a:ext cx="4904509" cy="4644448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5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IN" sz="2500" dirty="0" smtClean="0">
                <a:solidFill>
                  <a:schemeClr val="bg2">
                    <a:lumMod val="25000"/>
                  </a:schemeClr>
                </a:solidFill>
              </a:rPr>
              <a:t>Centre of the Business model</a:t>
            </a:r>
          </a:p>
          <a:p>
            <a:endParaRPr lang="en-IN" sz="25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IN" sz="2500" dirty="0" smtClean="0">
                <a:solidFill>
                  <a:schemeClr val="bg2">
                    <a:lumMod val="25000"/>
                  </a:schemeClr>
                </a:solidFill>
              </a:rPr>
              <a:t>Target customers – Young, fashion conscious people interested in buying inexpensive clothes</a:t>
            </a:r>
          </a:p>
          <a:p>
            <a:endParaRPr lang="en-IN" sz="25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IN" sz="2500" dirty="0" smtClean="0">
                <a:solidFill>
                  <a:schemeClr val="bg2">
                    <a:lumMod val="25000"/>
                  </a:schemeClr>
                </a:solidFill>
              </a:rPr>
              <a:t>Product Inventories fresh and scarce to encourage more visits</a:t>
            </a:r>
          </a:p>
          <a:p>
            <a:endParaRPr lang="en-IN" sz="25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" name="Picture 14" descr="Customers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5101" y="4640714"/>
            <a:ext cx="3901440" cy="20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FID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1267" y="2576475"/>
            <a:ext cx="6220260" cy="4143413"/>
          </a:xfrm>
          <a:prstGeom prst="rect">
            <a:avLst/>
          </a:prstGeom>
        </p:spPr>
      </p:pic>
      <p:pic>
        <p:nvPicPr>
          <p:cNvPr id="9" name="Picture 8" descr="RF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8587" y="2529189"/>
            <a:ext cx="4111558" cy="30836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26" y="2504520"/>
            <a:ext cx="6381752" cy="3743886"/>
          </a:xfrm>
        </p:spPr>
        <p:txBody>
          <a:bodyPr/>
          <a:lstStyle/>
          <a:p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Hybrid Model : IT + Human Intelligence   </a:t>
            </a:r>
          </a:p>
          <a:p>
            <a:endParaRPr lang="en-I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Computer Aided Design and Manufacturing </a:t>
            </a:r>
          </a:p>
          <a:p>
            <a:endParaRPr lang="en-I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RFID Technology </a:t>
            </a:r>
          </a:p>
          <a:p>
            <a:pPr>
              <a:buNone/>
            </a:pPr>
            <a:endParaRPr lang="en-I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16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18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9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Technology</a:t>
              </a:r>
              <a:endPara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2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2"/>
          <p:cNvSpPr/>
          <p:nvPr/>
        </p:nvSpPr>
        <p:spPr>
          <a:xfrm>
            <a:off x="584099" y="873457"/>
            <a:ext cx="4145406" cy="7006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5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8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9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7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Summary - SCM</a:t>
              </a:r>
              <a:endPara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361" y="1654786"/>
            <a:ext cx="73247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40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Business Model </a:t>
            </a:r>
          </a:p>
          <a:p>
            <a:pPr lvl="1"/>
            <a:r>
              <a:rPr lang="en-IN" sz="2500" dirty="0" smtClean="0"/>
              <a:t>Customers </a:t>
            </a:r>
          </a:p>
          <a:p>
            <a:pPr lvl="1"/>
            <a:r>
              <a:rPr lang="en-IN" sz="2500" dirty="0" smtClean="0"/>
              <a:t>Vertical Integration – Forward &amp; Backward</a:t>
            </a:r>
          </a:p>
          <a:p>
            <a:pPr marL="0" indent="0">
              <a:buNone/>
            </a:pPr>
            <a:r>
              <a:rPr lang="en-IN" sz="2500" dirty="0" smtClean="0"/>
              <a:t> </a:t>
            </a:r>
          </a:p>
          <a:p>
            <a:r>
              <a:rPr lang="en-IN" dirty="0" smtClean="0"/>
              <a:t>Speed and Decision Making </a:t>
            </a:r>
          </a:p>
          <a:p>
            <a:endParaRPr lang="en-IN" dirty="0" smtClean="0"/>
          </a:p>
          <a:p>
            <a:r>
              <a:rPr lang="en-IN" dirty="0" smtClean="0"/>
              <a:t>Marketing ,Merchandising and Advertising</a:t>
            </a:r>
          </a:p>
          <a:p>
            <a:pPr>
              <a:buNone/>
            </a:pPr>
            <a:r>
              <a:rPr lang="en-IN" dirty="0" smtClean="0"/>
              <a:t>    </a:t>
            </a:r>
          </a:p>
          <a:p>
            <a:pPr>
              <a:buNone/>
            </a:pPr>
            <a:r>
              <a:rPr lang="en-IN" dirty="0" smtClean="0"/>
              <a:t>              </a:t>
            </a:r>
            <a:endParaRPr lang="en-IN" dirty="0"/>
          </a:p>
        </p:txBody>
      </p:sp>
      <p:grpSp>
        <p:nvGrpSpPr>
          <p:cNvPr id="4" name="组合 40"/>
          <p:cNvGrpSpPr/>
          <p:nvPr/>
        </p:nvGrpSpPr>
        <p:grpSpPr>
          <a:xfrm>
            <a:off x="0" y="-13648"/>
            <a:ext cx="9144000" cy="1574132"/>
            <a:chOff x="-321840" y="188684"/>
            <a:chExt cx="9187162" cy="1574132"/>
          </a:xfrm>
        </p:grpSpPr>
        <p:grpSp>
          <p:nvGrpSpPr>
            <p:cNvPr id="5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7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8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Summary - Strategy</a:t>
              </a:r>
              <a:endPara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9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4764" y="-1"/>
            <a:ext cx="3304680" cy="321399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883393" y="382139"/>
            <a:ext cx="726060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</a:rPr>
              <a:t>Inditex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</a:rPr>
              <a:t>Zara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</a:rPr>
              <a:t>Business Model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</a:rPr>
              <a:t>Design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</a:rPr>
              <a:t>Manufacturing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</a:rPr>
              <a:t>Logistics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</a:rPr>
              <a:t>Stores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</a:rPr>
              <a:t>Customers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</a:rPr>
              <a:t>Technology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</a:rPr>
              <a:t>Summary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</a:rPr>
              <a:t>SCM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</a:rPr>
              <a:t>Strategy</a:t>
            </a:r>
          </a:p>
          <a:p>
            <a:pPr lvl="1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</a:rPr>
              <a:t>Analysis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</a:rPr>
              <a:t>Comparison – Zara, H&amp;M, Benetton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</a:rPr>
              <a:t>Future Developments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72957" y="0"/>
            <a:ext cx="1490017" cy="6858000"/>
            <a:chOff x="-1" y="0"/>
            <a:chExt cx="1490017" cy="6858000"/>
          </a:xfrm>
        </p:grpSpPr>
        <p:grpSp>
          <p:nvGrpSpPr>
            <p:cNvPr id="3" name="组合 2"/>
            <p:cNvGrpSpPr/>
            <p:nvPr/>
          </p:nvGrpSpPr>
          <p:grpSpPr>
            <a:xfrm rot="16200000">
              <a:off x="-2760261" y="2760260"/>
              <a:ext cx="6858000" cy="1337480"/>
              <a:chOff x="0" y="-13648"/>
              <a:chExt cx="9187162" cy="1590357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586857" y="876036"/>
                <a:ext cx="4164973" cy="70067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777922" y="3414113"/>
              <a:ext cx="71209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altLang="zh-CN" sz="3200" dirty="0" smtClean="0">
                  <a:solidFill>
                    <a:schemeClr val="bg2">
                      <a:lumMod val="2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</a:p>
            <a:p>
              <a:pPr>
                <a:lnSpc>
                  <a:spcPts val="3600"/>
                </a:lnSpc>
              </a:pPr>
              <a:r>
                <a:rPr lang="en-US" altLang="zh-CN" sz="3200" dirty="0" smtClean="0">
                  <a:solidFill>
                    <a:schemeClr val="bg2">
                      <a:lumMod val="2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G</a:t>
              </a:r>
            </a:p>
            <a:p>
              <a:pPr>
                <a:lnSpc>
                  <a:spcPts val="3600"/>
                </a:lnSpc>
              </a:pPr>
              <a:r>
                <a:rPr lang="en-US" altLang="zh-CN" sz="3200" dirty="0" smtClean="0">
                  <a:solidFill>
                    <a:schemeClr val="bg2">
                      <a:lumMod val="2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E</a:t>
              </a:r>
            </a:p>
            <a:p>
              <a:pPr>
                <a:lnSpc>
                  <a:spcPts val="3600"/>
                </a:lnSpc>
              </a:pPr>
              <a:r>
                <a:rPr lang="en-US" altLang="zh-CN" sz="3200" dirty="0" smtClean="0">
                  <a:solidFill>
                    <a:schemeClr val="bg2">
                      <a:lumMod val="2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</a:t>
              </a:r>
            </a:p>
            <a:p>
              <a:pPr>
                <a:lnSpc>
                  <a:spcPts val="3600"/>
                </a:lnSpc>
              </a:pPr>
              <a:r>
                <a:rPr lang="en-US" altLang="zh-CN" sz="3200" dirty="0" smtClean="0">
                  <a:solidFill>
                    <a:schemeClr val="bg2">
                      <a:lumMod val="2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D</a:t>
              </a:r>
            </a:p>
            <a:p>
              <a:pPr>
                <a:lnSpc>
                  <a:spcPts val="3600"/>
                </a:lnSpc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  <a:endParaRPr lang="en-US" altLang="zh-CN" sz="3200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9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40" y="1679812"/>
            <a:ext cx="6483360" cy="3158446"/>
          </a:xfrm>
        </p:spPr>
        <p:txBody>
          <a:bodyPr>
            <a:normAutofit/>
          </a:bodyPr>
          <a:lstStyle/>
          <a:p>
            <a:r>
              <a:rPr lang="en-IN" altLang="zh-CN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Better control </a:t>
            </a:r>
            <a:r>
              <a:rPr lang="en-IN" altLang="zh-CN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IN" altLang="zh-CN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more </a:t>
            </a:r>
            <a:r>
              <a:rPr lang="en-IN" altLang="zh-CN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responsive</a:t>
            </a:r>
          </a:p>
          <a:p>
            <a:r>
              <a:rPr lang="en-IN" altLang="zh-CN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Highly  </a:t>
            </a:r>
            <a:r>
              <a:rPr lang="en-IN" altLang="zh-CN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flexible </a:t>
            </a:r>
            <a:r>
              <a:rPr lang="en-IN" altLang="zh-CN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IN" altLang="zh-CN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fast </a:t>
            </a:r>
            <a:endParaRPr lang="en-IN" altLang="zh-CN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IN" altLang="zh-CN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Constant flow of Information </a:t>
            </a:r>
          </a:p>
          <a:p>
            <a:r>
              <a:rPr lang="en-IN" altLang="zh-CN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Global </a:t>
            </a:r>
            <a:r>
              <a:rPr lang="en-IN" altLang="zh-CN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sourcing </a:t>
            </a:r>
            <a:r>
              <a:rPr lang="en-IN" altLang="zh-CN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IN" altLang="zh-CN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trategy </a:t>
            </a:r>
            <a:endParaRPr lang="en-IN" altLang="zh-CN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IN" altLang="zh-CN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Limited quantity </a:t>
            </a:r>
            <a:r>
              <a:rPr lang="en-IN" altLang="zh-CN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production </a:t>
            </a:r>
            <a:r>
              <a:rPr lang="en-IN" altLang="zh-CN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benefits </a:t>
            </a:r>
          </a:p>
          <a:p>
            <a:r>
              <a:rPr lang="en-IN" altLang="zh-CN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Centralised distribution centre </a:t>
            </a:r>
            <a:r>
              <a:rPr lang="en-IN" altLang="zh-CN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benefits</a:t>
            </a:r>
          </a:p>
          <a:p>
            <a:pPr>
              <a:buNone/>
            </a:pPr>
            <a:endParaRPr lang="en-IN" sz="27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en-IN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2" name="组合 40"/>
          <p:cNvGrpSpPr/>
          <p:nvPr/>
        </p:nvGrpSpPr>
        <p:grpSpPr>
          <a:xfrm>
            <a:off x="0" y="0"/>
            <a:ext cx="9187162" cy="1574132"/>
            <a:chOff x="-321840" y="188684"/>
            <a:chExt cx="9187162" cy="1574132"/>
          </a:xfrm>
        </p:grpSpPr>
        <p:grpSp>
          <p:nvGrpSpPr>
            <p:cNvPr id="13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15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6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Analysis</a:t>
              </a:r>
              <a:endPara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3325091" y="5004905"/>
            <a:ext cx="5791207" cy="1603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Economies of scale not </a:t>
            </a:r>
            <a:r>
              <a:rPr lang="en-IN" altLang="zh-CN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possible</a:t>
            </a:r>
            <a:r>
              <a:rPr kumimoji="0" lang="en-IN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Increasing costs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expansion cautioned 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Happy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256" y="2189021"/>
            <a:ext cx="1676399" cy="1676399"/>
          </a:xfrm>
          <a:prstGeom prst="rect">
            <a:avLst/>
          </a:prstGeom>
        </p:spPr>
      </p:pic>
      <p:pic>
        <p:nvPicPr>
          <p:cNvPr id="18" name="Picture 17" descr="Sad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357" y="4932225"/>
            <a:ext cx="1673352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3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8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9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7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Comparison </a:t>
              </a:r>
              <a:endPara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0840" y="1634842"/>
          <a:ext cx="8922336" cy="50846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319"/>
                <a:gridCol w="2784849"/>
                <a:gridCol w="2230584"/>
                <a:gridCol w="2230584"/>
              </a:tblGrid>
              <a:tr h="661457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Inditex Group</a:t>
                      </a:r>
                    </a:p>
                    <a:p>
                      <a:pPr algn="ctr"/>
                      <a:r>
                        <a:rPr lang="en-US" dirty="0" smtClean="0"/>
                        <a:t>(ZARA)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H&amp;M Group</a:t>
                      </a:r>
                    </a:p>
                    <a:p>
                      <a:pPr algn="ctr"/>
                      <a:r>
                        <a:rPr lang="en-US" dirty="0" smtClean="0"/>
                        <a:t>(H&amp;M)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Benetton Group</a:t>
                      </a:r>
                    </a:p>
                    <a:p>
                      <a:pPr algn="ctr"/>
                      <a:r>
                        <a:rPr lang="en-US" dirty="0" smtClean="0"/>
                        <a:t>(Benetton)</a:t>
                      </a:r>
                      <a:endParaRPr lang="en-IN" dirty="0"/>
                    </a:p>
                  </a:txBody>
                  <a:tcPr/>
                </a:tc>
              </a:tr>
              <a:tr h="814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No. of stores (2014)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6,683 in 88 markets</a:t>
                      </a:r>
                    </a:p>
                    <a:p>
                      <a:pPr algn="ctr"/>
                      <a:r>
                        <a:rPr lang="en-US" dirty="0" smtClean="0"/>
                        <a:t>(Zara - 2014)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3,511 in 55 markets</a:t>
                      </a:r>
                    </a:p>
                    <a:p>
                      <a:pPr algn="ctr"/>
                      <a:r>
                        <a:rPr lang="en-US" dirty="0" smtClean="0"/>
                        <a:t>(H&amp;M - 3261)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6000 stores</a:t>
                      </a:r>
                      <a:endParaRPr lang="en-IN" dirty="0"/>
                    </a:p>
                  </a:txBody>
                  <a:tcPr/>
                </a:tc>
              </a:tr>
              <a:tr h="814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Business Strategy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Time based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based </a:t>
                      </a:r>
                    </a:p>
                    <a:p>
                      <a:pPr algn="ctr"/>
                      <a:r>
                        <a:rPr lang="en-US" dirty="0" smtClean="0"/>
                        <a:t>(price leaders)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Worldwide brand</a:t>
                      </a:r>
                      <a:endParaRPr lang="en-IN" dirty="0"/>
                    </a:p>
                  </a:txBody>
                  <a:tcPr/>
                </a:tc>
              </a:tr>
              <a:tr h="814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Produce small batches</a:t>
                      </a:r>
                      <a:r>
                        <a:rPr lang="zh-CN" altLang="en-US" dirty="0" smtClean="0"/>
                        <a:t>，</a:t>
                      </a:r>
                      <a:endParaRPr lang="en-IN" dirty="0" smtClean="0"/>
                    </a:p>
                    <a:p>
                      <a:pPr algn="ctr"/>
                      <a:r>
                        <a:rPr lang="en-IN" dirty="0" smtClean="0"/>
                        <a:t>Global Sourcing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Low cost country sourcing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Full control of Production</a:t>
                      </a:r>
                      <a:r>
                        <a:rPr lang="en-IN" baseline="0" dirty="0" smtClean="0"/>
                        <a:t> Facilities </a:t>
                      </a:r>
                      <a:endParaRPr lang="en-IN" dirty="0" smtClean="0"/>
                    </a:p>
                  </a:txBody>
                  <a:tcPr/>
                </a:tc>
              </a:tr>
              <a:tr h="990503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Distribution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Automated Centralized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dirty="0" smtClean="0"/>
                        <a:t>Distribution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Distribution</a:t>
                      </a:r>
                      <a:r>
                        <a:rPr lang="en-IN" baseline="0" dirty="0" smtClean="0"/>
                        <a:t> centres in all countries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Logistics</a:t>
                      </a:r>
                      <a:r>
                        <a:rPr lang="en-IN" baseline="0" dirty="0" smtClean="0"/>
                        <a:t>  hub in Europe and Asia </a:t>
                      </a:r>
                      <a:endParaRPr lang="en-IN" dirty="0" smtClean="0"/>
                    </a:p>
                  </a:txBody>
                  <a:tcPr/>
                </a:tc>
              </a:tr>
              <a:tr h="9905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Retail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Ownership</a:t>
                      </a:r>
                      <a:r>
                        <a:rPr lang="en-IN" baseline="0" dirty="0" smtClean="0"/>
                        <a:t> of Stores and Merchandising Strategy 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Eliminate middle-man</a:t>
                      </a:r>
                      <a:r>
                        <a:rPr lang="en-IN" baseline="0" dirty="0" smtClean="0"/>
                        <a:t> to consolidate volume 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Outsource</a:t>
                      </a:r>
                      <a:r>
                        <a:rPr lang="en-IN" baseline="0" dirty="0" smtClean="0"/>
                        <a:t> Retail Operation </a:t>
                      </a:r>
                      <a:endParaRPr lang="en-IN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5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3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Future Development</a:t>
              </a:r>
              <a:endPara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9" y="1555845"/>
            <a:ext cx="8447964" cy="4894272"/>
          </a:xfrm>
          <a:prstGeom prst="rect">
            <a:avLst/>
          </a:prstGeom>
        </p:spPr>
      </p:pic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4061258925"/>
              </p:ext>
            </p:extLst>
          </p:nvPr>
        </p:nvGraphicFramePr>
        <p:xfrm>
          <a:off x="844462" y="2447589"/>
          <a:ext cx="7498238" cy="433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7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F5175E-11A8-4A30-855F-286B0B9ED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35F5175E-11A8-4A30-855F-286B0B9ED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72652B-2715-4349-AF3E-007F03292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F672652B-2715-4349-AF3E-007F03292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32475C7-2C6E-4019-8ED2-89C1206BC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F32475C7-2C6E-4019-8ED2-89C1206BC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3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Future Development</a:t>
              </a:r>
              <a:endPara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9" y="1555845"/>
            <a:ext cx="8447964" cy="4894272"/>
          </a:xfrm>
          <a:prstGeom prst="rect">
            <a:avLst/>
          </a:prstGeom>
        </p:spPr>
      </p:pic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1755812650"/>
              </p:ext>
            </p:extLst>
          </p:nvPr>
        </p:nvGraphicFramePr>
        <p:xfrm>
          <a:off x="845930" y="2427565"/>
          <a:ext cx="7498238" cy="433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06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5F5175E-11A8-4A30-855F-286B0B9ED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35F5175E-11A8-4A30-855F-286B0B9ED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672652B-2715-4349-AF3E-007F03292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F672652B-2715-4349-AF3E-007F03292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32475C7-2C6E-4019-8ED2-89C1206BC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dgm id="{F32475C7-2C6E-4019-8ED2-89C1206BC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39" y="1487606"/>
            <a:ext cx="7564080" cy="5370394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3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References</a:t>
              </a:r>
              <a:endPara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84099" y="2161301"/>
            <a:ext cx="7878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hlinkClick r:id="rId4"/>
              </a:rPr>
              <a:t>https://</a:t>
            </a:r>
            <a:r>
              <a:rPr lang="en-US" altLang="zh-CN" sz="2400" dirty="0" smtClean="0">
                <a:hlinkClick r:id="rId4"/>
              </a:rPr>
              <a:t>www.inditex.com/en/home</a:t>
            </a:r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hlinkClick r:id="rId5"/>
              </a:rPr>
              <a:t>http://www.slideshare.net/chspravin/supply-chain-management-of-zara-28247084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hlinkClick r:id="rId6"/>
              </a:rPr>
              <a:t>https://en.wikipedia.org/wiki/Zara_(retailer)</a:t>
            </a:r>
            <a:endParaRPr lang="en-US" altLang="zh-CN" sz="2400" dirty="0"/>
          </a:p>
          <a:p>
            <a:endParaRPr lang="en-US" altLang="zh-C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198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8128" y="1674055"/>
            <a:ext cx="7271825" cy="4942449"/>
            <a:chOff x="152400" y="1143000"/>
            <a:chExt cx="8763000" cy="5445470"/>
          </a:xfrm>
        </p:grpSpPr>
        <p:pic>
          <p:nvPicPr>
            <p:cNvPr id="5" name="Picture 4" descr="Bershk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200" y="3200400"/>
              <a:ext cx="2743200" cy="1406870"/>
            </a:xfrm>
            <a:prstGeom prst="rect">
              <a:avLst/>
            </a:prstGeom>
          </p:spPr>
        </p:pic>
        <p:pic>
          <p:nvPicPr>
            <p:cNvPr id="6" name="Picture 5" descr="inditex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3429000"/>
              <a:ext cx="2743200" cy="762000"/>
            </a:xfrm>
            <a:prstGeom prst="rect">
              <a:avLst/>
            </a:prstGeom>
          </p:spPr>
        </p:pic>
        <p:pic>
          <p:nvPicPr>
            <p:cNvPr id="7" name="Picture 6" descr="Zar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1183930"/>
              <a:ext cx="2743200" cy="1406870"/>
            </a:xfrm>
            <a:prstGeom prst="rect">
              <a:avLst/>
            </a:prstGeom>
          </p:spPr>
        </p:pic>
        <p:pic>
          <p:nvPicPr>
            <p:cNvPr id="8" name="Picture 7" descr="Pull &amp; Bea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4200" y="1143000"/>
              <a:ext cx="2808328" cy="1408176"/>
            </a:xfrm>
            <a:prstGeom prst="rect">
              <a:avLst/>
            </a:prstGeom>
          </p:spPr>
        </p:pic>
        <p:pic>
          <p:nvPicPr>
            <p:cNvPr id="9" name="Picture 8" descr="Oysho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2200" y="1183930"/>
              <a:ext cx="2743200" cy="1406870"/>
            </a:xfrm>
            <a:prstGeom prst="rect">
              <a:avLst/>
            </a:prstGeom>
          </p:spPr>
        </p:pic>
        <p:pic>
          <p:nvPicPr>
            <p:cNvPr id="10" name="Picture 9" descr="marcas_zarahome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400" y="5181600"/>
              <a:ext cx="2743200" cy="1406870"/>
            </a:xfrm>
            <a:prstGeom prst="rect">
              <a:avLst/>
            </a:prstGeom>
          </p:spPr>
        </p:pic>
        <p:pic>
          <p:nvPicPr>
            <p:cNvPr id="11" name="Picture 10" descr="Massimo Dutti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400" y="3200400"/>
              <a:ext cx="2743200" cy="1406869"/>
            </a:xfrm>
            <a:prstGeom prst="rect">
              <a:avLst/>
            </a:prstGeom>
          </p:spPr>
        </p:pic>
        <p:pic>
          <p:nvPicPr>
            <p:cNvPr id="12" name="Picture 11" descr="Stradivarius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24200" y="5181600"/>
              <a:ext cx="2743200" cy="1406870"/>
            </a:xfrm>
            <a:prstGeom prst="rect">
              <a:avLst/>
            </a:prstGeom>
          </p:spPr>
        </p:pic>
        <p:pic>
          <p:nvPicPr>
            <p:cNvPr id="13" name="Picture 12" descr="Uterque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72200" y="5181600"/>
              <a:ext cx="2743200" cy="1406870"/>
            </a:xfrm>
            <a:prstGeom prst="rect">
              <a:avLst/>
            </a:prstGeom>
          </p:spPr>
        </p:pic>
      </p:grpSp>
      <p:grpSp>
        <p:nvGrpSpPr>
          <p:cNvPr id="14" name="组合 2"/>
          <p:cNvGrpSpPr/>
          <p:nvPr/>
        </p:nvGrpSpPr>
        <p:grpSpPr>
          <a:xfrm>
            <a:off x="0" y="-13648"/>
            <a:ext cx="9144000" cy="1574132"/>
            <a:chOff x="0" y="-13648"/>
            <a:chExt cx="9187162" cy="1574132"/>
          </a:xfrm>
        </p:grpSpPr>
        <p:pic>
          <p:nvPicPr>
            <p:cNvPr id="15" name="图片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-13648"/>
              <a:ext cx="9187162" cy="1487606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6" name="圆角矩形 12"/>
            <p:cNvSpPr/>
            <p:nvPr/>
          </p:nvSpPr>
          <p:spPr>
            <a:xfrm>
              <a:off x="586856" y="859809"/>
              <a:ext cx="4164973" cy="7006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7" name="文本框 7"/>
          <p:cNvSpPr txBox="1"/>
          <p:nvPr/>
        </p:nvSpPr>
        <p:spPr>
          <a:xfrm>
            <a:off x="641449" y="1007658"/>
            <a:ext cx="4039734" cy="47705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5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Inditex</a:t>
            </a:r>
            <a:endParaRPr lang="zh-CN" altLang="en-US" sz="2500" b="1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55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13648"/>
            <a:ext cx="9187162" cy="1574132"/>
            <a:chOff x="0" y="-13648"/>
            <a:chExt cx="9187162" cy="157413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3648"/>
              <a:ext cx="9187162" cy="1487606"/>
            </a:xfrm>
            <a:prstGeom prst="rect">
              <a:avLst/>
            </a:prstGeom>
          </p:spPr>
        </p:pic>
        <p:sp>
          <p:nvSpPr>
            <p:cNvPr id="13" name="圆角矩形 12"/>
            <p:cNvSpPr/>
            <p:nvPr/>
          </p:nvSpPr>
          <p:spPr>
            <a:xfrm>
              <a:off x="586856" y="859809"/>
              <a:ext cx="4164973" cy="7006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586856" y="873457"/>
            <a:ext cx="4164973" cy="7006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1449" y="1007658"/>
            <a:ext cx="4039734" cy="47705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5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ZARA</a:t>
            </a:r>
            <a:endParaRPr lang="zh-CN" altLang="en-US" sz="2500" b="1" dirty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48025" y="1967317"/>
            <a:ext cx="5554259" cy="1477328"/>
            <a:chOff x="248025" y="1967317"/>
            <a:chExt cx="5554259" cy="147732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25" y="1968042"/>
              <a:ext cx="2707089" cy="147212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090977" y="1967317"/>
              <a:ext cx="2711307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“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To </a:t>
              </a:r>
              <a:r>
                <a:rPr lang="en-US" altLang="zh-CN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bring 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high fashion </a:t>
              </a:r>
              <a:r>
                <a:rPr lang="en-US" altLang="zh-CN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apparel to 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the market at an affordable </a:t>
              </a:r>
              <a:r>
                <a:rPr lang="en-US" altLang="zh-CN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price”</a:t>
              </a:r>
            </a:p>
            <a:p>
              <a:endParaRPr lang="zh-CN" altLang="zh-CN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pPr marL="285750" lvl="0" indent="-285750">
                <a:buFontTx/>
                <a:buChar char="-"/>
              </a:pPr>
              <a:r>
                <a:rPr lang="en-US" altLang="zh-CN" dirty="0" err="1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Amancio</a:t>
              </a:r>
              <a:r>
                <a:rPr lang="en-US" altLang="zh-CN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Ortega </a:t>
              </a:r>
              <a:r>
                <a:rPr lang="en-US" altLang="zh-CN" dirty="0" err="1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Gaono</a:t>
              </a:r>
              <a:endParaRPr lang="en-US" altLang="zh-CN" dirty="0" smtClean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855" y="4914355"/>
            <a:ext cx="2412915" cy="11773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73" y="3634574"/>
            <a:ext cx="5539111" cy="113972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938147" y="1967316"/>
            <a:ext cx="2957836" cy="4174299"/>
            <a:chOff x="5938147" y="1967316"/>
            <a:chExt cx="2957836" cy="41742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8147" y="1967316"/>
              <a:ext cx="2957836" cy="4174299"/>
            </a:xfrm>
            <a:prstGeom prst="rect">
              <a:avLst/>
            </a:prstGeom>
          </p:spPr>
        </p:pic>
        <p:sp>
          <p:nvSpPr>
            <p:cNvPr id="7" name="圆角矩形 6"/>
            <p:cNvSpPr/>
            <p:nvPr/>
          </p:nvSpPr>
          <p:spPr>
            <a:xfrm>
              <a:off x="6118167" y="2909454"/>
              <a:ext cx="2576946" cy="415636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811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1497838"/>
            <a:ext cx="9143999" cy="2048497"/>
            <a:chOff x="1" y="1552430"/>
            <a:chExt cx="9143999" cy="204849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719" y="1567023"/>
              <a:ext cx="3179281" cy="203390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7279" y="1563993"/>
              <a:ext cx="3214857" cy="2036934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552430"/>
              <a:ext cx="3291842" cy="2036934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2273" y="3233377"/>
            <a:ext cx="9143999" cy="2048497"/>
            <a:chOff x="1" y="1552430"/>
            <a:chExt cx="9143999" cy="204849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719" y="1567023"/>
              <a:ext cx="3179281" cy="2033904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7279" y="1563993"/>
              <a:ext cx="3214857" cy="203693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552430"/>
              <a:ext cx="3291842" cy="2036934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4545" y="4982569"/>
            <a:ext cx="9143999" cy="2048497"/>
            <a:chOff x="1" y="1552430"/>
            <a:chExt cx="9143999" cy="204849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719" y="1567023"/>
              <a:ext cx="3179281" cy="2033904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7279" y="1563993"/>
              <a:ext cx="3214857" cy="2036934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552430"/>
              <a:ext cx="3291842" cy="2036934"/>
            </a:xfrm>
            <a:prstGeom prst="rect">
              <a:avLst/>
            </a:prstGeom>
          </p:spPr>
        </p:pic>
      </p:grpSp>
      <p:grpSp>
        <p:nvGrpSpPr>
          <p:cNvPr id="4" name="组合 2"/>
          <p:cNvGrpSpPr/>
          <p:nvPr/>
        </p:nvGrpSpPr>
        <p:grpSpPr>
          <a:xfrm>
            <a:off x="0" y="-13648"/>
            <a:ext cx="9144000" cy="1574132"/>
            <a:chOff x="0" y="-13648"/>
            <a:chExt cx="9187162" cy="1574132"/>
          </a:xfrm>
        </p:grpSpPr>
        <p:pic>
          <p:nvPicPr>
            <p:cNvPr id="5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3648"/>
              <a:ext cx="9187162" cy="1487606"/>
            </a:xfrm>
            <a:prstGeom prst="rect">
              <a:avLst/>
            </a:prstGeom>
          </p:spPr>
        </p:pic>
        <p:sp>
          <p:nvSpPr>
            <p:cNvPr id="6" name="圆角矩形 12"/>
            <p:cNvSpPr/>
            <p:nvPr/>
          </p:nvSpPr>
          <p:spPr>
            <a:xfrm>
              <a:off x="586856" y="859809"/>
              <a:ext cx="4164973" cy="7006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7"/>
          <p:cNvSpPr txBox="1"/>
          <p:nvPr/>
        </p:nvSpPr>
        <p:spPr>
          <a:xfrm>
            <a:off x="641449" y="1007658"/>
            <a:ext cx="4039734" cy="47705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5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Zara - History</a:t>
            </a:r>
            <a:endParaRPr lang="zh-CN" altLang="en-US" sz="2500" b="1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2470243"/>
            <a:ext cx="9144000" cy="3716832"/>
            <a:chOff x="0" y="2059710"/>
            <a:chExt cx="9144000" cy="4064000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3444347426"/>
                </p:ext>
              </p:extLst>
            </p:nvPr>
          </p:nvGraphicFramePr>
          <p:xfrm>
            <a:off x="0" y="2059710"/>
            <a:ext cx="9144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23556" y="2974773"/>
              <a:ext cx="647114" cy="403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1963</a:t>
              </a:r>
              <a:endParaRPr lang="en-IN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10863" y="2958361"/>
              <a:ext cx="647114" cy="403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1975</a:t>
              </a:r>
              <a:endParaRPr lang="en-IN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91842" y="2956017"/>
              <a:ext cx="984738" cy="403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1976-84</a:t>
              </a:r>
              <a:endParaRPr lang="en-IN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15134" y="2953673"/>
              <a:ext cx="647114" cy="403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1988</a:t>
              </a:r>
              <a:endParaRPr lang="en-IN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13345" y="2951328"/>
              <a:ext cx="820616" cy="403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1990’s</a:t>
              </a:r>
              <a:endParaRPr lang="en-IN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75677" y="2963051"/>
              <a:ext cx="647114" cy="403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2015</a:t>
              </a:r>
              <a:endParaRPr lang="en-IN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0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" y="1487605"/>
            <a:ext cx="9138148" cy="538404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-13648"/>
            <a:ext cx="9187162" cy="1574132"/>
            <a:chOff x="0" y="-13648"/>
            <a:chExt cx="9187162" cy="157413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3648"/>
              <a:ext cx="9187162" cy="1487606"/>
            </a:xfrm>
            <a:prstGeom prst="rect">
              <a:avLst/>
            </a:prstGeom>
          </p:spPr>
        </p:pic>
        <p:sp>
          <p:nvSpPr>
            <p:cNvPr id="13" name="圆角矩形 12"/>
            <p:cNvSpPr/>
            <p:nvPr/>
          </p:nvSpPr>
          <p:spPr>
            <a:xfrm>
              <a:off x="586856" y="859809"/>
              <a:ext cx="4164973" cy="7006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圆角矩形 1"/>
          <p:cNvSpPr/>
          <p:nvPr/>
        </p:nvSpPr>
        <p:spPr>
          <a:xfrm>
            <a:off x="586856" y="873457"/>
            <a:ext cx="4164973" cy="7006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41449" y="1007658"/>
            <a:ext cx="4039734" cy="47705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5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Business Model</a:t>
            </a:r>
            <a:endParaRPr lang="zh-CN" altLang="en-US" sz="2500" b="1" dirty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17111" y="1690680"/>
            <a:ext cx="5373858" cy="5008099"/>
            <a:chOff x="1952049" y="1890272"/>
            <a:chExt cx="4749421" cy="436281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049" y="1890272"/>
              <a:ext cx="4749421" cy="436281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593" y="2410457"/>
              <a:ext cx="1577909" cy="166058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368">
              <a:off x="4538719" y="4107947"/>
              <a:ext cx="1514294" cy="159363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0514">
              <a:off x="2717813" y="4071332"/>
              <a:ext cx="1521911" cy="1601656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721">
              <a:off x="2668890" y="2436781"/>
              <a:ext cx="1564645" cy="164663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3285">
              <a:off x="3852893" y="2783092"/>
              <a:ext cx="1000179" cy="1052586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4939916" y="2031774"/>
            <a:ext cx="2406683" cy="553998"/>
            <a:chOff x="4794943" y="1898333"/>
            <a:chExt cx="2940881" cy="645863"/>
          </a:xfrm>
        </p:grpSpPr>
        <p:sp>
          <p:nvSpPr>
            <p:cNvPr id="22" name="文本框 21"/>
            <p:cNvSpPr txBox="1"/>
            <p:nvPr/>
          </p:nvSpPr>
          <p:spPr>
            <a:xfrm>
              <a:off x="4896437" y="1898333"/>
              <a:ext cx="2839387" cy="645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Daily sales analysis</a:t>
              </a:r>
            </a:p>
            <a:p>
              <a:r>
                <a:rPr lang="en-US" altLang="zh-CN" sz="1500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Customer feedback</a:t>
              </a:r>
              <a:endParaRPr lang="zh-CN" altLang="en-US" sz="15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6" name="加号 25"/>
            <p:cNvSpPr/>
            <p:nvPr/>
          </p:nvSpPr>
          <p:spPr>
            <a:xfrm>
              <a:off x="4794943" y="1975525"/>
              <a:ext cx="181998" cy="176127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744429" y="4776354"/>
            <a:ext cx="2119588" cy="784830"/>
            <a:chOff x="6011867" y="4765023"/>
            <a:chExt cx="2939465" cy="914973"/>
          </a:xfrm>
        </p:grpSpPr>
        <p:sp>
          <p:nvSpPr>
            <p:cNvPr id="23" name="文本框 22"/>
            <p:cNvSpPr txBox="1"/>
            <p:nvPr/>
          </p:nvSpPr>
          <p:spPr>
            <a:xfrm>
              <a:off x="6111945" y="4765023"/>
              <a:ext cx="2839387" cy="91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Constant changes to the initial collection based on demand</a:t>
              </a:r>
              <a:endParaRPr lang="zh-CN" altLang="en-US" sz="15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7" name="加号 26"/>
            <p:cNvSpPr/>
            <p:nvPr/>
          </p:nvSpPr>
          <p:spPr>
            <a:xfrm>
              <a:off x="6011867" y="4843831"/>
              <a:ext cx="181998" cy="176127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402201" y="5537900"/>
            <a:ext cx="2062642" cy="553999"/>
            <a:chOff x="1046339" y="6073636"/>
            <a:chExt cx="3106156" cy="520708"/>
          </a:xfrm>
        </p:grpSpPr>
        <p:sp>
          <p:nvSpPr>
            <p:cNvPr id="24" name="文本框 23"/>
            <p:cNvSpPr txBox="1"/>
            <p:nvPr/>
          </p:nvSpPr>
          <p:spPr>
            <a:xfrm>
              <a:off x="1142839" y="6073636"/>
              <a:ext cx="3009656" cy="520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Small production batches</a:t>
              </a:r>
              <a:endParaRPr lang="zh-CN" altLang="en-US" sz="15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加号 27"/>
            <p:cNvSpPr/>
            <p:nvPr/>
          </p:nvSpPr>
          <p:spPr>
            <a:xfrm>
              <a:off x="1046339" y="6156289"/>
              <a:ext cx="181998" cy="176127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70469" y="3136958"/>
            <a:ext cx="1556486" cy="553998"/>
            <a:chOff x="188803" y="3326044"/>
            <a:chExt cx="3098349" cy="645865"/>
          </a:xfrm>
        </p:grpSpPr>
        <p:sp>
          <p:nvSpPr>
            <p:cNvPr id="25" name="文本框 24"/>
            <p:cNvSpPr txBox="1"/>
            <p:nvPr/>
          </p:nvSpPr>
          <p:spPr>
            <a:xfrm>
              <a:off x="277496" y="3326044"/>
              <a:ext cx="3009656" cy="645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 smtClean="0">
                  <a:solidFill>
                    <a:schemeClr val="bg2">
                      <a:lumMod val="25000"/>
                    </a:schemeClr>
                  </a:solidFill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Delivery twice per week</a:t>
              </a:r>
              <a:endParaRPr lang="zh-CN" altLang="en-US" sz="1500" dirty="0">
                <a:solidFill>
                  <a:schemeClr val="bg2">
                    <a:lumMod val="25000"/>
                  </a:schemeClr>
                </a:solidFill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9" name="加号 28"/>
            <p:cNvSpPr/>
            <p:nvPr/>
          </p:nvSpPr>
          <p:spPr>
            <a:xfrm>
              <a:off x="188803" y="3415353"/>
              <a:ext cx="181998" cy="176127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9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0" y="0"/>
            <a:ext cx="9187162" cy="1574132"/>
            <a:chOff x="-321840" y="188684"/>
            <a:chExt cx="9187162" cy="1574132"/>
          </a:xfrm>
        </p:grpSpPr>
        <p:grpSp>
          <p:nvGrpSpPr>
            <p:cNvPr id="3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bg2">
                      <a:lumMod val="2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Design</a:t>
              </a:r>
              <a:endParaRPr lang="zh-CN" altLang="en-US" sz="25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aphicFrame>
        <p:nvGraphicFramePr>
          <p:cNvPr id="46" name="图示 45"/>
          <p:cNvGraphicFramePr/>
          <p:nvPr>
            <p:extLst>
              <p:ext uri="{D42A27DB-BD31-4B8C-83A1-F6EECF244321}">
                <p14:modId xmlns:p14="http://schemas.microsoft.com/office/powerpoint/2010/main" val="982356844"/>
              </p:ext>
            </p:extLst>
          </p:nvPr>
        </p:nvGraphicFramePr>
        <p:xfrm>
          <a:off x="541354" y="1664815"/>
          <a:ext cx="5217994" cy="2294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文本框 46"/>
          <p:cNvSpPr txBox="1"/>
          <p:nvPr/>
        </p:nvSpPr>
        <p:spPr>
          <a:xfrm>
            <a:off x="1473949" y="3493615"/>
            <a:ext cx="3562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250 designers in headquarter</a:t>
            </a:r>
            <a:endParaRPr lang="zh-CN" altLang="en-US" sz="20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39" y="3986823"/>
            <a:ext cx="6004824" cy="288482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220873" y="3839134"/>
            <a:ext cx="4028367" cy="2893634"/>
            <a:chOff x="3220873" y="3839134"/>
            <a:chExt cx="4028367" cy="2893634"/>
          </a:xfrm>
        </p:grpSpPr>
        <p:cxnSp>
          <p:nvCxnSpPr>
            <p:cNvPr id="48" name="肘形连接符 47"/>
            <p:cNvCxnSpPr/>
            <p:nvPr/>
          </p:nvCxnSpPr>
          <p:spPr>
            <a:xfrm rot="16200000" flipH="1">
              <a:off x="3195730" y="3864277"/>
              <a:ext cx="1196694" cy="1146407"/>
            </a:xfrm>
            <a:prstGeom prst="bentConnector3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" name="图表 5"/>
            <p:cNvGraphicFramePr/>
            <p:nvPr>
              <p:extLst>
                <p:ext uri="{D42A27DB-BD31-4B8C-83A1-F6EECF244321}">
                  <p14:modId xmlns:p14="http://schemas.microsoft.com/office/powerpoint/2010/main" val="2555807321"/>
                </p:ext>
              </p:extLst>
            </p:nvPr>
          </p:nvGraphicFramePr>
          <p:xfrm>
            <a:off x="3739484" y="5063119"/>
            <a:ext cx="3509756" cy="16696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652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39" y="3958698"/>
            <a:ext cx="6004824" cy="2884824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0" y="0"/>
            <a:ext cx="9144000" cy="1574132"/>
            <a:chOff x="-321840" y="188684"/>
            <a:chExt cx="9187162" cy="1574132"/>
          </a:xfrm>
        </p:grpSpPr>
        <p:grpSp>
          <p:nvGrpSpPr>
            <p:cNvPr id="3" name="组合 2"/>
            <p:cNvGrpSpPr/>
            <p:nvPr/>
          </p:nvGrpSpPr>
          <p:grpSpPr>
            <a:xfrm>
              <a:off x="-321840" y="188684"/>
              <a:ext cx="9187162" cy="1574132"/>
              <a:chOff x="0" y="-13648"/>
              <a:chExt cx="9187162" cy="1574132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-13648"/>
                <a:ext cx="9187162" cy="1487606"/>
              </a:xfrm>
              <a:prstGeom prst="rect">
                <a:avLst/>
              </a:prstGeom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586856" y="859809"/>
                <a:ext cx="4164973" cy="7006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327635" y="1199236"/>
              <a:ext cx="4039734" cy="47705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500" b="1" dirty="0" smtClean="0">
                  <a:solidFill>
                    <a:schemeClr val="bg2">
                      <a:lumMod val="2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Design</a:t>
              </a:r>
              <a:endParaRPr lang="zh-CN" altLang="en-US" sz="25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271099488"/>
              </p:ext>
            </p:extLst>
          </p:nvPr>
        </p:nvGraphicFramePr>
        <p:xfrm>
          <a:off x="-946251" y="1487606"/>
          <a:ext cx="6842078" cy="5031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4178522" y="2315747"/>
            <a:ext cx="4296739" cy="3046988"/>
            <a:chOff x="4178522" y="2315747"/>
            <a:chExt cx="4296739" cy="3046988"/>
          </a:xfrm>
        </p:grpSpPr>
        <p:sp>
          <p:nvSpPr>
            <p:cNvPr id="4" name="右箭头 3"/>
            <p:cNvSpPr/>
            <p:nvPr/>
          </p:nvSpPr>
          <p:spPr>
            <a:xfrm>
              <a:off x="4178522" y="2493171"/>
              <a:ext cx="1485198" cy="832513"/>
            </a:xfrm>
            <a:prstGeom prst="rightArrow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663721" y="2315747"/>
              <a:ext cx="281154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b="1" dirty="0" smtClean="0">
                  <a:solidFill>
                    <a:schemeClr val="bg2">
                      <a:lumMod val="2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Prototype ready in </a:t>
              </a:r>
              <a:r>
                <a:rPr lang="en-US" altLang="zh-CN" sz="2400" b="1" dirty="0" smtClean="0">
                  <a:solidFill>
                    <a:srgbClr val="B435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few hours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b="1" dirty="0" smtClean="0">
                  <a:solidFill>
                    <a:schemeClr val="bg2">
                      <a:lumMod val="2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Adapt </a:t>
              </a:r>
              <a:r>
                <a:rPr lang="en-US" altLang="zh-CN" sz="2400" b="1" dirty="0" smtClean="0">
                  <a:solidFill>
                    <a:srgbClr val="B435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swiftly</a:t>
              </a:r>
              <a:r>
                <a:rPr lang="en-US" altLang="zh-CN" sz="2400" b="1" dirty="0" smtClean="0">
                  <a:solidFill>
                    <a:schemeClr val="bg2">
                      <a:lumMod val="2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to changes within each season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b="1" dirty="0" smtClean="0">
                  <a:solidFill>
                    <a:schemeClr val="bg2">
                      <a:lumMod val="2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Design </a:t>
              </a:r>
              <a:r>
                <a:rPr lang="en-US" altLang="zh-CN" sz="2400" b="1" dirty="0" smtClean="0">
                  <a:solidFill>
                    <a:srgbClr val="B435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constantly</a:t>
              </a:r>
              <a:r>
                <a:rPr lang="en-US" altLang="zh-CN" sz="2400" b="1" dirty="0" smtClean="0">
                  <a:solidFill>
                    <a:schemeClr val="bg2">
                      <a:lumMod val="2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to satisfy customer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0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1965</TotalTime>
  <Words>1320</Words>
  <Application>Microsoft Office PowerPoint</Application>
  <PresentationFormat>全屏显示(4:3)</PresentationFormat>
  <Paragraphs>360</Paragraphs>
  <Slides>34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Arial Unicode MS</vt:lpstr>
      <vt:lpstr>Yu Gothic UI Semibold</vt:lpstr>
      <vt:lpstr>宋体</vt:lpstr>
      <vt:lpstr>Arial</vt:lpstr>
      <vt:lpstr>Calibri</vt:lpstr>
      <vt:lpstr>Calibri Light</vt:lpstr>
      <vt:lpstr>Courier New</vt:lpstr>
      <vt:lpstr>Mongolian Baiti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Lihuan Li</dc:creator>
  <cp:lastModifiedBy>Lihuan Li</cp:lastModifiedBy>
  <cp:revision>284</cp:revision>
  <dcterms:created xsi:type="dcterms:W3CDTF">2015-11-05T16:59:58Z</dcterms:created>
  <dcterms:modified xsi:type="dcterms:W3CDTF">2015-11-17T18:21:35Z</dcterms:modified>
</cp:coreProperties>
</file>