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diagrams/quickStyle2.xml" ContentType="application/vnd.openxmlformats-officedocument.drawingml.diagramStyle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charts/chart7.xml" ContentType="application/vnd.openxmlformats-officedocument.drawingml.char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theme/themeOverride6.xml" ContentType="application/vnd.openxmlformats-officedocument.themeOverrid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6"/>
  </p:notesMasterIdLst>
  <p:sldIdLst>
    <p:sldId id="306" r:id="rId2"/>
    <p:sldId id="307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287" r:id="rId12"/>
    <p:sldId id="289" r:id="rId13"/>
    <p:sldId id="290" r:id="rId14"/>
    <p:sldId id="283" r:id="rId15"/>
    <p:sldId id="288" r:id="rId16"/>
    <p:sldId id="284" r:id="rId17"/>
    <p:sldId id="285" r:id="rId18"/>
    <p:sldId id="286" r:id="rId19"/>
    <p:sldId id="308" r:id="rId20"/>
    <p:sldId id="291" r:id="rId21"/>
    <p:sldId id="324" r:id="rId22"/>
    <p:sldId id="326" r:id="rId23"/>
    <p:sldId id="323" r:id="rId24"/>
    <p:sldId id="325" r:id="rId25"/>
    <p:sldId id="309" r:id="rId26"/>
    <p:sldId id="310" r:id="rId27"/>
    <p:sldId id="327" r:id="rId28"/>
    <p:sldId id="311" r:id="rId29"/>
    <p:sldId id="312" r:id="rId30"/>
    <p:sldId id="313" r:id="rId31"/>
    <p:sldId id="314" r:id="rId32"/>
    <p:sldId id="315" r:id="rId33"/>
    <p:sldId id="316" r:id="rId34"/>
    <p:sldId id="317" r:id="rId35"/>
    <p:sldId id="318" r:id="rId36"/>
    <p:sldId id="319" r:id="rId37"/>
    <p:sldId id="320" r:id="rId38"/>
    <p:sldId id="293" r:id="rId39"/>
    <p:sldId id="303" r:id="rId40"/>
    <p:sldId id="304" r:id="rId41"/>
    <p:sldId id="305" r:id="rId42"/>
    <p:sldId id="321" r:id="rId43"/>
    <p:sldId id="294" r:id="rId44"/>
    <p:sldId id="322" r:id="rId45"/>
  </p:sldIdLst>
  <p:sldSz cx="9144000" cy="6858000" type="screen4x3"/>
  <p:notesSz cx="6858000" cy="9144000"/>
  <p:defaultTextStyle>
    <a:defPPr>
      <a:defRPr lang="de-DE"/>
    </a:defPPr>
    <a:lvl1pPr marL="0" algn="l" defTabSz="9140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35" algn="l" defTabSz="9140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71" algn="l" defTabSz="9140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10" algn="l" defTabSz="9140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46" algn="l" defTabSz="9140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181" algn="l" defTabSz="9140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219" algn="l" defTabSz="9140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252" algn="l" defTabSz="9140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291" algn="l" defTabSz="9140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51" autoAdjust="0"/>
    <p:restoredTop sz="94660"/>
  </p:normalViewPr>
  <p:slideViewPr>
    <p:cSldViewPr>
      <p:cViewPr>
        <p:scale>
          <a:sx n="75" d="100"/>
          <a:sy n="75" d="100"/>
        </p:scale>
        <p:origin x="-1661" y="-29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enslord\Documents\Studium\2.%20Semester\2.%20Semester%20Internationale%20Beschaffung%20-%20Hudak\Vergleichende%20Statistik%20HM%20Benetton%20Zara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enslord\Documents\Studium\2.%20Semester\2.%20Semester%20Internationale%20Beschaffung%20-%20Hudak\Vergleichende%20Statistik%20HM%20Benetton%20Zara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enslord\Documents\Studium\2.%20Semester\2.%20Semester%20Internationale%20Beschaffung%20-%20Hudak\Vergleichende%20Statistik%20HM%20Benetton%20Zara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enslord\Documents\Studium\2.%20Semester\2.%20Semester%20Internationale%20Beschaffung%20-%20Hudak\Vergleichende%20Statistik%20HM%20Benetton%20Zara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enslord\Documents\Studium\2.%20Semester\2.%20Semester%20Internationale%20Beschaffung%20-%20Hudak\Vergleichende%20Statistik%20HM%20Benetton%20Zara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enslord\Documents\Studium\2.%20Semester\2.%20Semester%20Internationale%20Beschaffung%20-%20Hudak\Vergleichende%20Statistik%20HM%20Benetton%20Zara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enslord\Documents\Studium\2.%20Semester\2.%20Semester%20Internationale%20Beschaffung%20-%20Hudak\Vergleichende%20Statistik%20HM%20Benetton%20Zara.xlsx" TargetMode="External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Umsatz 2013 (Mrd. EUR)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Tabelle1!$A$6</c:f>
              <c:strCache>
                <c:ptCount val="1"/>
                <c:pt idx="0">
                  <c:v>Umsatz 2013 (Mrd. EUR)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FF0000">
                  <a:alpha val="78000"/>
                </a:srgbClr>
              </a:solidFill>
            </c:spPr>
          </c:dPt>
          <c:dPt>
            <c:idx val="2"/>
            <c:spPr>
              <a:solidFill>
                <a:schemeClr val="tx1"/>
              </a:solidFill>
            </c:spPr>
          </c:dPt>
          <c:cat>
            <c:strRef>
              <c:f>Tabelle1!$B$5:$D$5</c:f>
              <c:strCache>
                <c:ptCount val="3"/>
                <c:pt idx="0">
                  <c:v>Benetton Group</c:v>
                </c:pt>
                <c:pt idx="1">
                  <c:v>H&amp;M Group</c:v>
                </c:pt>
                <c:pt idx="2">
                  <c:v>Zara (Inditex)</c:v>
                </c:pt>
              </c:strCache>
            </c:strRef>
          </c:cat>
          <c:val>
            <c:numRef>
              <c:f>Tabelle1!$B$6:$D$6</c:f>
              <c:numCache>
                <c:formatCode>General</c:formatCode>
                <c:ptCount val="3"/>
                <c:pt idx="0">
                  <c:v>1.6</c:v>
                </c:pt>
                <c:pt idx="1">
                  <c:v>16.84</c:v>
                </c:pt>
                <c:pt idx="2">
                  <c:v>16.724</c:v>
                </c:pt>
              </c:numCache>
            </c:numRef>
          </c:val>
        </c:ser>
        <c:dLbls>
          <c:showVal val="1"/>
        </c:dLbls>
        <c:overlap val="-25"/>
        <c:axId val="111248128"/>
        <c:axId val="111249664"/>
      </c:barChart>
      <c:catAx>
        <c:axId val="111248128"/>
        <c:scaling>
          <c:orientation val="minMax"/>
        </c:scaling>
        <c:axPos val="b"/>
        <c:majorTickMark val="none"/>
        <c:tickLblPos val="nextTo"/>
        <c:crossAx val="111249664"/>
        <c:crosses val="autoZero"/>
        <c:auto val="1"/>
        <c:lblAlgn val="ctr"/>
        <c:lblOffset val="100"/>
      </c:catAx>
      <c:valAx>
        <c:axId val="11124966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11248128"/>
        <c:crosses val="autoZero"/>
        <c:crossBetween val="between"/>
      </c:valAx>
    </c:plotArea>
    <c:plotVisOnly val="1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de-DE">
                <a:solidFill>
                  <a:schemeClr val="tx1"/>
                </a:solidFill>
              </a:rPr>
              <a:t>Gewinn 2013 (Mrd. EUR)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3.0555555555555579E-2"/>
          <c:y val="0.20358814523184601"/>
          <c:w val="0.93888888888888955"/>
          <c:h val="0.75474518810148816"/>
        </c:manualLayout>
      </c:layout>
      <c:barChart>
        <c:barDir val="col"/>
        <c:grouping val="clustered"/>
        <c:ser>
          <c:idx val="0"/>
          <c:order val="0"/>
          <c:tx>
            <c:strRef>
              <c:f>Tabelle1!$A$10</c:f>
              <c:strCache>
                <c:ptCount val="1"/>
                <c:pt idx="0">
                  <c:v>Gewinn 2013 (Mrd. EUR)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FF0000">
                  <a:alpha val="78000"/>
                </a:srgbClr>
              </a:solidFill>
            </c:spPr>
          </c:dPt>
          <c:dPt>
            <c:idx val="2"/>
            <c:spPr>
              <a:solidFill>
                <a:schemeClr val="tx1"/>
              </a:solidFill>
            </c:spPr>
          </c:dPt>
          <c:dLbls>
            <c:dLbl>
              <c:idx val="0"/>
              <c:layout>
                <c:manualLayout>
                  <c:x val="1.1111111111111125E-2"/>
                  <c:y val="0.15277777777777771"/>
                </c:manualLayout>
              </c:layout>
              <c:showVal val="1"/>
            </c:dLbl>
            <c:showVal val="1"/>
          </c:dLbls>
          <c:cat>
            <c:strRef>
              <c:f>Tabelle1!$B$9:$D$9</c:f>
              <c:strCache>
                <c:ptCount val="3"/>
                <c:pt idx="0">
                  <c:v>Benetton Group</c:v>
                </c:pt>
                <c:pt idx="1">
                  <c:v>H&amp;M Group</c:v>
                </c:pt>
                <c:pt idx="2">
                  <c:v>Zara (Inditex)</c:v>
                </c:pt>
              </c:strCache>
            </c:strRef>
          </c:cat>
          <c:val>
            <c:numRef>
              <c:f>Tabelle1!$B$10:$D$10</c:f>
              <c:numCache>
                <c:formatCode>General</c:formatCode>
                <c:ptCount val="3"/>
                <c:pt idx="0">
                  <c:v>-0.2</c:v>
                </c:pt>
                <c:pt idx="1">
                  <c:v>1.8</c:v>
                </c:pt>
                <c:pt idx="2">
                  <c:v>2.8299999999999987</c:v>
                </c:pt>
              </c:numCache>
            </c:numRef>
          </c:val>
        </c:ser>
        <c:dLbls>
          <c:showVal val="1"/>
        </c:dLbls>
        <c:overlap val="-25"/>
        <c:axId val="111336448"/>
        <c:axId val="111346432"/>
      </c:barChart>
      <c:catAx>
        <c:axId val="111336448"/>
        <c:scaling>
          <c:orientation val="minMax"/>
        </c:scaling>
        <c:axPos val="b"/>
        <c:majorTickMark val="none"/>
        <c:tickLblPos val="nextTo"/>
        <c:crossAx val="111346432"/>
        <c:crosses val="autoZero"/>
        <c:auto val="1"/>
        <c:lblAlgn val="ctr"/>
        <c:lblOffset val="100"/>
      </c:catAx>
      <c:valAx>
        <c:axId val="11134643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11336448"/>
        <c:crosses val="autoZero"/>
        <c:crossBetween val="between"/>
      </c:valAx>
    </c:plotArea>
    <c:plotVisOnly val="1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de-DE"/>
              <a:t>Umsatz (Mrd. EUR)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Tabelle2!$B$12</c:f>
              <c:strCache>
                <c:ptCount val="1"/>
                <c:pt idx="0">
                  <c:v>Benetton Group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layout>
                <c:manualLayout>
                  <c:x val="-3.3707848886355647E-2"/>
                  <c:y val="-3.5643217061903584E-2"/>
                </c:manualLayout>
              </c:layout>
              <c:showVal val="1"/>
            </c:dLbl>
            <c:dLbl>
              <c:idx val="5"/>
              <c:delete val="1"/>
            </c:dLbl>
            <c:dLbl>
              <c:idx val="6"/>
              <c:layout>
                <c:manualLayout>
                  <c:x val="-1.6759776536312863E-2"/>
                  <c:y val="-4.5146726862302484E-2"/>
                </c:manualLayout>
              </c:layout>
              <c:showVal val="1"/>
            </c:dLbl>
            <c:showVal val="1"/>
          </c:dLbls>
          <c:cat>
            <c:numRef>
              <c:f>Tabelle2!$A$13:$A$20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Tabelle2!$B$13:$B$20</c:f>
              <c:numCache>
                <c:formatCode>0.00</c:formatCode>
                <c:ptCount val="8"/>
                <c:pt idx="0">
                  <c:v>2.048</c:v>
                </c:pt>
                <c:pt idx="1">
                  <c:v>2.1280000000000001</c:v>
                </c:pt>
                <c:pt idx="2">
                  <c:v>2.0489999999999999</c:v>
                </c:pt>
                <c:pt idx="3">
                  <c:v>2.052999999999999</c:v>
                </c:pt>
                <c:pt idx="4">
                  <c:v>2.0319999999999991</c:v>
                </c:pt>
                <c:pt idx="5">
                  <c:v>1.81</c:v>
                </c:pt>
                <c:pt idx="6">
                  <c:v>1.6</c:v>
                </c:pt>
              </c:numCache>
            </c:numRef>
          </c:val>
        </c:ser>
        <c:ser>
          <c:idx val="1"/>
          <c:order val="1"/>
          <c:tx>
            <c:strRef>
              <c:f>Tabelle2!$C$12</c:f>
              <c:strCache>
                <c:ptCount val="1"/>
                <c:pt idx="0">
                  <c:v>H&amp;M Group</c:v>
                </c:pt>
              </c:strCache>
            </c:strRef>
          </c:tx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layout>
                <c:manualLayout>
                  <c:x val="-3.9315385856097534E-2"/>
                  <c:y val="3.8500026661452871E-2"/>
                </c:manualLayout>
              </c:layout>
              <c:showVal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layout>
                <c:manualLayout>
                  <c:x val="-3.7453183520599322E-2"/>
                  <c:y val="-5.0925925925925923E-2"/>
                </c:manualLayout>
              </c:layout>
              <c:showVal val="1"/>
            </c:dLbl>
            <c:showVal val="1"/>
          </c:dLbls>
          <c:cat>
            <c:numRef>
              <c:f>Tabelle2!$A$13:$A$20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Tabelle2!$C$13:$C$20</c:f>
              <c:numCache>
                <c:formatCode>0.00</c:formatCode>
                <c:ptCount val="8"/>
                <c:pt idx="0">
                  <c:v>9.83</c:v>
                </c:pt>
                <c:pt idx="1">
                  <c:v>10.114000000000001</c:v>
                </c:pt>
                <c:pt idx="2">
                  <c:v>11.354000000000005</c:v>
                </c:pt>
                <c:pt idx="3">
                  <c:v>13.843</c:v>
                </c:pt>
                <c:pt idx="4">
                  <c:v>14.083</c:v>
                </c:pt>
                <c:pt idx="5">
                  <c:v>16.271000000000001</c:v>
                </c:pt>
                <c:pt idx="6">
                  <c:v>16.84</c:v>
                </c:pt>
                <c:pt idx="7">
                  <c:v>19.029</c:v>
                </c:pt>
              </c:numCache>
            </c:numRef>
          </c:val>
        </c:ser>
        <c:ser>
          <c:idx val="2"/>
          <c:order val="2"/>
          <c:tx>
            <c:strRef>
              <c:f>Tabelle2!$D$12</c:f>
              <c:strCache>
                <c:ptCount val="1"/>
                <c:pt idx="0">
                  <c:v>Zara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layout>
                <c:manualLayout>
                  <c:x val="-3.417601431106021E-2"/>
                  <c:y val="-3.8007974736792211E-2"/>
                </c:manualLayout>
              </c:layout>
              <c:dLblPos val="r"/>
              <c:showVal val="1"/>
            </c:dLbl>
            <c:dLbl>
              <c:idx val="5"/>
              <c:delete val="1"/>
            </c:dLbl>
            <c:dLbl>
              <c:idx val="6"/>
              <c:layout>
                <c:manualLayout>
                  <c:x val="-1.4688191908972281E-2"/>
                  <c:y val="-3.8007974736792211E-2"/>
                </c:manualLayout>
              </c:layout>
              <c:dLblPos val="r"/>
              <c:showVal val="1"/>
            </c:dLbl>
            <c:dLblPos val="t"/>
            <c:showVal val="1"/>
          </c:dLbls>
          <c:cat>
            <c:numRef>
              <c:f>Tabelle2!$A$13:$A$20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Tabelle2!$D$13:$D$20</c:f>
              <c:numCache>
                <c:formatCode>0.00</c:formatCode>
                <c:ptCount val="8"/>
                <c:pt idx="0">
                  <c:v>6.2639999999999985</c:v>
                </c:pt>
                <c:pt idx="1">
                  <c:v>6.6705000000000005</c:v>
                </c:pt>
                <c:pt idx="2">
                  <c:v>7.077</c:v>
                </c:pt>
                <c:pt idx="3">
                  <c:v>8.9380000000000006</c:v>
                </c:pt>
                <c:pt idx="4">
                  <c:v>9.7395000000000014</c:v>
                </c:pt>
                <c:pt idx="5">
                  <c:v>10.541</c:v>
                </c:pt>
                <c:pt idx="6">
                  <c:v>10.804</c:v>
                </c:pt>
              </c:numCache>
            </c:numRef>
          </c:val>
        </c:ser>
        <c:ser>
          <c:idx val="3"/>
          <c:order val="3"/>
          <c:tx>
            <c:strRef>
              <c:f>Tabelle2!$E$12</c:f>
              <c:strCache>
                <c:ptCount val="1"/>
                <c:pt idx="0">
                  <c:v>GAP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layout>
                <c:manualLayout>
                  <c:x val="-3.3519553072625698E-2"/>
                  <c:y val="-4.5146726862302484E-2"/>
                </c:manualLayout>
              </c:layout>
              <c:showVal val="1"/>
            </c:dLbl>
            <c:dLbl>
              <c:idx val="5"/>
              <c:delete val="1"/>
            </c:dLbl>
            <c:dLbl>
              <c:idx val="6"/>
              <c:delete val="1"/>
            </c:dLbl>
            <c:showVal val="1"/>
          </c:dLbls>
          <c:cat>
            <c:numRef>
              <c:f>Tabelle2!$A$13:$A$20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Tabelle2!$E$13:$E$20</c:f>
              <c:numCache>
                <c:formatCode>0.00</c:formatCode>
                <c:ptCount val="8"/>
                <c:pt idx="0">
                  <c:v>15.76</c:v>
                </c:pt>
                <c:pt idx="1">
                  <c:v>14.53</c:v>
                </c:pt>
                <c:pt idx="2">
                  <c:v>14.2</c:v>
                </c:pt>
                <c:pt idx="3">
                  <c:v>14.66</c:v>
                </c:pt>
                <c:pt idx="4">
                  <c:v>14.55</c:v>
                </c:pt>
                <c:pt idx="5">
                  <c:v>15.65</c:v>
                </c:pt>
                <c:pt idx="6">
                  <c:v>16.149999999999999</c:v>
                </c:pt>
                <c:pt idx="7">
                  <c:v>16.439999999999994</c:v>
                </c:pt>
              </c:numCache>
            </c:numRef>
          </c:val>
        </c:ser>
        <c:ser>
          <c:idx val="4"/>
          <c:order val="4"/>
          <c:tx>
            <c:strRef>
              <c:f>Tabelle2!$F$12</c:f>
              <c:strCache>
                <c:ptCount val="1"/>
                <c:pt idx="0">
                  <c:v>Fast Retailing</c:v>
                </c:pt>
              </c:strCache>
            </c:strRef>
          </c:tx>
          <c:spPr>
            <a:ln>
              <a:solidFill>
                <a:srgbClr val="FF0000">
                  <a:alpha val="62000"/>
                </a:srgbClr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layout>
                <c:manualLayout>
                  <c:x val="-3.5381750465549387E-2"/>
                  <c:y val="3.0097817908201693E-2"/>
                </c:manualLayout>
              </c:layout>
              <c:showVal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layout>
                <c:manualLayout>
                  <c:x val="-7.4487895716946109E-3"/>
                  <c:y val="-1.8811136192626043E-2"/>
                </c:manualLayout>
              </c:layout>
              <c:showVal val="1"/>
            </c:dLbl>
            <c:showVal val="1"/>
          </c:dLbls>
          <c:cat>
            <c:numRef>
              <c:f>Tabelle2!$A$13:$A$20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Tabelle2!$F$13:$F$20</c:f>
              <c:numCache>
                <c:formatCode>0.00</c:formatCode>
                <c:ptCount val="8"/>
                <c:pt idx="0">
                  <c:v>3.2970000000000002</c:v>
                </c:pt>
                <c:pt idx="1">
                  <c:v>3.6709999999999998</c:v>
                </c:pt>
                <c:pt idx="2">
                  <c:v>5.1459999999999981</c:v>
                </c:pt>
                <c:pt idx="3">
                  <c:v>7.6099999999999985</c:v>
                </c:pt>
                <c:pt idx="4">
                  <c:v>7.42</c:v>
                </c:pt>
                <c:pt idx="5">
                  <c:v>9.3840000000000003</c:v>
                </c:pt>
                <c:pt idx="6">
                  <c:v>8.7690000000000001</c:v>
                </c:pt>
                <c:pt idx="7">
                  <c:v>10.681000000000001</c:v>
                </c:pt>
              </c:numCache>
            </c:numRef>
          </c:val>
        </c:ser>
        <c:dLbls>
          <c:showVal val="1"/>
        </c:dLbls>
        <c:marker val="1"/>
        <c:axId val="62128128"/>
        <c:axId val="62129664"/>
      </c:lineChart>
      <c:catAx>
        <c:axId val="62128128"/>
        <c:scaling>
          <c:orientation val="minMax"/>
        </c:scaling>
        <c:axPos val="b"/>
        <c:numFmt formatCode="General" sourceLinked="1"/>
        <c:majorTickMark val="none"/>
        <c:tickLblPos val="nextTo"/>
        <c:crossAx val="62129664"/>
        <c:crosses val="autoZero"/>
        <c:auto val="1"/>
        <c:lblAlgn val="ctr"/>
        <c:lblOffset val="100"/>
      </c:catAx>
      <c:valAx>
        <c:axId val="62129664"/>
        <c:scaling>
          <c:orientation val="minMax"/>
        </c:scaling>
        <c:delete val="1"/>
        <c:axPos val="l"/>
        <c:numFmt formatCode="0.00" sourceLinked="1"/>
        <c:tickLblPos val="none"/>
        <c:crossAx val="62128128"/>
        <c:crosses val="autoZero"/>
        <c:crossBetween val="between"/>
      </c:valAx>
    </c:plotArea>
    <c:plotVisOnly val="1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de-DE"/>
              <a:t>Shops 2013</a:t>
            </a:r>
          </a:p>
        </c:rich>
      </c:tx>
      <c:layout/>
    </c:title>
    <c:plotArea>
      <c:layout/>
      <c:barChart>
        <c:barDir val="col"/>
        <c:grouping val="stacked"/>
        <c:ser>
          <c:idx val="0"/>
          <c:order val="0"/>
          <c:tx>
            <c:strRef>
              <c:f>Tabelle1!$A$14</c:f>
              <c:strCache>
                <c:ptCount val="1"/>
                <c:pt idx="0">
                  <c:v>Shops 2013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FF0000">
                  <a:alpha val="78000"/>
                </a:srgbClr>
              </a:solidFill>
            </c:spPr>
          </c:dPt>
          <c:dPt>
            <c:idx val="2"/>
            <c:spPr>
              <a:solidFill>
                <a:schemeClr val="tx1"/>
              </a:solidFill>
            </c:spPr>
          </c:dPt>
          <c:dLbls>
            <c:dLbl>
              <c:idx val="0"/>
              <c:layout>
                <c:manualLayout>
                  <c:x val="0.1111111111111111"/>
                  <c:y val="-0.4583333333333332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5000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-5.215196653829331E-3"/>
                  <c:y val="-0.25266899555704803"/>
                </c:manualLayout>
              </c:layout>
              <c:showVal val="1"/>
            </c:dLbl>
            <c:dLbl>
              <c:idx val="2"/>
              <c:layout>
                <c:manualLayout>
                  <c:x val="-2.4534019387306002E-3"/>
                  <c:y val="-0.1881267658960819"/>
                </c:manualLayout>
              </c:layout>
              <c:showVal val="1"/>
            </c:dLbl>
            <c:showVal val="1"/>
          </c:dLbls>
          <c:cat>
            <c:strRef>
              <c:f>Tabelle1!$B$13:$D$13</c:f>
              <c:strCache>
                <c:ptCount val="3"/>
                <c:pt idx="0">
                  <c:v>Benetton</c:v>
                </c:pt>
                <c:pt idx="1">
                  <c:v>H&amp;M</c:v>
                </c:pt>
                <c:pt idx="2">
                  <c:v>Zara</c:v>
                </c:pt>
              </c:strCache>
            </c:strRef>
          </c:cat>
          <c:val>
            <c:numRef>
              <c:f>Tabelle1!$B$14:$D$14</c:f>
              <c:numCache>
                <c:formatCode>General</c:formatCode>
                <c:ptCount val="3"/>
                <c:pt idx="0">
                  <c:v>1250</c:v>
                </c:pt>
                <c:pt idx="1">
                  <c:v>3100</c:v>
                </c:pt>
                <c:pt idx="2">
                  <c:v>2000</c:v>
                </c:pt>
              </c:numCache>
            </c:numRef>
          </c:val>
        </c:ser>
        <c:ser>
          <c:idx val="1"/>
          <c:order val="1"/>
          <c:tx>
            <c:strRef>
              <c:f>Tabelle1!$A$15</c:f>
              <c:strCache>
                <c:ptCount val="1"/>
                <c:pt idx="0">
                  <c:v>Franchise</c:v>
                </c:pt>
              </c:strCache>
            </c:strRef>
          </c:tx>
          <c:cat>
            <c:strRef>
              <c:f>Tabelle1!$B$13:$D$13</c:f>
              <c:strCache>
                <c:ptCount val="3"/>
                <c:pt idx="0">
                  <c:v>Benetton</c:v>
                </c:pt>
                <c:pt idx="1">
                  <c:v>H&amp;M</c:v>
                </c:pt>
                <c:pt idx="2">
                  <c:v>Zara</c:v>
                </c:pt>
              </c:strCache>
            </c:strRef>
          </c:cat>
          <c:val>
            <c:numRef>
              <c:f>Tabelle1!$B$15:$D$15</c:f>
              <c:numCache>
                <c:formatCode>General</c:formatCode>
                <c:ptCount val="3"/>
                <c:pt idx="0">
                  <c:v>3750</c:v>
                </c:pt>
              </c:numCache>
            </c:numRef>
          </c:val>
        </c:ser>
        <c:dLbls>
          <c:showVal val="1"/>
        </c:dLbls>
        <c:overlap val="100"/>
        <c:axId val="62224640"/>
        <c:axId val="62238720"/>
      </c:barChart>
      <c:catAx>
        <c:axId val="62224640"/>
        <c:scaling>
          <c:orientation val="minMax"/>
        </c:scaling>
        <c:axPos val="b"/>
        <c:majorTickMark val="none"/>
        <c:tickLblPos val="nextTo"/>
        <c:crossAx val="62238720"/>
        <c:crosses val="autoZero"/>
        <c:auto val="1"/>
        <c:lblAlgn val="ctr"/>
        <c:lblOffset val="100"/>
      </c:catAx>
      <c:valAx>
        <c:axId val="6223872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62224640"/>
        <c:crosses val="autoZero"/>
        <c:crossBetween val="between"/>
      </c:valAx>
    </c:plotArea>
    <c:plotVisOnly val="1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de-DE"/>
              <a:t>Märkte 2013</a:t>
            </a:r>
          </a:p>
        </c:rich>
      </c:tx>
      <c:layout/>
    </c:title>
    <c:plotArea>
      <c:layout/>
      <c:barChart>
        <c:barDir val="col"/>
        <c:grouping val="stacked"/>
        <c:ser>
          <c:idx val="0"/>
          <c:order val="0"/>
          <c:tx>
            <c:strRef>
              <c:f>Tabelle1!$A$2</c:f>
              <c:strCache>
                <c:ptCount val="1"/>
                <c:pt idx="0">
                  <c:v>Märkte 2013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FF0000">
                  <a:alpha val="78000"/>
                </a:srgbClr>
              </a:solidFill>
            </c:spPr>
          </c:dPt>
          <c:dPt>
            <c:idx val="2"/>
            <c:spPr>
              <a:solidFill>
                <a:schemeClr val="tx1"/>
              </a:solidFill>
            </c:spPr>
          </c:dPt>
          <c:dLbls>
            <c:dLbl>
              <c:idx val="0"/>
              <c:layout>
                <c:manualLayout>
                  <c:x val="9.7222240397185467E-2"/>
                  <c:y val="-0.10136148944271994"/>
                </c:manualLayout>
              </c:layout>
              <c:showVal val="1"/>
            </c:dLbl>
            <c:dLbl>
              <c:idx val="1"/>
              <c:layout>
                <c:manualLayout>
                  <c:x val="1.1364295619121403E-2"/>
                  <c:y val="-0.19738552814500163"/>
                </c:manualLayout>
              </c:layout>
              <c:showVal val="1"/>
            </c:dLbl>
            <c:dLbl>
              <c:idx val="2"/>
              <c:layout>
                <c:manualLayout>
                  <c:x val="1.1348592450876447E-2"/>
                  <c:y val="-0.27570800657238465"/>
                </c:manualLayout>
              </c:layout>
              <c:showVal val="1"/>
            </c:dLbl>
            <c:showVal val="1"/>
          </c:dLbls>
          <c:cat>
            <c:strRef>
              <c:f>Tabelle1!$B$1:$D$1</c:f>
              <c:strCache>
                <c:ptCount val="3"/>
                <c:pt idx="0">
                  <c:v>Benetton</c:v>
                </c:pt>
                <c:pt idx="1">
                  <c:v>H&amp;M</c:v>
                </c:pt>
                <c:pt idx="2">
                  <c:v>Zara</c:v>
                </c:pt>
              </c:strCache>
            </c:strRef>
          </c:cat>
          <c:val>
            <c:numRef>
              <c:f>Tabelle1!$B$2:$D$2</c:f>
              <c:numCache>
                <c:formatCode>General</c:formatCode>
                <c:ptCount val="3"/>
                <c:pt idx="0">
                  <c:v>60</c:v>
                </c:pt>
                <c:pt idx="1">
                  <c:v>53</c:v>
                </c:pt>
                <c:pt idx="2">
                  <c:v>84</c:v>
                </c:pt>
              </c:numCache>
            </c:numRef>
          </c:val>
        </c:ser>
        <c:ser>
          <c:idx val="1"/>
          <c:order val="1"/>
          <c:tx>
            <c:strRef>
              <c:f>Tabelle1!$A$3</c:f>
              <c:strCache>
                <c:ptCount val="1"/>
                <c:pt idx="0">
                  <c:v>Märkte 2012</c:v>
                </c:pt>
              </c:strCache>
            </c:strRef>
          </c:tx>
          <c:dLbls>
            <c:dLbl>
              <c:idx val="0"/>
              <c:layout>
                <c:manualLayout>
                  <c:x val="0.10525484715364809"/>
                  <c:y val="-0.1098039272195938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120</a:t>
                    </a:r>
                  </a:p>
                </c:rich>
              </c:tx>
              <c:showVal val="1"/>
            </c:dLbl>
            <c:showVal val="1"/>
          </c:dLbls>
          <c:cat>
            <c:strRef>
              <c:f>Tabelle1!$B$1:$D$1</c:f>
              <c:strCache>
                <c:ptCount val="3"/>
                <c:pt idx="0">
                  <c:v>Benetton</c:v>
                </c:pt>
                <c:pt idx="1">
                  <c:v>H&amp;M</c:v>
                </c:pt>
                <c:pt idx="2">
                  <c:v>Zara</c:v>
                </c:pt>
              </c:strCache>
            </c:strRef>
          </c:cat>
          <c:val>
            <c:numRef>
              <c:f>Tabelle1!$B$3:$D$3</c:f>
              <c:numCache>
                <c:formatCode>General</c:formatCode>
                <c:ptCount val="3"/>
                <c:pt idx="0">
                  <c:v>60</c:v>
                </c:pt>
              </c:numCache>
            </c:numRef>
          </c:val>
        </c:ser>
        <c:dLbls>
          <c:showVal val="1"/>
        </c:dLbls>
        <c:overlap val="100"/>
        <c:axId val="67970944"/>
        <c:axId val="67972480"/>
      </c:barChart>
      <c:catAx>
        <c:axId val="67970944"/>
        <c:scaling>
          <c:orientation val="minMax"/>
        </c:scaling>
        <c:axPos val="b"/>
        <c:majorTickMark val="none"/>
        <c:tickLblPos val="nextTo"/>
        <c:crossAx val="67972480"/>
        <c:crosses val="autoZero"/>
        <c:auto val="1"/>
        <c:lblAlgn val="ctr"/>
        <c:lblOffset val="100"/>
      </c:catAx>
      <c:valAx>
        <c:axId val="6797248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67970944"/>
        <c:crosses val="autoZero"/>
        <c:crossBetween val="between"/>
      </c:valAx>
    </c:plotArea>
    <c:plotVisOnly val="1"/>
  </c:chart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de-DE" dirty="0">
                <a:solidFill>
                  <a:schemeClr val="tx1"/>
                </a:solidFill>
              </a:rPr>
              <a:t>Beschäftigte 2011</a:t>
            </a:r>
          </a:p>
        </c:rich>
      </c:tx>
      <c:layout>
        <c:manualLayout>
          <c:xMode val="edge"/>
          <c:yMode val="edge"/>
          <c:x val="0.28295336399957877"/>
          <c:y val="0.1281045817561928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Tabelle1!$A$18</c:f>
              <c:strCache>
                <c:ptCount val="1"/>
                <c:pt idx="0">
                  <c:v>Beschäftigte 2011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</c:spPr>
          </c:dPt>
          <c:dPt>
            <c:idx val="1"/>
            <c:spPr>
              <a:solidFill>
                <a:srgbClr val="FF0000">
                  <a:alpha val="78000"/>
                </a:srgbClr>
              </a:solidFill>
            </c:spPr>
          </c:dPt>
          <c:dPt>
            <c:idx val="2"/>
            <c:spPr>
              <a:solidFill>
                <a:schemeClr val="tx1"/>
              </a:solidFill>
            </c:spPr>
          </c:dPt>
          <c:cat>
            <c:strRef>
              <c:f>Tabelle1!$B$17:$D$17</c:f>
              <c:strCache>
                <c:ptCount val="3"/>
                <c:pt idx="0">
                  <c:v>Benetton Group</c:v>
                </c:pt>
                <c:pt idx="1">
                  <c:v>H&amp;M Group</c:v>
                </c:pt>
                <c:pt idx="2">
                  <c:v>Zara (Inditex)</c:v>
                </c:pt>
              </c:strCache>
            </c:strRef>
          </c:cat>
          <c:val>
            <c:numRef>
              <c:f>Tabelle1!$B$18:$D$18</c:f>
              <c:numCache>
                <c:formatCode>General</c:formatCode>
                <c:ptCount val="3"/>
                <c:pt idx="0">
                  <c:v>9557</c:v>
                </c:pt>
                <c:pt idx="1">
                  <c:v>64874</c:v>
                </c:pt>
                <c:pt idx="2">
                  <c:v>109512</c:v>
                </c:pt>
              </c:numCache>
            </c:numRef>
          </c:val>
        </c:ser>
        <c:dLbls>
          <c:showVal val="1"/>
        </c:dLbls>
        <c:overlap val="-25"/>
        <c:axId val="72499200"/>
        <c:axId val="72500736"/>
      </c:barChart>
      <c:catAx>
        <c:axId val="72499200"/>
        <c:scaling>
          <c:orientation val="minMax"/>
        </c:scaling>
        <c:axPos val="b"/>
        <c:majorTickMark val="none"/>
        <c:tickLblPos val="nextTo"/>
        <c:crossAx val="72500736"/>
        <c:crosses val="autoZero"/>
        <c:auto val="1"/>
        <c:lblAlgn val="ctr"/>
        <c:lblOffset val="100"/>
      </c:catAx>
      <c:valAx>
        <c:axId val="7250073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72499200"/>
        <c:crosses val="autoZero"/>
        <c:crossBetween val="between"/>
      </c:valAx>
    </c:plotArea>
    <c:plotVisOnly val="1"/>
  </c:chart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de-DE"/>
              <a:t>Beschäftigte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Tabelle2!$B$1</c:f>
              <c:strCache>
                <c:ptCount val="1"/>
                <c:pt idx="0">
                  <c:v>Benetton Group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layout>
                <c:manualLayout>
                  <c:x val="-3.3707865168539367E-2"/>
                  <c:y val="-5.5555555555555455E-2"/>
                </c:manualLayout>
              </c:layout>
              <c:showVal val="1"/>
            </c:dLbl>
            <c:showVal val="1"/>
          </c:dLbls>
          <c:cat>
            <c:numRef>
              <c:f>Tabelle2!$A$2:$A$9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Tabelle2!$B$2:$B$9</c:f>
              <c:numCache>
                <c:formatCode>General</c:formatCode>
                <c:ptCount val="8"/>
                <c:pt idx="0">
                  <c:v>8896</c:v>
                </c:pt>
                <c:pt idx="1">
                  <c:v>9766</c:v>
                </c:pt>
                <c:pt idx="2">
                  <c:v>9511</c:v>
                </c:pt>
                <c:pt idx="3">
                  <c:v>9469</c:v>
                </c:pt>
                <c:pt idx="4">
                  <c:v>9557</c:v>
                </c:pt>
              </c:numCache>
            </c:numRef>
          </c:val>
        </c:ser>
        <c:ser>
          <c:idx val="1"/>
          <c:order val="1"/>
          <c:tx>
            <c:strRef>
              <c:f>Tabelle2!$C$1</c:f>
              <c:strCache>
                <c:ptCount val="1"/>
                <c:pt idx="0">
                  <c:v>H&amp;M Group</c:v>
                </c:pt>
              </c:strCache>
            </c:strRef>
          </c:tx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layout>
                <c:manualLayout>
                  <c:x val="-3.7453183520599308E-2"/>
                  <c:y val="-5.5555555555555483E-2"/>
                </c:manualLayout>
              </c:layout>
              <c:showVal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layout>
                <c:manualLayout>
                  <c:x val="-3.7453183520599308E-2"/>
                  <c:y val="-5.0925925925925923E-2"/>
                </c:manualLayout>
              </c:layout>
              <c:showVal val="1"/>
            </c:dLbl>
            <c:showVal val="1"/>
          </c:dLbls>
          <c:cat>
            <c:numRef>
              <c:f>Tabelle2!$A$2:$A$9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Tabelle2!$C$2:$C$9</c:f>
              <c:numCache>
                <c:formatCode>General</c:formatCode>
                <c:ptCount val="8"/>
                <c:pt idx="0">
                  <c:v>47029</c:v>
                </c:pt>
                <c:pt idx="1">
                  <c:v>53430</c:v>
                </c:pt>
                <c:pt idx="2">
                  <c:v>53476</c:v>
                </c:pt>
                <c:pt idx="3">
                  <c:v>59440</c:v>
                </c:pt>
                <c:pt idx="4">
                  <c:v>64874</c:v>
                </c:pt>
                <c:pt idx="5">
                  <c:v>72276</c:v>
                </c:pt>
                <c:pt idx="6">
                  <c:v>81099</c:v>
                </c:pt>
                <c:pt idx="7">
                  <c:v>93351</c:v>
                </c:pt>
              </c:numCache>
            </c:numRef>
          </c:val>
        </c:ser>
        <c:ser>
          <c:idx val="2"/>
          <c:order val="2"/>
          <c:tx>
            <c:strRef>
              <c:f>Tabelle2!$D$1</c:f>
              <c:strCache>
                <c:ptCount val="1"/>
                <c:pt idx="0">
                  <c:v>Zara (Inditex)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layout>
                <c:manualLayout>
                  <c:x val="-4.4400749063670343E-2"/>
                  <c:y val="-6.9444444444444503E-2"/>
                </c:manualLayout>
              </c:layout>
              <c:dLblPos val="r"/>
              <c:showVal val="1"/>
            </c:dLbl>
            <c:dLbl>
              <c:idx val="5"/>
              <c:delete val="1"/>
            </c:dLbl>
            <c:dLbl>
              <c:idx val="6"/>
              <c:layout>
                <c:manualLayout>
                  <c:x val="-5.0018726591760314E-2"/>
                  <c:y val="-6.9444444444444503E-2"/>
                </c:manualLayout>
              </c:layout>
              <c:dLblPos val="r"/>
              <c:showVal val="1"/>
            </c:dLbl>
            <c:dLblPos val="ctr"/>
            <c:showVal val="1"/>
          </c:dLbls>
          <c:cat>
            <c:numRef>
              <c:f>Tabelle2!$A$2:$A$9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Tabelle2!$D$2:$D$9</c:f>
              <c:numCache>
                <c:formatCode>General</c:formatCode>
                <c:ptCount val="8"/>
                <c:pt idx="0">
                  <c:v>79517</c:v>
                </c:pt>
                <c:pt idx="1">
                  <c:v>89112</c:v>
                </c:pt>
                <c:pt idx="2">
                  <c:v>92301</c:v>
                </c:pt>
                <c:pt idx="3">
                  <c:v>100138</c:v>
                </c:pt>
                <c:pt idx="4">
                  <c:v>109512</c:v>
                </c:pt>
                <c:pt idx="5">
                  <c:v>120314</c:v>
                </c:pt>
                <c:pt idx="6">
                  <c:v>128313</c:v>
                </c:pt>
              </c:numCache>
            </c:numRef>
          </c:val>
        </c:ser>
        <c:dLbls>
          <c:showVal val="1"/>
        </c:dLbls>
        <c:marker val="1"/>
        <c:axId val="63452288"/>
        <c:axId val="63453824"/>
      </c:lineChart>
      <c:catAx>
        <c:axId val="63452288"/>
        <c:scaling>
          <c:orientation val="minMax"/>
        </c:scaling>
        <c:axPos val="b"/>
        <c:numFmt formatCode="General" sourceLinked="1"/>
        <c:majorTickMark val="none"/>
        <c:tickLblPos val="nextTo"/>
        <c:crossAx val="63453824"/>
        <c:crosses val="autoZero"/>
        <c:auto val="1"/>
        <c:lblAlgn val="ctr"/>
        <c:lblOffset val="100"/>
      </c:catAx>
      <c:valAx>
        <c:axId val="63453824"/>
        <c:scaling>
          <c:orientation val="minMax"/>
        </c:scaling>
        <c:delete val="1"/>
        <c:axPos val="l"/>
        <c:numFmt formatCode="General" sourceLinked="1"/>
        <c:tickLblPos val="none"/>
        <c:crossAx val="63452288"/>
        <c:crosses val="autoZero"/>
        <c:crossBetween val="between"/>
      </c:valAx>
    </c:plotArea>
    <c:plotVisOnly val="1"/>
  </c:chart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21A737-A814-4ED8-8DBD-32AEABDC1BF4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A5AF7F69-4523-45B2-968B-DB39679F350A}">
      <dgm:prSet phldrT="[Text]" custT="1"/>
      <dgm:spPr/>
      <dgm:t>
        <a:bodyPr/>
        <a:lstStyle/>
        <a:p>
          <a:r>
            <a:rPr lang="de-DE" sz="1600" b="1" dirty="0" smtClean="0"/>
            <a:t>Optimiertes SCM</a:t>
          </a:r>
          <a:endParaRPr lang="de-DE" sz="1600" b="1" dirty="0"/>
        </a:p>
      </dgm:t>
    </dgm:pt>
    <dgm:pt modelId="{DBF7C9F7-AD53-4958-B7CE-3927A435884C}" type="parTrans" cxnId="{8F7C7632-BEF5-42FB-B32E-14CFE7ECBF8F}">
      <dgm:prSet/>
      <dgm:spPr/>
      <dgm:t>
        <a:bodyPr/>
        <a:lstStyle/>
        <a:p>
          <a:endParaRPr lang="de-DE"/>
        </a:p>
      </dgm:t>
    </dgm:pt>
    <dgm:pt modelId="{386058EC-72A0-42BF-94F7-948F3FCD1196}" type="sibTrans" cxnId="{8F7C7632-BEF5-42FB-B32E-14CFE7ECBF8F}">
      <dgm:prSet/>
      <dgm:spPr>
        <a:solidFill>
          <a:srgbClr val="00B050"/>
        </a:solidFill>
      </dgm:spPr>
      <dgm:t>
        <a:bodyPr/>
        <a:lstStyle/>
        <a:p>
          <a:endParaRPr lang="de-DE"/>
        </a:p>
      </dgm:t>
    </dgm:pt>
    <dgm:pt modelId="{1E5D9161-2A46-4EFC-A3BE-2ED21C5C7C8B}">
      <dgm:prSet phldrT="[Text]" custT="1"/>
      <dgm:spPr/>
      <dgm:t>
        <a:bodyPr/>
        <a:lstStyle/>
        <a:p>
          <a:r>
            <a:rPr lang="de-DE" sz="1600" b="1" dirty="0" smtClean="0"/>
            <a:t>Schnelle Produktion</a:t>
          </a:r>
          <a:endParaRPr lang="de-DE" sz="1600" b="1" dirty="0"/>
        </a:p>
      </dgm:t>
    </dgm:pt>
    <dgm:pt modelId="{9F6230F1-C9B7-4BE1-90F4-D8E6C55F863D}" type="parTrans" cxnId="{0C848A07-1F56-4FAB-B78E-51D7A83A3859}">
      <dgm:prSet/>
      <dgm:spPr/>
      <dgm:t>
        <a:bodyPr/>
        <a:lstStyle/>
        <a:p>
          <a:endParaRPr lang="de-DE"/>
        </a:p>
      </dgm:t>
    </dgm:pt>
    <dgm:pt modelId="{DBEA1D8A-450A-4633-92DD-1D1262A8E298}" type="sibTrans" cxnId="{0C848A07-1F56-4FAB-B78E-51D7A83A3859}">
      <dgm:prSet/>
      <dgm:spPr>
        <a:solidFill>
          <a:srgbClr val="00B050"/>
        </a:solidFill>
      </dgm:spPr>
      <dgm:t>
        <a:bodyPr/>
        <a:lstStyle/>
        <a:p>
          <a:endParaRPr lang="de-DE"/>
        </a:p>
      </dgm:t>
    </dgm:pt>
    <dgm:pt modelId="{C4A9AF33-0DA0-43DB-A174-462C153EA273}">
      <dgm:prSet phldrT="[Text]" custT="1"/>
      <dgm:spPr/>
      <dgm:t>
        <a:bodyPr/>
        <a:lstStyle/>
        <a:p>
          <a:r>
            <a:rPr lang="de-DE" sz="1600" b="1" dirty="0" smtClean="0"/>
            <a:t>Günstige Produktion</a:t>
          </a:r>
          <a:endParaRPr lang="de-DE" sz="1600" b="1" dirty="0"/>
        </a:p>
      </dgm:t>
    </dgm:pt>
    <dgm:pt modelId="{B86E1195-A3A4-4256-8D4D-E2EE3126EDCE}" type="parTrans" cxnId="{17F1CA50-0D3B-4AEB-8B2E-A5B9B99E405F}">
      <dgm:prSet/>
      <dgm:spPr/>
      <dgm:t>
        <a:bodyPr/>
        <a:lstStyle/>
        <a:p>
          <a:endParaRPr lang="de-DE"/>
        </a:p>
      </dgm:t>
    </dgm:pt>
    <dgm:pt modelId="{F454A56F-EA7E-4A17-ACD5-63A016209933}" type="sibTrans" cxnId="{17F1CA50-0D3B-4AEB-8B2E-A5B9B99E405F}">
      <dgm:prSet/>
      <dgm:spPr>
        <a:solidFill>
          <a:srgbClr val="00B050"/>
        </a:solidFill>
      </dgm:spPr>
      <dgm:t>
        <a:bodyPr/>
        <a:lstStyle/>
        <a:p>
          <a:endParaRPr lang="de-DE"/>
        </a:p>
      </dgm:t>
    </dgm:pt>
    <dgm:pt modelId="{37B985C4-9C1D-4B66-84C8-373971492890}">
      <dgm:prSet phldrT="[Text]" custT="1"/>
      <dgm:spPr/>
      <dgm:t>
        <a:bodyPr/>
        <a:lstStyle/>
        <a:p>
          <a:r>
            <a:rPr lang="de-DE" sz="1600" b="1" dirty="0" smtClean="0"/>
            <a:t>Neueste</a:t>
          </a:r>
          <a:br>
            <a:rPr lang="de-DE" sz="1600" b="1" dirty="0" smtClean="0"/>
          </a:br>
          <a:r>
            <a:rPr lang="de-DE" sz="1600" b="1" dirty="0" smtClean="0"/>
            <a:t>Mode</a:t>
          </a:r>
          <a:endParaRPr lang="de-DE" sz="1600" b="1" dirty="0"/>
        </a:p>
      </dgm:t>
    </dgm:pt>
    <dgm:pt modelId="{1DD11AAB-221E-4CB6-BED5-11C90E05E6BD}" type="parTrans" cxnId="{7F95EFEA-F2A0-4B18-8C3D-A5EA297847B7}">
      <dgm:prSet/>
      <dgm:spPr/>
      <dgm:t>
        <a:bodyPr/>
        <a:lstStyle/>
        <a:p>
          <a:endParaRPr lang="de-DE"/>
        </a:p>
      </dgm:t>
    </dgm:pt>
    <dgm:pt modelId="{AAA3B9C8-AAE6-4244-8701-9A531F5A3ACF}" type="sibTrans" cxnId="{7F95EFEA-F2A0-4B18-8C3D-A5EA297847B7}">
      <dgm:prSet/>
      <dgm:spPr>
        <a:solidFill>
          <a:srgbClr val="00B050"/>
        </a:solidFill>
      </dgm:spPr>
      <dgm:t>
        <a:bodyPr/>
        <a:lstStyle/>
        <a:p>
          <a:endParaRPr lang="de-DE"/>
        </a:p>
      </dgm:t>
    </dgm:pt>
    <dgm:pt modelId="{7F3F1E86-2FC4-45F6-9519-E41C8ABF8481}">
      <dgm:prSet phldrT="[Text]" custT="1"/>
      <dgm:spPr/>
      <dgm:t>
        <a:bodyPr/>
        <a:lstStyle/>
        <a:p>
          <a:r>
            <a:rPr lang="de-DE" sz="1600" b="1" dirty="0" smtClean="0"/>
            <a:t>Design</a:t>
          </a:r>
        </a:p>
        <a:p>
          <a:r>
            <a:rPr lang="de-DE" sz="1600" b="1" dirty="0" smtClean="0"/>
            <a:t>Massenmarkt</a:t>
          </a:r>
          <a:endParaRPr lang="de-DE" sz="1600" b="1" dirty="0"/>
        </a:p>
      </dgm:t>
    </dgm:pt>
    <dgm:pt modelId="{E8E8DE19-A816-42AE-B8FF-CEA7A260C974}" type="parTrans" cxnId="{E6B62E93-0EED-4D97-ADDC-C50054D0C72E}">
      <dgm:prSet/>
      <dgm:spPr/>
      <dgm:t>
        <a:bodyPr/>
        <a:lstStyle/>
        <a:p>
          <a:endParaRPr lang="de-DE"/>
        </a:p>
      </dgm:t>
    </dgm:pt>
    <dgm:pt modelId="{698BFF6A-AE58-4F84-B3A7-85146D60ECE5}" type="sibTrans" cxnId="{E6B62E93-0EED-4D97-ADDC-C50054D0C72E}">
      <dgm:prSet/>
      <dgm:spPr>
        <a:solidFill>
          <a:srgbClr val="00B050"/>
        </a:solidFill>
      </dgm:spPr>
      <dgm:t>
        <a:bodyPr/>
        <a:lstStyle/>
        <a:p>
          <a:endParaRPr lang="de-DE"/>
        </a:p>
      </dgm:t>
    </dgm:pt>
    <dgm:pt modelId="{B664A728-8041-49DE-850B-8BAFFAA26A24}">
      <dgm:prSet custT="1"/>
      <dgm:spPr/>
      <dgm:t>
        <a:bodyPr/>
        <a:lstStyle/>
        <a:p>
          <a:r>
            <a:rPr lang="de-DE" sz="1600" b="1" dirty="0" smtClean="0"/>
            <a:t>Information</a:t>
          </a:r>
          <a:endParaRPr lang="de-DE" sz="1600" b="1" dirty="0"/>
        </a:p>
      </dgm:t>
    </dgm:pt>
    <dgm:pt modelId="{B2E4AC14-A7AB-4D1E-A95C-C60A539D3B64}" type="parTrans" cxnId="{D524F1C3-0FA9-428B-968D-5F9091AE5640}">
      <dgm:prSet/>
      <dgm:spPr/>
      <dgm:t>
        <a:bodyPr/>
        <a:lstStyle/>
        <a:p>
          <a:endParaRPr lang="de-DE"/>
        </a:p>
      </dgm:t>
    </dgm:pt>
    <dgm:pt modelId="{51308541-E814-40B7-97EC-FB4CE36DD6C0}" type="sibTrans" cxnId="{D524F1C3-0FA9-428B-968D-5F9091AE5640}">
      <dgm:prSet/>
      <dgm:spPr>
        <a:solidFill>
          <a:srgbClr val="00B050"/>
        </a:solidFill>
      </dgm:spPr>
      <dgm:t>
        <a:bodyPr/>
        <a:lstStyle/>
        <a:p>
          <a:endParaRPr lang="de-DE"/>
        </a:p>
      </dgm:t>
    </dgm:pt>
    <dgm:pt modelId="{FBF17B2F-51A5-452D-AE82-675AD979CD6C}" type="pres">
      <dgm:prSet presAssocID="{A321A737-A814-4ED8-8DBD-32AEABDC1BF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FE0B4808-D5DF-4E7A-A2EF-27034F39EE5E}" type="pres">
      <dgm:prSet presAssocID="{A5AF7F69-4523-45B2-968B-DB39679F350A}" presName="dummy" presStyleCnt="0"/>
      <dgm:spPr/>
    </dgm:pt>
    <dgm:pt modelId="{DBCFCDDC-414A-41AB-8722-CCC8A7768AB1}" type="pres">
      <dgm:prSet presAssocID="{A5AF7F69-4523-45B2-968B-DB39679F350A}" presName="node" presStyleLbl="revTx" presStyleIdx="0" presStyleCnt="6" custScaleX="12313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E1827F8-C9C8-49EB-B566-6FC3B150BD9F}" type="pres">
      <dgm:prSet presAssocID="{386058EC-72A0-42BF-94F7-948F3FCD1196}" presName="sibTrans" presStyleLbl="node1" presStyleIdx="0" presStyleCnt="6" custLinFactNeighborX="-37" custLinFactNeighborY="-37"/>
      <dgm:spPr/>
      <dgm:t>
        <a:bodyPr/>
        <a:lstStyle/>
        <a:p>
          <a:endParaRPr lang="de-DE"/>
        </a:p>
      </dgm:t>
    </dgm:pt>
    <dgm:pt modelId="{0C869B2F-1B8B-4F43-B069-B720CEEE0C53}" type="pres">
      <dgm:prSet presAssocID="{1E5D9161-2A46-4EFC-A3BE-2ED21C5C7C8B}" presName="dummy" presStyleCnt="0"/>
      <dgm:spPr/>
    </dgm:pt>
    <dgm:pt modelId="{464B74CA-7896-4C68-8578-BC5AE98AEA6E}" type="pres">
      <dgm:prSet presAssocID="{1E5D9161-2A46-4EFC-A3BE-2ED21C5C7C8B}" presName="node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80193E5-37A6-42C6-AB79-41BE88119350}" type="pres">
      <dgm:prSet presAssocID="{DBEA1D8A-450A-4633-92DD-1D1262A8E298}" presName="sibTrans" presStyleLbl="node1" presStyleIdx="1" presStyleCnt="6" custLinFactNeighborX="-37" custLinFactNeighborY="-37"/>
      <dgm:spPr/>
      <dgm:t>
        <a:bodyPr/>
        <a:lstStyle/>
        <a:p>
          <a:endParaRPr lang="de-DE"/>
        </a:p>
      </dgm:t>
    </dgm:pt>
    <dgm:pt modelId="{EE12BF9C-7B41-4B3C-B49B-E7F8802AFC65}" type="pres">
      <dgm:prSet presAssocID="{C4A9AF33-0DA0-43DB-A174-462C153EA273}" presName="dummy" presStyleCnt="0"/>
      <dgm:spPr/>
    </dgm:pt>
    <dgm:pt modelId="{E8AE3A18-DDD8-468C-BF3A-84A0DF85EFEC}" type="pres">
      <dgm:prSet presAssocID="{C4A9AF33-0DA0-43DB-A174-462C153EA273}" presName="node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0931FB1-875D-4D8E-993B-5AEEEBA9124B}" type="pres">
      <dgm:prSet presAssocID="{F454A56F-EA7E-4A17-ACD5-63A016209933}" presName="sibTrans" presStyleLbl="node1" presStyleIdx="2" presStyleCnt="6"/>
      <dgm:spPr/>
      <dgm:t>
        <a:bodyPr/>
        <a:lstStyle/>
        <a:p>
          <a:endParaRPr lang="de-DE"/>
        </a:p>
      </dgm:t>
    </dgm:pt>
    <dgm:pt modelId="{AEA6BF56-5380-4F3F-B50A-07DA2B4BA2C4}" type="pres">
      <dgm:prSet presAssocID="{37B985C4-9C1D-4B66-84C8-373971492890}" presName="dummy" presStyleCnt="0"/>
      <dgm:spPr/>
    </dgm:pt>
    <dgm:pt modelId="{9FA0B88A-F0EC-43AA-8A33-4E08E910B63F}" type="pres">
      <dgm:prSet presAssocID="{37B985C4-9C1D-4B66-84C8-373971492890}" presName="node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670B1D8-8D74-472D-9298-F07458897773}" type="pres">
      <dgm:prSet presAssocID="{AAA3B9C8-AAE6-4244-8701-9A531F5A3ACF}" presName="sibTrans" presStyleLbl="node1" presStyleIdx="3" presStyleCnt="6"/>
      <dgm:spPr/>
      <dgm:t>
        <a:bodyPr/>
        <a:lstStyle/>
        <a:p>
          <a:endParaRPr lang="de-DE"/>
        </a:p>
      </dgm:t>
    </dgm:pt>
    <dgm:pt modelId="{1DB54027-DD66-4481-9564-6BCC572CF578}" type="pres">
      <dgm:prSet presAssocID="{7F3F1E86-2FC4-45F6-9519-E41C8ABF8481}" presName="dummy" presStyleCnt="0"/>
      <dgm:spPr/>
    </dgm:pt>
    <dgm:pt modelId="{8C1C7B0D-EF53-4C88-8C19-9CF1847B464B}" type="pres">
      <dgm:prSet presAssocID="{7F3F1E86-2FC4-45F6-9519-E41C8ABF8481}" presName="node" presStyleLbl="revTx" presStyleIdx="4" presStyleCnt="6" custScaleX="13164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3479C30-FFB2-4841-97EC-10BF33F1D12F}" type="pres">
      <dgm:prSet presAssocID="{698BFF6A-AE58-4F84-B3A7-85146D60ECE5}" presName="sibTrans" presStyleLbl="node1" presStyleIdx="4" presStyleCnt="6"/>
      <dgm:spPr/>
      <dgm:t>
        <a:bodyPr/>
        <a:lstStyle/>
        <a:p>
          <a:endParaRPr lang="de-DE"/>
        </a:p>
      </dgm:t>
    </dgm:pt>
    <dgm:pt modelId="{E463D595-4956-470A-8751-371FBAA1D2C7}" type="pres">
      <dgm:prSet presAssocID="{B664A728-8041-49DE-850B-8BAFFAA26A24}" presName="dummy" presStyleCnt="0"/>
      <dgm:spPr/>
    </dgm:pt>
    <dgm:pt modelId="{AC560620-C58F-400F-AAA2-AD3234D2721A}" type="pres">
      <dgm:prSet presAssocID="{B664A728-8041-49DE-850B-8BAFFAA26A24}" presName="node" presStyleLbl="revTx" presStyleIdx="5" presStyleCnt="6" custScaleX="12933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48DE5CF-3C8D-4D23-AE5F-1CBE1A9EBBD4}" type="pres">
      <dgm:prSet presAssocID="{51308541-E814-40B7-97EC-FB4CE36DD6C0}" presName="sibTrans" presStyleLbl="node1" presStyleIdx="5" presStyleCnt="6"/>
      <dgm:spPr/>
      <dgm:t>
        <a:bodyPr/>
        <a:lstStyle/>
        <a:p>
          <a:endParaRPr lang="de-DE"/>
        </a:p>
      </dgm:t>
    </dgm:pt>
  </dgm:ptLst>
  <dgm:cxnLst>
    <dgm:cxn modelId="{17F1CA50-0D3B-4AEB-8B2E-A5B9B99E405F}" srcId="{A321A737-A814-4ED8-8DBD-32AEABDC1BF4}" destId="{C4A9AF33-0DA0-43DB-A174-462C153EA273}" srcOrd="2" destOrd="0" parTransId="{B86E1195-A3A4-4256-8D4D-E2EE3126EDCE}" sibTransId="{F454A56F-EA7E-4A17-ACD5-63A016209933}"/>
    <dgm:cxn modelId="{EBE0D24A-62F5-4115-BD1E-165E2BC97D07}" type="presOf" srcId="{1E5D9161-2A46-4EFC-A3BE-2ED21C5C7C8B}" destId="{464B74CA-7896-4C68-8578-BC5AE98AEA6E}" srcOrd="0" destOrd="0" presId="urn:microsoft.com/office/officeart/2005/8/layout/cycle1"/>
    <dgm:cxn modelId="{BEF7F35C-691A-47B4-BA01-81F53036FD13}" type="presOf" srcId="{F454A56F-EA7E-4A17-ACD5-63A016209933}" destId="{F0931FB1-875D-4D8E-993B-5AEEEBA9124B}" srcOrd="0" destOrd="0" presId="urn:microsoft.com/office/officeart/2005/8/layout/cycle1"/>
    <dgm:cxn modelId="{04EF447E-6846-499C-A874-DFC1769F6E24}" type="presOf" srcId="{37B985C4-9C1D-4B66-84C8-373971492890}" destId="{9FA0B88A-F0EC-43AA-8A33-4E08E910B63F}" srcOrd="0" destOrd="0" presId="urn:microsoft.com/office/officeart/2005/8/layout/cycle1"/>
    <dgm:cxn modelId="{8F7C7632-BEF5-42FB-B32E-14CFE7ECBF8F}" srcId="{A321A737-A814-4ED8-8DBD-32AEABDC1BF4}" destId="{A5AF7F69-4523-45B2-968B-DB39679F350A}" srcOrd="0" destOrd="0" parTransId="{DBF7C9F7-AD53-4958-B7CE-3927A435884C}" sibTransId="{386058EC-72A0-42BF-94F7-948F3FCD1196}"/>
    <dgm:cxn modelId="{26DBA438-6C12-4631-B58C-F2ECC3F62CAD}" type="presOf" srcId="{698BFF6A-AE58-4F84-B3A7-85146D60ECE5}" destId="{83479C30-FFB2-4841-97EC-10BF33F1D12F}" srcOrd="0" destOrd="0" presId="urn:microsoft.com/office/officeart/2005/8/layout/cycle1"/>
    <dgm:cxn modelId="{D524F1C3-0FA9-428B-968D-5F9091AE5640}" srcId="{A321A737-A814-4ED8-8DBD-32AEABDC1BF4}" destId="{B664A728-8041-49DE-850B-8BAFFAA26A24}" srcOrd="5" destOrd="0" parTransId="{B2E4AC14-A7AB-4D1E-A95C-C60A539D3B64}" sibTransId="{51308541-E814-40B7-97EC-FB4CE36DD6C0}"/>
    <dgm:cxn modelId="{E6B62E93-0EED-4D97-ADDC-C50054D0C72E}" srcId="{A321A737-A814-4ED8-8DBD-32AEABDC1BF4}" destId="{7F3F1E86-2FC4-45F6-9519-E41C8ABF8481}" srcOrd="4" destOrd="0" parTransId="{E8E8DE19-A816-42AE-B8FF-CEA7A260C974}" sibTransId="{698BFF6A-AE58-4F84-B3A7-85146D60ECE5}"/>
    <dgm:cxn modelId="{0C848A07-1F56-4FAB-B78E-51D7A83A3859}" srcId="{A321A737-A814-4ED8-8DBD-32AEABDC1BF4}" destId="{1E5D9161-2A46-4EFC-A3BE-2ED21C5C7C8B}" srcOrd="1" destOrd="0" parTransId="{9F6230F1-C9B7-4BE1-90F4-D8E6C55F863D}" sibTransId="{DBEA1D8A-450A-4633-92DD-1D1262A8E298}"/>
    <dgm:cxn modelId="{C6BBC9FD-EB03-4727-B728-C234E13A1389}" type="presOf" srcId="{A321A737-A814-4ED8-8DBD-32AEABDC1BF4}" destId="{FBF17B2F-51A5-452D-AE82-675AD979CD6C}" srcOrd="0" destOrd="0" presId="urn:microsoft.com/office/officeart/2005/8/layout/cycle1"/>
    <dgm:cxn modelId="{DAC8D147-F1F6-472D-85FB-279307EA5BC9}" type="presOf" srcId="{DBEA1D8A-450A-4633-92DD-1D1262A8E298}" destId="{580193E5-37A6-42C6-AB79-41BE88119350}" srcOrd="0" destOrd="0" presId="urn:microsoft.com/office/officeart/2005/8/layout/cycle1"/>
    <dgm:cxn modelId="{A96066C3-7605-4A9B-A37F-98F234E76154}" type="presOf" srcId="{A5AF7F69-4523-45B2-968B-DB39679F350A}" destId="{DBCFCDDC-414A-41AB-8722-CCC8A7768AB1}" srcOrd="0" destOrd="0" presId="urn:microsoft.com/office/officeart/2005/8/layout/cycle1"/>
    <dgm:cxn modelId="{EF6CD395-C357-4ED9-BD42-2249D9FBFAE6}" type="presOf" srcId="{7F3F1E86-2FC4-45F6-9519-E41C8ABF8481}" destId="{8C1C7B0D-EF53-4C88-8C19-9CF1847B464B}" srcOrd="0" destOrd="0" presId="urn:microsoft.com/office/officeart/2005/8/layout/cycle1"/>
    <dgm:cxn modelId="{74D9AA4C-282D-4E92-91CE-1952C8AF06A1}" type="presOf" srcId="{AAA3B9C8-AAE6-4244-8701-9A531F5A3ACF}" destId="{E670B1D8-8D74-472D-9298-F07458897773}" srcOrd="0" destOrd="0" presId="urn:microsoft.com/office/officeart/2005/8/layout/cycle1"/>
    <dgm:cxn modelId="{0BF793B0-BA88-4137-BDDD-D7F0DF2A5AF5}" type="presOf" srcId="{C4A9AF33-0DA0-43DB-A174-462C153EA273}" destId="{E8AE3A18-DDD8-468C-BF3A-84A0DF85EFEC}" srcOrd="0" destOrd="0" presId="urn:microsoft.com/office/officeart/2005/8/layout/cycle1"/>
    <dgm:cxn modelId="{6D0A595C-4CD8-44F9-969E-002C0681D708}" type="presOf" srcId="{386058EC-72A0-42BF-94F7-948F3FCD1196}" destId="{6E1827F8-C9C8-49EB-B566-6FC3B150BD9F}" srcOrd="0" destOrd="0" presId="urn:microsoft.com/office/officeart/2005/8/layout/cycle1"/>
    <dgm:cxn modelId="{03C1D086-4739-4C1D-BD33-F474384BBDA6}" type="presOf" srcId="{51308541-E814-40B7-97EC-FB4CE36DD6C0}" destId="{948DE5CF-3C8D-4D23-AE5F-1CBE1A9EBBD4}" srcOrd="0" destOrd="0" presId="urn:microsoft.com/office/officeart/2005/8/layout/cycle1"/>
    <dgm:cxn modelId="{F30CE1A2-5143-45E5-9EC5-3D20EA5DBED2}" type="presOf" srcId="{B664A728-8041-49DE-850B-8BAFFAA26A24}" destId="{AC560620-C58F-400F-AAA2-AD3234D2721A}" srcOrd="0" destOrd="0" presId="urn:microsoft.com/office/officeart/2005/8/layout/cycle1"/>
    <dgm:cxn modelId="{7F95EFEA-F2A0-4B18-8C3D-A5EA297847B7}" srcId="{A321A737-A814-4ED8-8DBD-32AEABDC1BF4}" destId="{37B985C4-9C1D-4B66-84C8-373971492890}" srcOrd="3" destOrd="0" parTransId="{1DD11AAB-221E-4CB6-BED5-11C90E05E6BD}" sibTransId="{AAA3B9C8-AAE6-4244-8701-9A531F5A3ACF}"/>
    <dgm:cxn modelId="{574D57DD-7BF3-4AF3-A3B8-F7C9B6D08FFC}" type="presParOf" srcId="{FBF17B2F-51A5-452D-AE82-675AD979CD6C}" destId="{FE0B4808-D5DF-4E7A-A2EF-27034F39EE5E}" srcOrd="0" destOrd="0" presId="urn:microsoft.com/office/officeart/2005/8/layout/cycle1"/>
    <dgm:cxn modelId="{E935BB18-4015-4475-8D4A-6CDF3CEFFE69}" type="presParOf" srcId="{FBF17B2F-51A5-452D-AE82-675AD979CD6C}" destId="{DBCFCDDC-414A-41AB-8722-CCC8A7768AB1}" srcOrd="1" destOrd="0" presId="urn:microsoft.com/office/officeart/2005/8/layout/cycle1"/>
    <dgm:cxn modelId="{86872AE9-A06B-4AFD-BB55-CE0239DD79DA}" type="presParOf" srcId="{FBF17B2F-51A5-452D-AE82-675AD979CD6C}" destId="{6E1827F8-C9C8-49EB-B566-6FC3B150BD9F}" srcOrd="2" destOrd="0" presId="urn:microsoft.com/office/officeart/2005/8/layout/cycle1"/>
    <dgm:cxn modelId="{9F21A674-9B0A-4C84-838F-6DAAEEE4D5CE}" type="presParOf" srcId="{FBF17B2F-51A5-452D-AE82-675AD979CD6C}" destId="{0C869B2F-1B8B-4F43-B069-B720CEEE0C53}" srcOrd="3" destOrd="0" presId="urn:microsoft.com/office/officeart/2005/8/layout/cycle1"/>
    <dgm:cxn modelId="{CE51FA69-579B-4D56-8AC9-71CA6BC59EF2}" type="presParOf" srcId="{FBF17B2F-51A5-452D-AE82-675AD979CD6C}" destId="{464B74CA-7896-4C68-8578-BC5AE98AEA6E}" srcOrd="4" destOrd="0" presId="urn:microsoft.com/office/officeart/2005/8/layout/cycle1"/>
    <dgm:cxn modelId="{A9BF7FD5-7A94-4FFF-9DEF-2B75D942379F}" type="presParOf" srcId="{FBF17B2F-51A5-452D-AE82-675AD979CD6C}" destId="{580193E5-37A6-42C6-AB79-41BE88119350}" srcOrd="5" destOrd="0" presId="urn:microsoft.com/office/officeart/2005/8/layout/cycle1"/>
    <dgm:cxn modelId="{970AF740-2910-41B6-A342-4E2A13DCDF0F}" type="presParOf" srcId="{FBF17B2F-51A5-452D-AE82-675AD979CD6C}" destId="{EE12BF9C-7B41-4B3C-B49B-E7F8802AFC65}" srcOrd="6" destOrd="0" presId="urn:microsoft.com/office/officeart/2005/8/layout/cycle1"/>
    <dgm:cxn modelId="{8F762C2A-99A1-453D-8DE7-6B135894A052}" type="presParOf" srcId="{FBF17B2F-51A5-452D-AE82-675AD979CD6C}" destId="{E8AE3A18-DDD8-468C-BF3A-84A0DF85EFEC}" srcOrd="7" destOrd="0" presId="urn:microsoft.com/office/officeart/2005/8/layout/cycle1"/>
    <dgm:cxn modelId="{112F1411-520A-44E7-9998-2F38404EAD66}" type="presParOf" srcId="{FBF17B2F-51A5-452D-AE82-675AD979CD6C}" destId="{F0931FB1-875D-4D8E-993B-5AEEEBA9124B}" srcOrd="8" destOrd="0" presId="urn:microsoft.com/office/officeart/2005/8/layout/cycle1"/>
    <dgm:cxn modelId="{28FD42DC-5B71-4DBB-BC15-F22C7C60ACEF}" type="presParOf" srcId="{FBF17B2F-51A5-452D-AE82-675AD979CD6C}" destId="{AEA6BF56-5380-4F3F-B50A-07DA2B4BA2C4}" srcOrd="9" destOrd="0" presId="urn:microsoft.com/office/officeart/2005/8/layout/cycle1"/>
    <dgm:cxn modelId="{C93170FB-5103-4C76-9AC4-1686335F2971}" type="presParOf" srcId="{FBF17B2F-51A5-452D-AE82-675AD979CD6C}" destId="{9FA0B88A-F0EC-43AA-8A33-4E08E910B63F}" srcOrd="10" destOrd="0" presId="urn:microsoft.com/office/officeart/2005/8/layout/cycle1"/>
    <dgm:cxn modelId="{CB833136-641D-4A09-8583-0E273E954E4A}" type="presParOf" srcId="{FBF17B2F-51A5-452D-AE82-675AD979CD6C}" destId="{E670B1D8-8D74-472D-9298-F07458897773}" srcOrd="11" destOrd="0" presId="urn:microsoft.com/office/officeart/2005/8/layout/cycle1"/>
    <dgm:cxn modelId="{B412F6CF-294B-426D-997B-78DC1BB2F243}" type="presParOf" srcId="{FBF17B2F-51A5-452D-AE82-675AD979CD6C}" destId="{1DB54027-DD66-4481-9564-6BCC572CF578}" srcOrd="12" destOrd="0" presId="urn:microsoft.com/office/officeart/2005/8/layout/cycle1"/>
    <dgm:cxn modelId="{1CCA60B0-5172-4DA9-A6AA-22B951EEB1E7}" type="presParOf" srcId="{FBF17B2F-51A5-452D-AE82-675AD979CD6C}" destId="{8C1C7B0D-EF53-4C88-8C19-9CF1847B464B}" srcOrd="13" destOrd="0" presId="urn:microsoft.com/office/officeart/2005/8/layout/cycle1"/>
    <dgm:cxn modelId="{6A8A4E12-04EB-4868-960A-B51E0E277361}" type="presParOf" srcId="{FBF17B2F-51A5-452D-AE82-675AD979CD6C}" destId="{83479C30-FFB2-4841-97EC-10BF33F1D12F}" srcOrd="14" destOrd="0" presId="urn:microsoft.com/office/officeart/2005/8/layout/cycle1"/>
    <dgm:cxn modelId="{86878643-D194-4B74-B5B4-79D8702ADB70}" type="presParOf" srcId="{FBF17B2F-51A5-452D-AE82-675AD979CD6C}" destId="{E463D595-4956-470A-8751-371FBAA1D2C7}" srcOrd="15" destOrd="0" presId="urn:microsoft.com/office/officeart/2005/8/layout/cycle1"/>
    <dgm:cxn modelId="{7B53D62A-A6E3-4020-9A97-351392134D91}" type="presParOf" srcId="{FBF17B2F-51A5-452D-AE82-675AD979CD6C}" destId="{AC560620-C58F-400F-AAA2-AD3234D2721A}" srcOrd="16" destOrd="0" presId="urn:microsoft.com/office/officeart/2005/8/layout/cycle1"/>
    <dgm:cxn modelId="{244FC5BC-FF55-40B5-B4B0-4F2E69DE25F0}" type="presParOf" srcId="{FBF17B2F-51A5-452D-AE82-675AD979CD6C}" destId="{948DE5CF-3C8D-4D23-AE5F-1CBE1A9EBBD4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E5166E-4F59-4F3F-900D-B0DA06BCA564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C76AD05-0427-4A53-A9B8-2826684430F8}">
      <dgm:prSet phldrT="[Text]" phldr="1"/>
      <dgm:spPr>
        <a:noFill/>
      </dgm:spPr>
      <dgm:t>
        <a:bodyPr/>
        <a:lstStyle/>
        <a:p>
          <a:endParaRPr lang="de-DE" dirty="0"/>
        </a:p>
      </dgm:t>
    </dgm:pt>
    <dgm:pt modelId="{A35F3146-2887-406D-AF7B-33348A83321E}" type="parTrans" cxnId="{EDED9542-2D1E-4973-B180-EBA85A2C2D1A}">
      <dgm:prSet/>
      <dgm:spPr/>
      <dgm:t>
        <a:bodyPr/>
        <a:lstStyle/>
        <a:p>
          <a:endParaRPr lang="de-DE"/>
        </a:p>
      </dgm:t>
    </dgm:pt>
    <dgm:pt modelId="{04EBA359-22FB-49DC-8B02-1E6A65D4A502}" type="sibTrans" cxnId="{EDED9542-2D1E-4973-B180-EBA85A2C2D1A}">
      <dgm:prSet/>
      <dgm:spPr/>
      <dgm:t>
        <a:bodyPr/>
        <a:lstStyle/>
        <a:p>
          <a:endParaRPr lang="de-DE"/>
        </a:p>
      </dgm:t>
    </dgm:pt>
    <dgm:pt modelId="{03BA6931-B5BE-4B4F-A456-51A5CD4FF0B8}">
      <dgm:prSet phldrT="[Text]"/>
      <dgm:spPr/>
      <dgm:t>
        <a:bodyPr/>
        <a:lstStyle/>
        <a:p>
          <a:r>
            <a:rPr lang="de-DE" dirty="0" smtClean="0"/>
            <a:t>1965 Italien</a:t>
          </a:r>
          <a:endParaRPr lang="de-DE" dirty="0"/>
        </a:p>
      </dgm:t>
    </dgm:pt>
    <dgm:pt modelId="{D34A11FF-5F73-4A98-BDED-6FB984E862F9}" type="parTrans" cxnId="{93B4737B-A431-4806-A9EF-CD66F9070C1C}">
      <dgm:prSet/>
      <dgm:spPr/>
      <dgm:t>
        <a:bodyPr/>
        <a:lstStyle/>
        <a:p>
          <a:endParaRPr lang="de-DE"/>
        </a:p>
      </dgm:t>
    </dgm:pt>
    <dgm:pt modelId="{7F6DCF64-B0A1-4DAF-B6B1-C56011A3AA7F}" type="sibTrans" cxnId="{93B4737B-A431-4806-A9EF-CD66F9070C1C}">
      <dgm:prSet/>
      <dgm:spPr/>
      <dgm:t>
        <a:bodyPr/>
        <a:lstStyle/>
        <a:p>
          <a:endParaRPr lang="de-DE"/>
        </a:p>
      </dgm:t>
    </dgm:pt>
    <dgm:pt modelId="{488335C4-0E62-433F-98A8-55E4E8C9645A}">
      <dgm:prSet phldrT="[Text]"/>
      <dgm:spPr/>
      <dgm:t>
        <a:bodyPr/>
        <a:lstStyle/>
        <a:p>
          <a:r>
            <a:rPr lang="de-DE" dirty="0" smtClean="0"/>
            <a:t>5 Kollektionen pro Saison</a:t>
          </a:r>
          <a:endParaRPr lang="de-DE" dirty="0"/>
        </a:p>
      </dgm:t>
    </dgm:pt>
    <dgm:pt modelId="{45D09446-EFF8-447E-949D-02B2CB6393E3}" type="parTrans" cxnId="{6BF1AD6A-0558-4A2A-8D10-D4C9F2C49797}">
      <dgm:prSet/>
      <dgm:spPr/>
      <dgm:t>
        <a:bodyPr/>
        <a:lstStyle/>
        <a:p>
          <a:endParaRPr lang="de-DE"/>
        </a:p>
      </dgm:t>
    </dgm:pt>
    <dgm:pt modelId="{BE7340AC-3DC0-4451-926D-0CF8CEF693BD}" type="sibTrans" cxnId="{6BF1AD6A-0558-4A2A-8D10-D4C9F2C49797}">
      <dgm:prSet/>
      <dgm:spPr/>
      <dgm:t>
        <a:bodyPr/>
        <a:lstStyle/>
        <a:p>
          <a:endParaRPr lang="de-DE"/>
        </a:p>
      </dgm:t>
    </dgm:pt>
    <dgm:pt modelId="{B2B3E521-03E5-495B-A2C9-223DD6221379}">
      <dgm:prSet phldrT="[Text]" phldr="1"/>
      <dgm:spPr>
        <a:noFill/>
      </dgm:spPr>
      <dgm:t>
        <a:bodyPr/>
        <a:lstStyle/>
        <a:p>
          <a:endParaRPr lang="de-DE"/>
        </a:p>
      </dgm:t>
    </dgm:pt>
    <dgm:pt modelId="{D7B10FBE-5C12-46FD-AE0C-38581AC2613A}" type="parTrans" cxnId="{C087A96F-5D75-4AA8-A970-21673FC96DAE}">
      <dgm:prSet/>
      <dgm:spPr/>
      <dgm:t>
        <a:bodyPr/>
        <a:lstStyle/>
        <a:p>
          <a:endParaRPr lang="de-DE"/>
        </a:p>
      </dgm:t>
    </dgm:pt>
    <dgm:pt modelId="{ADAC44D4-77EB-4411-959E-4FC5857E9462}" type="sibTrans" cxnId="{C087A96F-5D75-4AA8-A970-21673FC96DAE}">
      <dgm:prSet/>
      <dgm:spPr/>
      <dgm:t>
        <a:bodyPr/>
        <a:lstStyle/>
        <a:p>
          <a:endParaRPr lang="de-DE"/>
        </a:p>
      </dgm:t>
    </dgm:pt>
    <dgm:pt modelId="{65383F2C-BDCC-4696-92B6-AEBB6A797F24}">
      <dgm:prSet phldrT="[Text]"/>
      <dgm:spPr/>
      <dgm:t>
        <a:bodyPr/>
        <a:lstStyle/>
        <a:p>
          <a:r>
            <a:rPr lang="de-DE" dirty="0" smtClean="0"/>
            <a:t>1974 Schweden</a:t>
          </a:r>
          <a:endParaRPr lang="de-DE" dirty="0"/>
        </a:p>
      </dgm:t>
    </dgm:pt>
    <dgm:pt modelId="{E88DEA3E-C037-4A1E-9F55-D4F6A3269B96}" type="parTrans" cxnId="{F31304EC-D6C2-49FF-B56B-448064E13112}">
      <dgm:prSet/>
      <dgm:spPr/>
      <dgm:t>
        <a:bodyPr/>
        <a:lstStyle/>
        <a:p>
          <a:endParaRPr lang="de-DE"/>
        </a:p>
      </dgm:t>
    </dgm:pt>
    <dgm:pt modelId="{848B57F1-871A-42E5-A2FF-FAFC2D8CE2EF}" type="sibTrans" cxnId="{F31304EC-D6C2-49FF-B56B-448064E13112}">
      <dgm:prSet/>
      <dgm:spPr/>
      <dgm:t>
        <a:bodyPr/>
        <a:lstStyle/>
        <a:p>
          <a:endParaRPr lang="de-DE"/>
        </a:p>
      </dgm:t>
    </dgm:pt>
    <dgm:pt modelId="{00E2DF6C-4DE1-46B5-8A60-B82F4DDC6E83}">
      <dgm:prSet phldrT="[Text]"/>
      <dgm:spPr/>
      <dgm:t>
        <a:bodyPr/>
        <a:lstStyle/>
        <a:p>
          <a:r>
            <a:rPr lang="de-DE" dirty="0" smtClean="0"/>
            <a:t>2 Kollektionen (mehrere Unterkollektionen)</a:t>
          </a:r>
          <a:endParaRPr lang="de-DE" dirty="0"/>
        </a:p>
      </dgm:t>
    </dgm:pt>
    <dgm:pt modelId="{26618E61-3629-4354-845B-1D7F68A496DC}" type="parTrans" cxnId="{A5E251D4-FF61-473A-B84E-CCA2769CBBD6}">
      <dgm:prSet/>
      <dgm:spPr/>
      <dgm:t>
        <a:bodyPr/>
        <a:lstStyle/>
        <a:p>
          <a:endParaRPr lang="de-DE"/>
        </a:p>
      </dgm:t>
    </dgm:pt>
    <dgm:pt modelId="{47DFD362-9160-44C5-B7F4-6D5EFAF8B742}" type="sibTrans" cxnId="{A5E251D4-FF61-473A-B84E-CCA2769CBBD6}">
      <dgm:prSet/>
      <dgm:spPr/>
      <dgm:t>
        <a:bodyPr/>
        <a:lstStyle/>
        <a:p>
          <a:endParaRPr lang="de-DE"/>
        </a:p>
      </dgm:t>
    </dgm:pt>
    <dgm:pt modelId="{3688E49B-622B-4236-ADA2-F7E2815B4286}">
      <dgm:prSet phldrT="[Text]" phldr="1"/>
      <dgm:spPr>
        <a:noFill/>
      </dgm:spPr>
      <dgm:t>
        <a:bodyPr/>
        <a:lstStyle/>
        <a:p>
          <a:endParaRPr lang="de-DE" dirty="0"/>
        </a:p>
      </dgm:t>
    </dgm:pt>
    <dgm:pt modelId="{18AF5550-5404-41A7-A957-6151E9CAE582}" type="parTrans" cxnId="{29EC94A9-94B7-418C-8F69-1C5FA3940CAD}">
      <dgm:prSet/>
      <dgm:spPr/>
      <dgm:t>
        <a:bodyPr/>
        <a:lstStyle/>
        <a:p>
          <a:endParaRPr lang="de-DE"/>
        </a:p>
      </dgm:t>
    </dgm:pt>
    <dgm:pt modelId="{90832183-C3DC-4520-A22C-4AD45C5703B3}" type="sibTrans" cxnId="{29EC94A9-94B7-418C-8F69-1C5FA3940CAD}">
      <dgm:prSet/>
      <dgm:spPr/>
      <dgm:t>
        <a:bodyPr/>
        <a:lstStyle/>
        <a:p>
          <a:endParaRPr lang="de-DE"/>
        </a:p>
      </dgm:t>
    </dgm:pt>
    <dgm:pt modelId="{4233F767-3113-4340-8285-D448BA59B765}">
      <dgm:prSet phldrT="[Text]"/>
      <dgm:spPr/>
      <dgm:t>
        <a:bodyPr/>
        <a:lstStyle/>
        <a:p>
          <a:r>
            <a:rPr lang="de-DE" dirty="0" smtClean="0"/>
            <a:t>1975 Spanien</a:t>
          </a:r>
          <a:endParaRPr lang="de-DE" dirty="0"/>
        </a:p>
      </dgm:t>
    </dgm:pt>
    <dgm:pt modelId="{67ADF729-C3A5-475A-BE41-322CA030BF25}" type="parTrans" cxnId="{D9E938C4-B6E4-4520-98A6-19DC5C6C2934}">
      <dgm:prSet/>
      <dgm:spPr/>
      <dgm:t>
        <a:bodyPr/>
        <a:lstStyle/>
        <a:p>
          <a:endParaRPr lang="de-DE"/>
        </a:p>
      </dgm:t>
    </dgm:pt>
    <dgm:pt modelId="{D769045A-1837-4F98-BAE2-9117D7AFC062}" type="sibTrans" cxnId="{D9E938C4-B6E4-4520-98A6-19DC5C6C2934}">
      <dgm:prSet/>
      <dgm:spPr/>
      <dgm:t>
        <a:bodyPr/>
        <a:lstStyle/>
        <a:p>
          <a:endParaRPr lang="de-DE"/>
        </a:p>
      </dgm:t>
    </dgm:pt>
    <dgm:pt modelId="{CD3CA248-2D1A-47F0-B265-72506443F678}">
      <dgm:prSet phldrT="[Text]"/>
      <dgm:spPr/>
      <dgm:t>
        <a:bodyPr/>
        <a:lstStyle/>
        <a:p>
          <a:r>
            <a:rPr lang="de-DE" dirty="0" smtClean="0"/>
            <a:t>Kleidung, Accessoires, Schuhe, Taschen</a:t>
          </a:r>
          <a:endParaRPr lang="de-DE" dirty="0"/>
        </a:p>
      </dgm:t>
    </dgm:pt>
    <dgm:pt modelId="{362A1B68-C224-4BC6-B51A-508DDDC9FA35}" type="parTrans" cxnId="{B79CC7B0-3274-4CC2-9D1E-984DF58A7888}">
      <dgm:prSet/>
      <dgm:spPr/>
      <dgm:t>
        <a:bodyPr/>
        <a:lstStyle/>
        <a:p>
          <a:endParaRPr lang="de-DE"/>
        </a:p>
      </dgm:t>
    </dgm:pt>
    <dgm:pt modelId="{A857207A-FDFE-4F2F-91E6-903FA7C7172A}" type="sibTrans" cxnId="{B79CC7B0-3274-4CC2-9D1E-984DF58A7888}">
      <dgm:prSet/>
      <dgm:spPr/>
      <dgm:t>
        <a:bodyPr/>
        <a:lstStyle/>
        <a:p>
          <a:endParaRPr lang="de-DE"/>
        </a:p>
      </dgm:t>
    </dgm:pt>
    <dgm:pt modelId="{EB47166C-7E91-49E9-A538-8228204D08C8}">
      <dgm:prSet phldrT="[Text]"/>
      <dgm:spPr/>
      <dgm:t>
        <a:bodyPr/>
        <a:lstStyle/>
        <a:p>
          <a:r>
            <a:rPr lang="de-DE" dirty="0" smtClean="0"/>
            <a:t>Mittlerer Preis</a:t>
          </a:r>
          <a:endParaRPr lang="de-DE" dirty="0"/>
        </a:p>
      </dgm:t>
    </dgm:pt>
    <dgm:pt modelId="{1F97AD18-7D27-43C5-AD2F-2F2FAF6F190B}" type="parTrans" cxnId="{A126E3EA-C5F0-4D8A-8BD9-CB541F58FFAF}">
      <dgm:prSet/>
      <dgm:spPr/>
      <dgm:t>
        <a:bodyPr/>
        <a:lstStyle/>
        <a:p>
          <a:endParaRPr lang="de-DE"/>
        </a:p>
      </dgm:t>
    </dgm:pt>
    <dgm:pt modelId="{E49617AB-D237-4E4A-A2C0-2431D587DE24}" type="sibTrans" cxnId="{A126E3EA-C5F0-4D8A-8BD9-CB541F58FFAF}">
      <dgm:prSet/>
      <dgm:spPr/>
      <dgm:t>
        <a:bodyPr/>
        <a:lstStyle/>
        <a:p>
          <a:endParaRPr lang="de-DE"/>
        </a:p>
      </dgm:t>
    </dgm:pt>
    <dgm:pt modelId="{C951C190-9962-4B17-9730-0D40F079EC5B}">
      <dgm:prSet phldrT="[Text]"/>
      <dgm:spPr/>
      <dgm:t>
        <a:bodyPr/>
        <a:lstStyle/>
        <a:p>
          <a:r>
            <a:rPr lang="de-DE" dirty="0" smtClean="0"/>
            <a:t>60% Outsourcing</a:t>
          </a:r>
          <a:endParaRPr lang="de-DE" dirty="0"/>
        </a:p>
      </dgm:t>
    </dgm:pt>
    <dgm:pt modelId="{D44CC711-2E59-41CF-8E8C-12735388790D}" type="parTrans" cxnId="{07F161F9-1057-43D7-BE86-3AB98EA70B7C}">
      <dgm:prSet/>
      <dgm:spPr/>
      <dgm:t>
        <a:bodyPr/>
        <a:lstStyle/>
        <a:p>
          <a:endParaRPr lang="de-DE"/>
        </a:p>
      </dgm:t>
    </dgm:pt>
    <dgm:pt modelId="{8654033A-BFF7-4F46-8A53-D7BEAEC44BF7}" type="sibTrans" cxnId="{07F161F9-1057-43D7-BE86-3AB98EA70B7C}">
      <dgm:prSet/>
      <dgm:spPr/>
      <dgm:t>
        <a:bodyPr/>
        <a:lstStyle/>
        <a:p>
          <a:endParaRPr lang="de-DE"/>
        </a:p>
      </dgm:t>
    </dgm:pt>
    <dgm:pt modelId="{7CBACA75-5721-4067-A009-E267B7BE9EFA}">
      <dgm:prSet phldrT="[Text]"/>
      <dgm:spPr/>
      <dgm:t>
        <a:bodyPr/>
        <a:lstStyle/>
        <a:p>
          <a:r>
            <a:rPr lang="de-DE" dirty="0" smtClean="0"/>
            <a:t>2x pro Woche</a:t>
          </a:r>
          <a:endParaRPr lang="de-DE" dirty="0"/>
        </a:p>
      </dgm:t>
    </dgm:pt>
    <dgm:pt modelId="{A3719DA4-D74D-40DF-A059-C3CB286DE0E5}" type="parTrans" cxnId="{DC2F2576-ED05-4B7A-87EE-D84E786CCFED}">
      <dgm:prSet/>
      <dgm:spPr/>
      <dgm:t>
        <a:bodyPr/>
        <a:lstStyle/>
        <a:p>
          <a:endParaRPr lang="de-DE"/>
        </a:p>
      </dgm:t>
    </dgm:pt>
    <dgm:pt modelId="{872745BC-1F4C-4D9E-B090-C78D4D42E998}" type="sibTrans" cxnId="{DC2F2576-ED05-4B7A-87EE-D84E786CCFED}">
      <dgm:prSet/>
      <dgm:spPr/>
      <dgm:t>
        <a:bodyPr/>
        <a:lstStyle/>
        <a:p>
          <a:endParaRPr lang="de-DE"/>
        </a:p>
      </dgm:t>
    </dgm:pt>
    <dgm:pt modelId="{7CF80D75-A2B4-46C2-A1D5-F42FA94914B4}">
      <dgm:prSet phldrT="[Text]"/>
      <dgm:spPr/>
      <dgm:t>
        <a:bodyPr/>
        <a:lstStyle/>
        <a:p>
          <a:r>
            <a:rPr lang="de-DE" dirty="0" smtClean="0"/>
            <a:t>Kleidung, Accessoires</a:t>
          </a:r>
          <a:endParaRPr lang="de-DE" dirty="0"/>
        </a:p>
      </dgm:t>
    </dgm:pt>
    <dgm:pt modelId="{69BAC351-CCFB-4401-B17D-9AE08F6EBDAE}" type="parTrans" cxnId="{36E1F2CA-3B05-4CE3-94B2-EFA95E413A1C}">
      <dgm:prSet/>
      <dgm:spPr/>
      <dgm:t>
        <a:bodyPr/>
        <a:lstStyle/>
        <a:p>
          <a:endParaRPr lang="de-DE"/>
        </a:p>
      </dgm:t>
    </dgm:pt>
    <dgm:pt modelId="{D8C488D7-6F0F-4511-A23C-D82A8CBEADDE}" type="sibTrans" cxnId="{36E1F2CA-3B05-4CE3-94B2-EFA95E413A1C}">
      <dgm:prSet/>
      <dgm:spPr/>
      <dgm:t>
        <a:bodyPr/>
        <a:lstStyle/>
        <a:p>
          <a:endParaRPr lang="de-DE"/>
        </a:p>
      </dgm:t>
    </dgm:pt>
    <dgm:pt modelId="{357E7440-BDA3-4FD7-8907-5887387357A0}">
      <dgm:prSet phldrT="[Text]"/>
      <dgm:spPr/>
      <dgm:t>
        <a:bodyPr/>
        <a:lstStyle/>
        <a:p>
          <a:r>
            <a:rPr lang="de-DE" dirty="0" smtClean="0"/>
            <a:t>100% Outsourcing</a:t>
          </a:r>
          <a:endParaRPr lang="de-DE" dirty="0"/>
        </a:p>
      </dgm:t>
    </dgm:pt>
    <dgm:pt modelId="{895B3E13-C1C9-4340-B373-76C4998CE306}" type="parTrans" cxnId="{C2B71918-E51C-48B5-86FE-D193873331F5}">
      <dgm:prSet/>
      <dgm:spPr/>
      <dgm:t>
        <a:bodyPr/>
        <a:lstStyle/>
        <a:p>
          <a:endParaRPr lang="de-DE"/>
        </a:p>
      </dgm:t>
    </dgm:pt>
    <dgm:pt modelId="{DF6B96B0-3993-40A3-A4A6-8C9591A48880}" type="sibTrans" cxnId="{C2B71918-E51C-48B5-86FE-D193873331F5}">
      <dgm:prSet/>
      <dgm:spPr/>
      <dgm:t>
        <a:bodyPr/>
        <a:lstStyle/>
        <a:p>
          <a:endParaRPr lang="de-DE"/>
        </a:p>
      </dgm:t>
    </dgm:pt>
    <dgm:pt modelId="{6C2CDFB0-E7B2-4009-8D01-58CB27AD0794}">
      <dgm:prSet phldrT="[Text]"/>
      <dgm:spPr/>
      <dgm:t>
        <a:bodyPr/>
        <a:lstStyle/>
        <a:p>
          <a:r>
            <a:rPr lang="de-DE" dirty="0" smtClean="0"/>
            <a:t>Kleidung, Accessoires, Schuhe, Taschen</a:t>
          </a:r>
          <a:endParaRPr lang="de-DE" dirty="0"/>
        </a:p>
      </dgm:t>
    </dgm:pt>
    <dgm:pt modelId="{EBA553DF-CE32-436C-8426-FB36B53D1570}" type="parTrans" cxnId="{EA634474-09A1-43F5-86C4-093547F6688D}">
      <dgm:prSet/>
      <dgm:spPr/>
      <dgm:t>
        <a:bodyPr/>
        <a:lstStyle/>
        <a:p>
          <a:endParaRPr lang="de-DE"/>
        </a:p>
      </dgm:t>
    </dgm:pt>
    <dgm:pt modelId="{5C7AD4A4-EBC0-428D-8D27-6D71E583F934}" type="sibTrans" cxnId="{EA634474-09A1-43F5-86C4-093547F6688D}">
      <dgm:prSet/>
      <dgm:spPr/>
      <dgm:t>
        <a:bodyPr/>
        <a:lstStyle/>
        <a:p>
          <a:endParaRPr lang="de-DE"/>
        </a:p>
      </dgm:t>
    </dgm:pt>
    <dgm:pt modelId="{2AADFABF-185B-4218-A601-E2C4DFB02AC1}">
      <dgm:prSet phldrT="[Text]"/>
      <dgm:spPr/>
      <dgm:t>
        <a:bodyPr/>
        <a:lstStyle/>
        <a:p>
          <a:r>
            <a:rPr lang="de-DE" dirty="0" smtClean="0"/>
            <a:t>höhere Qualität</a:t>
          </a:r>
          <a:endParaRPr lang="de-DE" dirty="0"/>
        </a:p>
      </dgm:t>
    </dgm:pt>
    <dgm:pt modelId="{FDC43680-2E77-43E1-80B7-104A2AF15BDE}" type="parTrans" cxnId="{06C87D3D-DEEF-4ABF-975A-E91C3447C48B}">
      <dgm:prSet/>
      <dgm:spPr/>
      <dgm:t>
        <a:bodyPr/>
        <a:lstStyle/>
        <a:p>
          <a:endParaRPr lang="de-DE"/>
        </a:p>
      </dgm:t>
    </dgm:pt>
    <dgm:pt modelId="{FF9A6F3A-52F7-408C-A09C-1915177E7EFE}" type="sibTrans" cxnId="{06C87D3D-DEEF-4ABF-975A-E91C3447C48B}">
      <dgm:prSet/>
      <dgm:spPr/>
      <dgm:t>
        <a:bodyPr/>
        <a:lstStyle/>
        <a:p>
          <a:endParaRPr lang="de-DE"/>
        </a:p>
      </dgm:t>
    </dgm:pt>
    <dgm:pt modelId="{94A41853-9B04-451C-ACF1-6AE883140A0D}">
      <dgm:prSet phldrT="[Text]"/>
      <dgm:spPr/>
      <dgm:t>
        <a:bodyPr/>
        <a:lstStyle/>
        <a:p>
          <a:r>
            <a:rPr lang="de-DE" dirty="0" smtClean="0"/>
            <a:t>Niedrigpreis</a:t>
          </a:r>
          <a:endParaRPr lang="de-DE" dirty="0"/>
        </a:p>
      </dgm:t>
    </dgm:pt>
    <dgm:pt modelId="{795EF998-B49E-4934-8537-2D691304D452}" type="parTrans" cxnId="{43C65717-63D4-4939-A9DF-CCE763ECD6E4}">
      <dgm:prSet/>
      <dgm:spPr/>
      <dgm:t>
        <a:bodyPr/>
        <a:lstStyle/>
        <a:p>
          <a:endParaRPr lang="de-DE"/>
        </a:p>
      </dgm:t>
    </dgm:pt>
    <dgm:pt modelId="{1F686D20-5527-4E4E-A724-B076BE4A37DD}" type="sibTrans" cxnId="{43C65717-63D4-4939-A9DF-CCE763ECD6E4}">
      <dgm:prSet/>
      <dgm:spPr/>
      <dgm:t>
        <a:bodyPr/>
        <a:lstStyle/>
        <a:p>
          <a:endParaRPr lang="de-DE"/>
        </a:p>
      </dgm:t>
    </dgm:pt>
    <dgm:pt modelId="{D432B29D-5BA1-47C3-AC41-F6ED924DCCE7}">
      <dgm:prSet phldrT="[Text]"/>
      <dgm:spPr/>
      <dgm:t>
        <a:bodyPr/>
        <a:lstStyle/>
        <a:p>
          <a:r>
            <a:rPr lang="de-DE" dirty="0" smtClean="0"/>
            <a:t>Höherer Preis</a:t>
          </a:r>
          <a:endParaRPr lang="de-DE" dirty="0"/>
        </a:p>
      </dgm:t>
    </dgm:pt>
    <dgm:pt modelId="{0417408F-EE04-497A-A1C9-B623358E8F73}" type="parTrans" cxnId="{F528CB2E-55E2-43E1-9B23-0961E12F5500}">
      <dgm:prSet/>
      <dgm:spPr/>
      <dgm:t>
        <a:bodyPr/>
        <a:lstStyle/>
        <a:p>
          <a:endParaRPr lang="de-DE"/>
        </a:p>
      </dgm:t>
    </dgm:pt>
    <dgm:pt modelId="{A48058A3-A61C-4C5C-97F0-E5679FE46C18}" type="sibTrans" cxnId="{F528CB2E-55E2-43E1-9B23-0961E12F5500}">
      <dgm:prSet/>
      <dgm:spPr/>
      <dgm:t>
        <a:bodyPr/>
        <a:lstStyle/>
        <a:p>
          <a:endParaRPr lang="de-DE"/>
        </a:p>
      </dgm:t>
    </dgm:pt>
    <dgm:pt modelId="{E5B46A40-5115-447F-908A-43A64DA103B5}">
      <dgm:prSet phldrT="[Text]"/>
      <dgm:spPr/>
      <dgm:t>
        <a:bodyPr/>
        <a:lstStyle/>
        <a:p>
          <a:r>
            <a:rPr lang="de-DE" dirty="0" smtClean="0"/>
            <a:t>80% Outsourcing</a:t>
          </a:r>
          <a:endParaRPr lang="de-DE" dirty="0"/>
        </a:p>
      </dgm:t>
    </dgm:pt>
    <dgm:pt modelId="{E1C9BD9E-089E-49B4-8A8C-D14E4D2EC09A}" type="parTrans" cxnId="{A42DF842-B219-4F62-8743-1FF406AE052D}">
      <dgm:prSet/>
      <dgm:spPr/>
      <dgm:t>
        <a:bodyPr/>
        <a:lstStyle/>
        <a:p>
          <a:endParaRPr lang="de-DE"/>
        </a:p>
      </dgm:t>
    </dgm:pt>
    <dgm:pt modelId="{350CAAEA-AE2F-4344-8415-A3BACAA2D375}" type="sibTrans" cxnId="{A42DF842-B219-4F62-8743-1FF406AE052D}">
      <dgm:prSet/>
      <dgm:spPr/>
      <dgm:t>
        <a:bodyPr/>
        <a:lstStyle/>
        <a:p>
          <a:endParaRPr lang="de-DE"/>
        </a:p>
      </dgm:t>
    </dgm:pt>
    <dgm:pt modelId="{3FC51246-8511-4F8C-AF5B-DC3D2DBBD1A0}">
      <dgm:prSet phldrT="[Text]"/>
      <dgm:spPr/>
      <dgm:t>
        <a:bodyPr/>
        <a:lstStyle/>
        <a:p>
          <a:r>
            <a:rPr lang="de-DE" dirty="0" smtClean="0"/>
            <a:t>Geringe Qualität</a:t>
          </a:r>
          <a:endParaRPr lang="de-DE" dirty="0"/>
        </a:p>
      </dgm:t>
    </dgm:pt>
    <dgm:pt modelId="{719304E7-4F58-4CFA-89C0-D137E3FADFE8}" type="parTrans" cxnId="{E417FEF1-8465-49B3-9A90-210B64BDA3B9}">
      <dgm:prSet/>
      <dgm:spPr/>
      <dgm:t>
        <a:bodyPr/>
        <a:lstStyle/>
        <a:p>
          <a:endParaRPr lang="de-DE"/>
        </a:p>
      </dgm:t>
    </dgm:pt>
    <dgm:pt modelId="{788BB4F7-BC5F-4978-A05C-6C6290A235D6}" type="sibTrans" cxnId="{E417FEF1-8465-49B3-9A90-210B64BDA3B9}">
      <dgm:prSet/>
      <dgm:spPr/>
      <dgm:t>
        <a:bodyPr/>
        <a:lstStyle/>
        <a:p>
          <a:endParaRPr lang="de-DE"/>
        </a:p>
      </dgm:t>
    </dgm:pt>
    <dgm:pt modelId="{F3DB0625-A56E-4610-A0B8-DC3DFEF5E549}">
      <dgm:prSet phldrT="[Text]"/>
      <dgm:spPr/>
      <dgm:t>
        <a:bodyPr/>
        <a:lstStyle/>
        <a:p>
          <a:r>
            <a:rPr lang="de-DE" dirty="0" smtClean="0"/>
            <a:t>Mittlere Qualität</a:t>
          </a:r>
          <a:endParaRPr lang="de-DE" dirty="0"/>
        </a:p>
      </dgm:t>
    </dgm:pt>
    <dgm:pt modelId="{BB2818C9-8842-4986-AC00-D0CD02395126}" type="parTrans" cxnId="{45AEB239-3FEB-4928-B800-48399FF857D9}">
      <dgm:prSet/>
      <dgm:spPr/>
      <dgm:t>
        <a:bodyPr/>
        <a:lstStyle/>
        <a:p>
          <a:endParaRPr lang="de-DE"/>
        </a:p>
      </dgm:t>
    </dgm:pt>
    <dgm:pt modelId="{EE86C092-246D-4385-BAF1-0D33F1FDA947}" type="sibTrans" cxnId="{45AEB239-3FEB-4928-B800-48399FF857D9}">
      <dgm:prSet/>
      <dgm:spPr/>
      <dgm:t>
        <a:bodyPr/>
        <a:lstStyle/>
        <a:p>
          <a:endParaRPr lang="de-DE"/>
        </a:p>
      </dgm:t>
    </dgm:pt>
    <dgm:pt modelId="{4F86FC71-D470-458E-AAF7-4FBA9E4CE9F4}">
      <dgm:prSet phldrT="[Text]"/>
      <dgm:spPr/>
      <dgm:t>
        <a:bodyPr/>
        <a:lstStyle/>
        <a:p>
          <a:r>
            <a:rPr lang="de-DE" dirty="0" smtClean="0"/>
            <a:t>20 / 200 Designer</a:t>
          </a:r>
          <a:endParaRPr lang="de-DE" dirty="0"/>
        </a:p>
      </dgm:t>
    </dgm:pt>
    <dgm:pt modelId="{B281BA76-8BC3-423C-85FC-FA511A634517}" type="parTrans" cxnId="{1F219FC7-4D6D-4CB6-B2E8-CF155DD7C304}">
      <dgm:prSet/>
      <dgm:spPr/>
      <dgm:t>
        <a:bodyPr/>
        <a:lstStyle/>
        <a:p>
          <a:endParaRPr lang="de-DE"/>
        </a:p>
      </dgm:t>
    </dgm:pt>
    <dgm:pt modelId="{12C33ED3-BDF1-4D3A-8DA1-3D81337679BA}" type="sibTrans" cxnId="{1F219FC7-4D6D-4CB6-B2E8-CF155DD7C304}">
      <dgm:prSet/>
      <dgm:spPr/>
      <dgm:t>
        <a:bodyPr/>
        <a:lstStyle/>
        <a:p>
          <a:endParaRPr lang="de-DE"/>
        </a:p>
      </dgm:t>
    </dgm:pt>
    <dgm:pt modelId="{2AD32521-455F-490A-8483-8935E5698853}">
      <dgm:prSet phldrT="[Text]"/>
      <dgm:spPr/>
      <dgm:t>
        <a:bodyPr/>
        <a:lstStyle/>
        <a:p>
          <a:r>
            <a:rPr lang="de-DE" dirty="0" smtClean="0"/>
            <a:t>100 / 100 Designer</a:t>
          </a:r>
          <a:endParaRPr lang="de-DE" dirty="0"/>
        </a:p>
      </dgm:t>
    </dgm:pt>
    <dgm:pt modelId="{0E1D45A9-59FD-4304-B0ED-27E907E806F9}" type="parTrans" cxnId="{56217C0B-1CD5-49AE-8B84-1D203780574A}">
      <dgm:prSet/>
      <dgm:spPr/>
      <dgm:t>
        <a:bodyPr/>
        <a:lstStyle/>
        <a:p>
          <a:endParaRPr lang="de-DE"/>
        </a:p>
      </dgm:t>
    </dgm:pt>
    <dgm:pt modelId="{2F2E41B6-90F5-452A-8E36-274B103DDF99}" type="sibTrans" cxnId="{56217C0B-1CD5-49AE-8B84-1D203780574A}">
      <dgm:prSet/>
      <dgm:spPr/>
      <dgm:t>
        <a:bodyPr/>
        <a:lstStyle/>
        <a:p>
          <a:endParaRPr lang="de-DE"/>
        </a:p>
      </dgm:t>
    </dgm:pt>
    <dgm:pt modelId="{7A452D3F-FF64-4D92-B4C4-76CEF773C9D5}">
      <dgm:prSet phldrT="[Text]"/>
      <dgm:spPr/>
      <dgm:t>
        <a:bodyPr/>
        <a:lstStyle/>
        <a:p>
          <a:r>
            <a:rPr lang="de-DE" dirty="0" smtClean="0"/>
            <a:t>200 / 0 Designer</a:t>
          </a:r>
          <a:endParaRPr lang="de-DE" dirty="0"/>
        </a:p>
      </dgm:t>
    </dgm:pt>
    <dgm:pt modelId="{8B05EC24-ACA8-4D93-B5BE-57F26BDDA87B}" type="parTrans" cxnId="{9D5A2091-B591-4EB9-8806-190146156524}">
      <dgm:prSet/>
      <dgm:spPr/>
      <dgm:t>
        <a:bodyPr/>
        <a:lstStyle/>
        <a:p>
          <a:endParaRPr lang="de-DE"/>
        </a:p>
      </dgm:t>
    </dgm:pt>
    <dgm:pt modelId="{034E0DEF-C4AD-40C9-8AFA-37234DDFA477}" type="sibTrans" cxnId="{9D5A2091-B591-4EB9-8806-190146156524}">
      <dgm:prSet/>
      <dgm:spPr/>
      <dgm:t>
        <a:bodyPr/>
        <a:lstStyle/>
        <a:p>
          <a:endParaRPr lang="de-DE"/>
        </a:p>
      </dgm:t>
    </dgm:pt>
    <dgm:pt modelId="{3BA99726-BE04-4D3B-AC1D-D5EFA6B34BD5}" type="pres">
      <dgm:prSet presAssocID="{E4E5166E-4F59-4F3F-900D-B0DA06BCA56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4842318C-ADB6-409D-A6E8-1F1BDC05E555}" type="pres">
      <dgm:prSet presAssocID="{EC76AD05-0427-4A53-A9B8-2826684430F8}" presName="compNode" presStyleCnt="0"/>
      <dgm:spPr/>
    </dgm:pt>
    <dgm:pt modelId="{A95E2B38-C113-4E51-BD8C-30B30F86F37B}" type="pres">
      <dgm:prSet presAssocID="{EC76AD05-0427-4A53-A9B8-2826684430F8}" presName="aNode" presStyleLbl="bgShp" presStyleIdx="0" presStyleCnt="3"/>
      <dgm:spPr/>
      <dgm:t>
        <a:bodyPr/>
        <a:lstStyle/>
        <a:p>
          <a:endParaRPr lang="de-DE"/>
        </a:p>
      </dgm:t>
    </dgm:pt>
    <dgm:pt modelId="{8262D52F-A234-415F-8235-53ED787114B7}" type="pres">
      <dgm:prSet presAssocID="{EC76AD05-0427-4A53-A9B8-2826684430F8}" presName="textNode" presStyleLbl="bgShp" presStyleIdx="0" presStyleCnt="3"/>
      <dgm:spPr/>
      <dgm:t>
        <a:bodyPr/>
        <a:lstStyle/>
        <a:p>
          <a:endParaRPr lang="de-DE"/>
        </a:p>
      </dgm:t>
    </dgm:pt>
    <dgm:pt modelId="{05EF3120-6FE7-4BF6-B51C-34237E2F9CFC}" type="pres">
      <dgm:prSet presAssocID="{EC76AD05-0427-4A53-A9B8-2826684430F8}" presName="compChildNode" presStyleCnt="0"/>
      <dgm:spPr/>
    </dgm:pt>
    <dgm:pt modelId="{BF135FCB-142D-4F1B-B5FF-5E456175B69E}" type="pres">
      <dgm:prSet presAssocID="{EC76AD05-0427-4A53-A9B8-2826684430F8}" presName="theInnerList" presStyleCnt="0"/>
      <dgm:spPr/>
    </dgm:pt>
    <dgm:pt modelId="{33BF7847-B76D-40DE-ADF8-6AD3A8730F82}" type="pres">
      <dgm:prSet presAssocID="{03BA6931-B5BE-4B4F-A456-51A5CD4FF0B8}" presName="childNode" presStyleLbl="node1" presStyleIdx="0" presStyleCnt="2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699AAC5-1E2D-47AF-A231-FD8EA83AA09B}" type="pres">
      <dgm:prSet presAssocID="{03BA6931-B5BE-4B4F-A456-51A5CD4FF0B8}" presName="aSpace2" presStyleCnt="0"/>
      <dgm:spPr/>
    </dgm:pt>
    <dgm:pt modelId="{721E477E-E55B-45F4-80E3-5AA7702186F8}" type="pres">
      <dgm:prSet presAssocID="{6C2CDFB0-E7B2-4009-8D01-58CB27AD0794}" presName="childNode" presStyleLbl="node1" presStyleIdx="1" presStyleCnt="2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F4E5614-B3EA-4D3F-ABB3-FF0617E37821}" type="pres">
      <dgm:prSet presAssocID="{6C2CDFB0-E7B2-4009-8D01-58CB27AD0794}" presName="aSpace2" presStyleCnt="0"/>
      <dgm:spPr/>
    </dgm:pt>
    <dgm:pt modelId="{9FB84DF7-30A5-4397-9B7B-5CE0F59C12D0}" type="pres">
      <dgm:prSet presAssocID="{D432B29D-5BA1-47C3-AC41-F6ED924DCCE7}" presName="childNode" presStyleLbl="node1" presStyleIdx="2" presStyleCnt="2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266D702-AB62-4BD7-AA21-6FC022EACC82}" type="pres">
      <dgm:prSet presAssocID="{D432B29D-5BA1-47C3-AC41-F6ED924DCCE7}" presName="aSpace2" presStyleCnt="0"/>
      <dgm:spPr/>
    </dgm:pt>
    <dgm:pt modelId="{B543F753-FDCF-4881-904C-068D76030E24}" type="pres">
      <dgm:prSet presAssocID="{2AADFABF-185B-4218-A601-E2C4DFB02AC1}" presName="childNode" presStyleLbl="node1" presStyleIdx="3" presStyleCnt="2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B4AD6DF-D608-4B76-8F93-D2F52C6F7719}" type="pres">
      <dgm:prSet presAssocID="{2AADFABF-185B-4218-A601-E2C4DFB02AC1}" presName="aSpace2" presStyleCnt="0"/>
      <dgm:spPr/>
    </dgm:pt>
    <dgm:pt modelId="{4BFD3A9B-6881-439F-B5F0-462C454C75F4}" type="pres">
      <dgm:prSet presAssocID="{4F86FC71-D470-458E-AAF7-4FBA9E4CE9F4}" presName="childNode" presStyleLbl="node1" presStyleIdx="4" presStyleCnt="2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86AC095-24C8-4097-83E0-10E722982F68}" type="pres">
      <dgm:prSet presAssocID="{4F86FC71-D470-458E-AAF7-4FBA9E4CE9F4}" presName="aSpace2" presStyleCnt="0"/>
      <dgm:spPr/>
    </dgm:pt>
    <dgm:pt modelId="{7F3F11F3-B47A-476E-BB95-E6D026440371}" type="pres">
      <dgm:prSet presAssocID="{E5B46A40-5115-447F-908A-43A64DA103B5}" presName="childNode" presStyleLbl="node1" presStyleIdx="5" presStyleCnt="2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E4450C0-0773-4BAD-B85E-900E8947D0AE}" type="pres">
      <dgm:prSet presAssocID="{E5B46A40-5115-447F-908A-43A64DA103B5}" presName="aSpace2" presStyleCnt="0"/>
      <dgm:spPr/>
    </dgm:pt>
    <dgm:pt modelId="{3BAFF6B3-7746-45FE-BCA7-76D983A05A6B}" type="pres">
      <dgm:prSet presAssocID="{488335C4-0E62-433F-98A8-55E4E8C9645A}" presName="childNode" presStyleLbl="node1" presStyleIdx="6" presStyleCnt="2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F51A81D-DBA9-45E8-9D27-CE6EE0E1B276}" type="pres">
      <dgm:prSet presAssocID="{EC76AD05-0427-4A53-A9B8-2826684430F8}" presName="aSpace" presStyleCnt="0"/>
      <dgm:spPr/>
    </dgm:pt>
    <dgm:pt modelId="{EE61DC3F-68FD-4AA8-B12E-49326ADD5B49}" type="pres">
      <dgm:prSet presAssocID="{B2B3E521-03E5-495B-A2C9-223DD6221379}" presName="compNode" presStyleCnt="0"/>
      <dgm:spPr/>
    </dgm:pt>
    <dgm:pt modelId="{31FB52E6-54EA-46B7-A3E8-3B83C8AAC2D3}" type="pres">
      <dgm:prSet presAssocID="{B2B3E521-03E5-495B-A2C9-223DD6221379}" presName="aNode" presStyleLbl="bgShp" presStyleIdx="1" presStyleCnt="3"/>
      <dgm:spPr/>
      <dgm:t>
        <a:bodyPr/>
        <a:lstStyle/>
        <a:p>
          <a:endParaRPr lang="de-DE"/>
        </a:p>
      </dgm:t>
    </dgm:pt>
    <dgm:pt modelId="{D1E94CDD-3B77-47C7-BD50-5801BCC1598D}" type="pres">
      <dgm:prSet presAssocID="{B2B3E521-03E5-495B-A2C9-223DD6221379}" presName="textNode" presStyleLbl="bgShp" presStyleIdx="1" presStyleCnt="3"/>
      <dgm:spPr/>
      <dgm:t>
        <a:bodyPr/>
        <a:lstStyle/>
        <a:p>
          <a:endParaRPr lang="de-DE"/>
        </a:p>
      </dgm:t>
    </dgm:pt>
    <dgm:pt modelId="{4458097B-1284-49B2-9A17-04FAB08E58AE}" type="pres">
      <dgm:prSet presAssocID="{B2B3E521-03E5-495B-A2C9-223DD6221379}" presName="compChildNode" presStyleCnt="0"/>
      <dgm:spPr/>
    </dgm:pt>
    <dgm:pt modelId="{17DE66AB-8004-4312-A049-8271DFA3AA01}" type="pres">
      <dgm:prSet presAssocID="{B2B3E521-03E5-495B-A2C9-223DD6221379}" presName="theInnerList" presStyleCnt="0"/>
      <dgm:spPr/>
    </dgm:pt>
    <dgm:pt modelId="{5CDCD14B-962E-41CC-83E4-095C03D008F2}" type="pres">
      <dgm:prSet presAssocID="{65383F2C-BDCC-4696-92B6-AEBB6A797F24}" presName="childNode" presStyleLbl="node1" presStyleIdx="7" presStyleCnt="2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6CA191A-9424-4C43-BB72-9F87BF99A1DD}" type="pres">
      <dgm:prSet presAssocID="{65383F2C-BDCC-4696-92B6-AEBB6A797F24}" presName="aSpace2" presStyleCnt="0"/>
      <dgm:spPr/>
    </dgm:pt>
    <dgm:pt modelId="{057AC847-2A5C-432E-9407-DC913A32E012}" type="pres">
      <dgm:prSet presAssocID="{7CF80D75-A2B4-46C2-A1D5-F42FA94914B4}" presName="childNode" presStyleLbl="node1" presStyleIdx="8" presStyleCnt="2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4532C83-8203-4B82-BA87-ED9829B7ECBD}" type="pres">
      <dgm:prSet presAssocID="{7CF80D75-A2B4-46C2-A1D5-F42FA94914B4}" presName="aSpace2" presStyleCnt="0"/>
      <dgm:spPr/>
    </dgm:pt>
    <dgm:pt modelId="{AF063CFA-69A1-46E2-9B1D-505CC10366B3}" type="pres">
      <dgm:prSet presAssocID="{94A41853-9B04-451C-ACF1-6AE883140A0D}" presName="childNode" presStyleLbl="node1" presStyleIdx="9" presStyleCnt="2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02BD4A3-0012-4819-8FCF-74AD1AD942C9}" type="pres">
      <dgm:prSet presAssocID="{94A41853-9B04-451C-ACF1-6AE883140A0D}" presName="aSpace2" presStyleCnt="0"/>
      <dgm:spPr/>
    </dgm:pt>
    <dgm:pt modelId="{9FFF4E5C-645A-434E-843A-DBEA3CF8D2AB}" type="pres">
      <dgm:prSet presAssocID="{3FC51246-8511-4F8C-AF5B-DC3D2DBBD1A0}" presName="childNode" presStyleLbl="node1" presStyleIdx="10" presStyleCnt="2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D0ADC98-EF89-4F6F-B575-2085D8AA814E}" type="pres">
      <dgm:prSet presAssocID="{3FC51246-8511-4F8C-AF5B-DC3D2DBBD1A0}" presName="aSpace2" presStyleCnt="0"/>
      <dgm:spPr/>
    </dgm:pt>
    <dgm:pt modelId="{9AEC64D9-626A-412F-A7C1-07E8E35E2A93}" type="pres">
      <dgm:prSet presAssocID="{2AD32521-455F-490A-8483-8935E5698853}" presName="childNode" presStyleLbl="node1" presStyleIdx="11" presStyleCnt="2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3465111-E078-4569-991A-121734D80483}" type="pres">
      <dgm:prSet presAssocID="{2AD32521-455F-490A-8483-8935E5698853}" presName="aSpace2" presStyleCnt="0"/>
      <dgm:spPr/>
    </dgm:pt>
    <dgm:pt modelId="{E1E5E6A0-D00C-40C7-94EB-8210C627E7B5}" type="pres">
      <dgm:prSet presAssocID="{357E7440-BDA3-4FD7-8907-5887387357A0}" presName="childNode" presStyleLbl="node1" presStyleIdx="12" presStyleCnt="2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16CA6B3-1970-45A7-9A2E-1372630338F8}" type="pres">
      <dgm:prSet presAssocID="{357E7440-BDA3-4FD7-8907-5887387357A0}" presName="aSpace2" presStyleCnt="0"/>
      <dgm:spPr/>
    </dgm:pt>
    <dgm:pt modelId="{6A2CE0A0-E9A6-47AF-B334-17581864B1A2}" type="pres">
      <dgm:prSet presAssocID="{00E2DF6C-4DE1-46B5-8A60-B82F4DDC6E83}" presName="childNode" presStyleLbl="node1" presStyleIdx="13" presStyleCnt="2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DEF0D89-9F3A-4F7A-BCE7-7C36D1F24992}" type="pres">
      <dgm:prSet presAssocID="{B2B3E521-03E5-495B-A2C9-223DD6221379}" presName="aSpace" presStyleCnt="0"/>
      <dgm:spPr/>
    </dgm:pt>
    <dgm:pt modelId="{1A8E0033-01A8-4392-BE01-F0ABD8317F2B}" type="pres">
      <dgm:prSet presAssocID="{3688E49B-622B-4236-ADA2-F7E2815B4286}" presName="compNode" presStyleCnt="0"/>
      <dgm:spPr/>
    </dgm:pt>
    <dgm:pt modelId="{0D11BC07-18AF-49A7-874E-CEFE99F49657}" type="pres">
      <dgm:prSet presAssocID="{3688E49B-622B-4236-ADA2-F7E2815B4286}" presName="aNode" presStyleLbl="bgShp" presStyleIdx="2" presStyleCnt="3" custFlipVert="0" custScaleX="90034" custScaleY="100000"/>
      <dgm:spPr/>
      <dgm:t>
        <a:bodyPr/>
        <a:lstStyle/>
        <a:p>
          <a:endParaRPr lang="de-DE"/>
        </a:p>
      </dgm:t>
    </dgm:pt>
    <dgm:pt modelId="{C85FEF8C-A798-40EA-B681-C6BD840E165C}" type="pres">
      <dgm:prSet presAssocID="{3688E49B-622B-4236-ADA2-F7E2815B4286}" presName="textNode" presStyleLbl="bgShp" presStyleIdx="2" presStyleCnt="3"/>
      <dgm:spPr/>
      <dgm:t>
        <a:bodyPr/>
        <a:lstStyle/>
        <a:p>
          <a:endParaRPr lang="de-DE"/>
        </a:p>
      </dgm:t>
    </dgm:pt>
    <dgm:pt modelId="{5835B43E-4397-412F-946E-B4C7FDF7CAF3}" type="pres">
      <dgm:prSet presAssocID="{3688E49B-622B-4236-ADA2-F7E2815B4286}" presName="compChildNode" presStyleCnt="0"/>
      <dgm:spPr/>
    </dgm:pt>
    <dgm:pt modelId="{14615F7B-8928-429A-80FF-26278718AF6B}" type="pres">
      <dgm:prSet presAssocID="{3688E49B-622B-4236-ADA2-F7E2815B4286}" presName="theInnerList" presStyleCnt="0"/>
      <dgm:spPr/>
    </dgm:pt>
    <dgm:pt modelId="{75A3EF5B-93C3-4ADE-A90A-145AF7BF8A28}" type="pres">
      <dgm:prSet presAssocID="{4233F767-3113-4340-8285-D448BA59B765}" presName="childNode" presStyleLbl="node1" presStyleIdx="14" presStyleCnt="2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F900DAA-2135-4245-920A-F7F9F0ACE08B}" type="pres">
      <dgm:prSet presAssocID="{4233F767-3113-4340-8285-D448BA59B765}" presName="aSpace2" presStyleCnt="0"/>
      <dgm:spPr/>
    </dgm:pt>
    <dgm:pt modelId="{AAC97C02-CCD3-4C8C-8023-388AF83007E0}" type="pres">
      <dgm:prSet presAssocID="{CD3CA248-2D1A-47F0-B265-72506443F678}" presName="childNode" presStyleLbl="node1" presStyleIdx="15" presStyleCnt="2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307249F-9DE8-4A60-8408-A1A4A4C3B6D2}" type="pres">
      <dgm:prSet presAssocID="{CD3CA248-2D1A-47F0-B265-72506443F678}" presName="aSpace2" presStyleCnt="0"/>
      <dgm:spPr/>
    </dgm:pt>
    <dgm:pt modelId="{87D6B8D7-89A7-460C-9E44-58883388BBD3}" type="pres">
      <dgm:prSet presAssocID="{EB47166C-7E91-49E9-A538-8228204D08C8}" presName="childNode" presStyleLbl="node1" presStyleIdx="16" presStyleCnt="2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3D33A23-BF50-4DBD-97C1-AE5558E54CD9}" type="pres">
      <dgm:prSet presAssocID="{EB47166C-7E91-49E9-A538-8228204D08C8}" presName="aSpace2" presStyleCnt="0"/>
      <dgm:spPr/>
    </dgm:pt>
    <dgm:pt modelId="{183F52C9-36CF-4512-A6E7-6C0EC77B51EC}" type="pres">
      <dgm:prSet presAssocID="{F3DB0625-A56E-4610-A0B8-DC3DFEF5E549}" presName="childNode" presStyleLbl="node1" presStyleIdx="17" presStyleCnt="2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17BE986-25D6-486E-B0F2-98940950DA05}" type="pres">
      <dgm:prSet presAssocID="{F3DB0625-A56E-4610-A0B8-DC3DFEF5E549}" presName="aSpace2" presStyleCnt="0"/>
      <dgm:spPr/>
    </dgm:pt>
    <dgm:pt modelId="{C7576749-2A16-4391-AD49-65EC775B55B9}" type="pres">
      <dgm:prSet presAssocID="{7A452D3F-FF64-4D92-B4C4-76CEF773C9D5}" presName="childNode" presStyleLbl="node1" presStyleIdx="18" presStyleCnt="2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40DA4E4-E46E-46C7-B01B-283D47B09851}" type="pres">
      <dgm:prSet presAssocID="{7A452D3F-FF64-4D92-B4C4-76CEF773C9D5}" presName="aSpace2" presStyleCnt="0"/>
      <dgm:spPr/>
    </dgm:pt>
    <dgm:pt modelId="{4A652A86-1E6A-472B-9A6E-B5E6B38E2B79}" type="pres">
      <dgm:prSet presAssocID="{C951C190-9962-4B17-9730-0D40F079EC5B}" presName="childNode" presStyleLbl="node1" presStyleIdx="19" presStyleCnt="2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CD2C8C1-48F1-4899-BD89-1F1F87C77351}" type="pres">
      <dgm:prSet presAssocID="{C951C190-9962-4B17-9730-0D40F079EC5B}" presName="aSpace2" presStyleCnt="0"/>
      <dgm:spPr/>
    </dgm:pt>
    <dgm:pt modelId="{11FC0ECC-26EF-40F0-8E07-D62CFE9B9CC6}" type="pres">
      <dgm:prSet presAssocID="{7CBACA75-5721-4067-A009-E267B7BE9EFA}" presName="childNode" presStyleLbl="node1" presStyleIdx="20" presStyleCnt="2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43C65717-63D4-4939-A9DF-CCE763ECD6E4}" srcId="{B2B3E521-03E5-495B-A2C9-223DD6221379}" destId="{94A41853-9B04-451C-ACF1-6AE883140A0D}" srcOrd="2" destOrd="0" parTransId="{795EF998-B49E-4934-8537-2D691304D452}" sibTransId="{1F686D20-5527-4E4E-A724-B076BE4A37DD}"/>
    <dgm:cxn modelId="{0FD69087-01E5-4F42-86AC-5A86CE5F7871}" type="presOf" srcId="{4233F767-3113-4340-8285-D448BA59B765}" destId="{75A3EF5B-93C3-4ADE-A90A-145AF7BF8A28}" srcOrd="0" destOrd="0" presId="urn:microsoft.com/office/officeart/2005/8/layout/lProcess2"/>
    <dgm:cxn modelId="{1F219FC7-4D6D-4CB6-B2E8-CF155DD7C304}" srcId="{EC76AD05-0427-4A53-A9B8-2826684430F8}" destId="{4F86FC71-D470-458E-AAF7-4FBA9E4CE9F4}" srcOrd="4" destOrd="0" parTransId="{B281BA76-8BC3-423C-85FC-FA511A634517}" sibTransId="{12C33ED3-BDF1-4D3A-8DA1-3D81337679BA}"/>
    <dgm:cxn modelId="{45AEB239-3FEB-4928-B800-48399FF857D9}" srcId="{3688E49B-622B-4236-ADA2-F7E2815B4286}" destId="{F3DB0625-A56E-4610-A0B8-DC3DFEF5E549}" srcOrd="3" destOrd="0" parTransId="{BB2818C9-8842-4986-AC00-D0CD02395126}" sibTransId="{EE86C092-246D-4385-BAF1-0D33F1FDA947}"/>
    <dgm:cxn modelId="{06C87D3D-DEEF-4ABF-975A-E91C3447C48B}" srcId="{EC76AD05-0427-4A53-A9B8-2826684430F8}" destId="{2AADFABF-185B-4218-A601-E2C4DFB02AC1}" srcOrd="3" destOrd="0" parTransId="{FDC43680-2E77-43E1-80B7-104A2AF15BDE}" sibTransId="{FF9A6F3A-52F7-408C-A09C-1915177E7EFE}"/>
    <dgm:cxn modelId="{648A66EF-7317-4527-AD23-87785C9A276F}" type="presOf" srcId="{7A452D3F-FF64-4D92-B4C4-76CEF773C9D5}" destId="{C7576749-2A16-4391-AD49-65EC775B55B9}" srcOrd="0" destOrd="0" presId="urn:microsoft.com/office/officeart/2005/8/layout/lProcess2"/>
    <dgm:cxn modelId="{0B301AC2-B125-4480-9154-C9190B07E00E}" type="presOf" srcId="{E4E5166E-4F59-4F3F-900D-B0DA06BCA564}" destId="{3BA99726-BE04-4D3B-AC1D-D5EFA6B34BD5}" srcOrd="0" destOrd="0" presId="urn:microsoft.com/office/officeart/2005/8/layout/lProcess2"/>
    <dgm:cxn modelId="{629E390D-43C7-47C2-AC04-CEB15AEDF139}" type="presOf" srcId="{6C2CDFB0-E7B2-4009-8D01-58CB27AD0794}" destId="{721E477E-E55B-45F4-80E3-5AA7702186F8}" srcOrd="0" destOrd="0" presId="urn:microsoft.com/office/officeart/2005/8/layout/lProcess2"/>
    <dgm:cxn modelId="{A42DF842-B219-4F62-8743-1FF406AE052D}" srcId="{EC76AD05-0427-4A53-A9B8-2826684430F8}" destId="{E5B46A40-5115-447F-908A-43A64DA103B5}" srcOrd="5" destOrd="0" parTransId="{E1C9BD9E-089E-49B4-8A8C-D14E4D2EC09A}" sibTransId="{350CAAEA-AE2F-4344-8415-A3BACAA2D375}"/>
    <dgm:cxn modelId="{024C0055-34E7-46BC-84F7-1EE28B1A32CB}" type="presOf" srcId="{F3DB0625-A56E-4610-A0B8-DC3DFEF5E549}" destId="{183F52C9-36CF-4512-A6E7-6C0EC77B51EC}" srcOrd="0" destOrd="0" presId="urn:microsoft.com/office/officeart/2005/8/layout/lProcess2"/>
    <dgm:cxn modelId="{C3181BDE-EAB5-4FAC-8B9C-E24C61016BBB}" type="presOf" srcId="{C951C190-9962-4B17-9730-0D40F079EC5B}" destId="{4A652A86-1E6A-472B-9A6E-B5E6B38E2B79}" srcOrd="0" destOrd="0" presId="urn:microsoft.com/office/officeart/2005/8/layout/lProcess2"/>
    <dgm:cxn modelId="{40196B5B-835D-40C0-BCB8-A9FE1549C53E}" type="presOf" srcId="{00E2DF6C-4DE1-46B5-8A60-B82F4DDC6E83}" destId="{6A2CE0A0-E9A6-47AF-B334-17581864B1A2}" srcOrd="0" destOrd="0" presId="urn:microsoft.com/office/officeart/2005/8/layout/lProcess2"/>
    <dgm:cxn modelId="{F528CB2E-55E2-43E1-9B23-0961E12F5500}" srcId="{EC76AD05-0427-4A53-A9B8-2826684430F8}" destId="{D432B29D-5BA1-47C3-AC41-F6ED924DCCE7}" srcOrd="2" destOrd="0" parTransId="{0417408F-EE04-497A-A1C9-B623358E8F73}" sibTransId="{A48058A3-A61C-4C5C-97F0-E5679FE46C18}"/>
    <dgm:cxn modelId="{4A049F7B-7F43-452A-B13A-690A286753BA}" type="presOf" srcId="{94A41853-9B04-451C-ACF1-6AE883140A0D}" destId="{AF063CFA-69A1-46E2-9B1D-505CC10366B3}" srcOrd="0" destOrd="0" presId="urn:microsoft.com/office/officeart/2005/8/layout/lProcess2"/>
    <dgm:cxn modelId="{EDED9542-2D1E-4973-B180-EBA85A2C2D1A}" srcId="{E4E5166E-4F59-4F3F-900D-B0DA06BCA564}" destId="{EC76AD05-0427-4A53-A9B8-2826684430F8}" srcOrd="0" destOrd="0" parTransId="{A35F3146-2887-406D-AF7B-33348A83321E}" sibTransId="{04EBA359-22FB-49DC-8B02-1E6A65D4A502}"/>
    <dgm:cxn modelId="{CE5E76BD-67D6-4658-B5CA-355357125536}" type="presOf" srcId="{EB47166C-7E91-49E9-A538-8228204D08C8}" destId="{87D6B8D7-89A7-460C-9E44-58883388BBD3}" srcOrd="0" destOrd="0" presId="urn:microsoft.com/office/officeart/2005/8/layout/lProcess2"/>
    <dgm:cxn modelId="{45443B6F-A1E1-4A1C-A193-2CDF2F301ECE}" type="presOf" srcId="{B2B3E521-03E5-495B-A2C9-223DD6221379}" destId="{D1E94CDD-3B77-47C7-BD50-5801BCC1598D}" srcOrd="1" destOrd="0" presId="urn:microsoft.com/office/officeart/2005/8/layout/lProcess2"/>
    <dgm:cxn modelId="{8BB07B09-6ABC-4AC4-B353-8026C1C834C4}" type="presOf" srcId="{357E7440-BDA3-4FD7-8907-5887387357A0}" destId="{E1E5E6A0-D00C-40C7-94EB-8210C627E7B5}" srcOrd="0" destOrd="0" presId="urn:microsoft.com/office/officeart/2005/8/layout/lProcess2"/>
    <dgm:cxn modelId="{3EEB525C-E343-42C2-9135-29C8FB2FEB9A}" type="presOf" srcId="{E5B46A40-5115-447F-908A-43A64DA103B5}" destId="{7F3F11F3-B47A-476E-BB95-E6D026440371}" srcOrd="0" destOrd="0" presId="urn:microsoft.com/office/officeart/2005/8/layout/lProcess2"/>
    <dgm:cxn modelId="{C9FAF773-C5CA-4843-A48D-E489BACE69E8}" type="presOf" srcId="{EC76AD05-0427-4A53-A9B8-2826684430F8}" destId="{8262D52F-A234-415F-8235-53ED787114B7}" srcOrd="1" destOrd="0" presId="urn:microsoft.com/office/officeart/2005/8/layout/lProcess2"/>
    <dgm:cxn modelId="{483817D7-A7D3-4C66-AEBD-8EDEE3503BE1}" type="presOf" srcId="{488335C4-0E62-433F-98A8-55E4E8C9645A}" destId="{3BAFF6B3-7746-45FE-BCA7-76D983A05A6B}" srcOrd="0" destOrd="0" presId="urn:microsoft.com/office/officeart/2005/8/layout/lProcess2"/>
    <dgm:cxn modelId="{9D5A2091-B591-4EB9-8806-190146156524}" srcId="{3688E49B-622B-4236-ADA2-F7E2815B4286}" destId="{7A452D3F-FF64-4D92-B4C4-76CEF773C9D5}" srcOrd="4" destOrd="0" parTransId="{8B05EC24-ACA8-4D93-B5BE-57F26BDDA87B}" sibTransId="{034E0DEF-C4AD-40C9-8AFA-37234DDFA477}"/>
    <dgm:cxn modelId="{490AAA66-847A-4182-8472-9D4DE24E31EA}" type="presOf" srcId="{2AADFABF-185B-4218-A601-E2C4DFB02AC1}" destId="{B543F753-FDCF-4881-904C-068D76030E24}" srcOrd="0" destOrd="0" presId="urn:microsoft.com/office/officeart/2005/8/layout/lProcess2"/>
    <dgm:cxn modelId="{D04957D0-384A-49DA-A0F0-DF10B2399AF3}" type="presOf" srcId="{4F86FC71-D470-458E-AAF7-4FBA9E4CE9F4}" destId="{4BFD3A9B-6881-439F-B5F0-462C454C75F4}" srcOrd="0" destOrd="0" presId="urn:microsoft.com/office/officeart/2005/8/layout/lProcess2"/>
    <dgm:cxn modelId="{3ADB9EAF-9228-4725-857A-BB4B65163AE7}" type="presOf" srcId="{3688E49B-622B-4236-ADA2-F7E2815B4286}" destId="{C85FEF8C-A798-40EA-B681-C6BD840E165C}" srcOrd="1" destOrd="0" presId="urn:microsoft.com/office/officeart/2005/8/layout/lProcess2"/>
    <dgm:cxn modelId="{D9E938C4-B6E4-4520-98A6-19DC5C6C2934}" srcId="{3688E49B-622B-4236-ADA2-F7E2815B4286}" destId="{4233F767-3113-4340-8285-D448BA59B765}" srcOrd="0" destOrd="0" parTransId="{67ADF729-C3A5-475A-BE41-322CA030BF25}" sibTransId="{D769045A-1837-4F98-BAE2-9117D7AFC062}"/>
    <dgm:cxn modelId="{A5E251D4-FF61-473A-B84E-CCA2769CBBD6}" srcId="{B2B3E521-03E5-495B-A2C9-223DD6221379}" destId="{00E2DF6C-4DE1-46B5-8A60-B82F4DDC6E83}" srcOrd="6" destOrd="0" parTransId="{26618E61-3629-4354-845B-1D7F68A496DC}" sibTransId="{47DFD362-9160-44C5-B7F4-6D5EFAF8B742}"/>
    <dgm:cxn modelId="{56217C0B-1CD5-49AE-8B84-1D203780574A}" srcId="{B2B3E521-03E5-495B-A2C9-223DD6221379}" destId="{2AD32521-455F-490A-8483-8935E5698853}" srcOrd="4" destOrd="0" parTransId="{0E1D45A9-59FD-4304-B0ED-27E907E806F9}" sibTransId="{2F2E41B6-90F5-452A-8E36-274B103DDF99}"/>
    <dgm:cxn modelId="{07F161F9-1057-43D7-BE86-3AB98EA70B7C}" srcId="{3688E49B-622B-4236-ADA2-F7E2815B4286}" destId="{C951C190-9962-4B17-9730-0D40F079EC5B}" srcOrd="5" destOrd="0" parTransId="{D44CC711-2E59-41CF-8E8C-12735388790D}" sibTransId="{8654033A-BFF7-4F46-8A53-D7BEAEC44BF7}"/>
    <dgm:cxn modelId="{8F2F2EA9-2670-492E-82D8-8DD3C53DB413}" type="presOf" srcId="{EC76AD05-0427-4A53-A9B8-2826684430F8}" destId="{A95E2B38-C113-4E51-BD8C-30B30F86F37B}" srcOrd="0" destOrd="0" presId="urn:microsoft.com/office/officeart/2005/8/layout/lProcess2"/>
    <dgm:cxn modelId="{C2B71918-E51C-48B5-86FE-D193873331F5}" srcId="{B2B3E521-03E5-495B-A2C9-223DD6221379}" destId="{357E7440-BDA3-4FD7-8907-5887387357A0}" srcOrd="5" destOrd="0" parTransId="{895B3E13-C1C9-4340-B373-76C4998CE306}" sibTransId="{DF6B96B0-3993-40A3-A4A6-8C9591A48880}"/>
    <dgm:cxn modelId="{E62AD13F-0225-4346-9ACC-BA4E3D6001C2}" type="presOf" srcId="{B2B3E521-03E5-495B-A2C9-223DD6221379}" destId="{31FB52E6-54EA-46B7-A3E8-3B83C8AAC2D3}" srcOrd="0" destOrd="0" presId="urn:microsoft.com/office/officeart/2005/8/layout/lProcess2"/>
    <dgm:cxn modelId="{B370BCED-EAC3-4275-B1E4-A9F883936288}" type="presOf" srcId="{CD3CA248-2D1A-47F0-B265-72506443F678}" destId="{AAC97C02-CCD3-4C8C-8023-388AF83007E0}" srcOrd="0" destOrd="0" presId="urn:microsoft.com/office/officeart/2005/8/layout/lProcess2"/>
    <dgm:cxn modelId="{AEDE0255-294A-4B13-B7AD-BA7CD619BAA4}" type="presOf" srcId="{65383F2C-BDCC-4696-92B6-AEBB6A797F24}" destId="{5CDCD14B-962E-41CC-83E4-095C03D008F2}" srcOrd="0" destOrd="0" presId="urn:microsoft.com/office/officeart/2005/8/layout/lProcess2"/>
    <dgm:cxn modelId="{29EC94A9-94B7-418C-8F69-1C5FA3940CAD}" srcId="{E4E5166E-4F59-4F3F-900D-B0DA06BCA564}" destId="{3688E49B-622B-4236-ADA2-F7E2815B4286}" srcOrd="2" destOrd="0" parTransId="{18AF5550-5404-41A7-A957-6151E9CAE582}" sibTransId="{90832183-C3DC-4520-A22C-4AD45C5703B3}"/>
    <dgm:cxn modelId="{2A2F5699-D741-434F-93A2-CC2EE08CD88F}" type="presOf" srcId="{2AD32521-455F-490A-8483-8935E5698853}" destId="{9AEC64D9-626A-412F-A7C1-07E8E35E2A93}" srcOrd="0" destOrd="0" presId="urn:microsoft.com/office/officeart/2005/8/layout/lProcess2"/>
    <dgm:cxn modelId="{5501B4BC-48F1-445C-A0BC-32F1F6A765BA}" type="presOf" srcId="{3FC51246-8511-4F8C-AF5B-DC3D2DBBD1A0}" destId="{9FFF4E5C-645A-434E-843A-DBEA3CF8D2AB}" srcOrd="0" destOrd="0" presId="urn:microsoft.com/office/officeart/2005/8/layout/lProcess2"/>
    <dgm:cxn modelId="{93B4737B-A431-4806-A9EF-CD66F9070C1C}" srcId="{EC76AD05-0427-4A53-A9B8-2826684430F8}" destId="{03BA6931-B5BE-4B4F-A456-51A5CD4FF0B8}" srcOrd="0" destOrd="0" parTransId="{D34A11FF-5F73-4A98-BDED-6FB984E862F9}" sibTransId="{7F6DCF64-B0A1-4DAF-B6B1-C56011A3AA7F}"/>
    <dgm:cxn modelId="{99ADEAF8-0698-407B-81D3-A8AE25F3C140}" type="presOf" srcId="{3688E49B-622B-4236-ADA2-F7E2815B4286}" destId="{0D11BC07-18AF-49A7-874E-CEFE99F49657}" srcOrd="0" destOrd="0" presId="urn:microsoft.com/office/officeart/2005/8/layout/lProcess2"/>
    <dgm:cxn modelId="{AC51E959-79DD-48B4-BE26-005AA4BA0058}" type="presOf" srcId="{7CBACA75-5721-4067-A009-E267B7BE9EFA}" destId="{11FC0ECC-26EF-40F0-8E07-D62CFE9B9CC6}" srcOrd="0" destOrd="0" presId="urn:microsoft.com/office/officeart/2005/8/layout/lProcess2"/>
    <dgm:cxn modelId="{A126E3EA-C5F0-4D8A-8BD9-CB541F58FFAF}" srcId="{3688E49B-622B-4236-ADA2-F7E2815B4286}" destId="{EB47166C-7E91-49E9-A538-8228204D08C8}" srcOrd="2" destOrd="0" parTransId="{1F97AD18-7D27-43C5-AD2F-2F2FAF6F190B}" sibTransId="{E49617AB-D237-4E4A-A2C0-2431D587DE24}"/>
    <dgm:cxn modelId="{F31304EC-D6C2-49FF-B56B-448064E13112}" srcId="{B2B3E521-03E5-495B-A2C9-223DD6221379}" destId="{65383F2C-BDCC-4696-92B6-AEBB6A797F24}" srcOrd="0" destOrd="0" parTransId="{E88DEA3E-C037-4A1E-9F55-D4F6A3269B96}" sibTransId="{848B57F1-871A-42E5-A2FF-FAFC2D8CE2EF}"/>
    <dgm:cxn modelId="{3EB74902-CF6C-49D9-9FD5-EBFC37742604}" type="presOf" srcId="{D432B29D-5BA1-47C3-AC41-F6ED924DCCE7}" destId="{9FB84DF7-30A5-4397-9B7B-5CE0F59C12D0}" srcOrd="0" destOrd="0" presId="urn:microsoft.com/office/officeart/2005/8/layout/lProcess2"/>
    <dgm:cxn modelId="{EA634474-09A1-43F5-86C4-093547F6688D}" srcId="{EC76AD05-0427-4A53-A9B8-2826684430F8}" destId="{6C2CDFB0-E7B2-4009-8D01-58CB27AD0794}" srcOrd="1" destOrd="0" parTransId="{EBA553DF-CE32-436C-8426-FB36B53D1570}" sibTransId="{5C7AD4A4-EBC0-428D-8D27-6D71E583F934}"/>
    <dgm:cxn modelId="{DC2F2576-ED05-4B7A-87EE-D84E786CCFED}" srcId="{3688E49B-622B-4236-ADA2-F7E2815B4286}" destId="{7CBACA75-5721-4067-A009-E267B7BE9EFA}" srcOrd="6" destOrd="0" parTransId="{A3719DA4-D74D-40DF-A059-C3CB286DE0E5}" sibTransId="{872745BC-1F4C-4D9E-B090-C78D4D42E998}"/>
    <dgm:cxn modelId="{8270D0ED-4955-41E2-A325-F33EF659EA35}" type="presOf" srcId="{03BA6931-B5BE-4B4F-A456-51A5CD4FF0B8}" destId="{33BF7847-B76D-40DE-ADF8-6AD3A8730F82}" srcOrd="0" destOrd="0" presId="urn:microsoft.com/office/officeart/2005/8/layout/lProcess2"/>
    <dgm:cxn modelId="{C087A96F-5D75-4AA8-A970-21673FC96DAE}" srcId="{E4E5166E-4F59-4F3F-900D-B0DA06BCA564}" destId="{B2B3E521-03E5-495B-A2C9-223DD6221379}" srcOrd="1" destOrd="0" parTransId="{D7B10FBE-5C12-46FD-AE0C-38581AC2613A}" sibTransId="{ADAC44D4-77EB-4411-959E-4FC5857E9462}"/>
    <dgm:cxn modelId="{36E1F2CA-3B05-4CE3-94B2-EFA95E413A1C}" srcId="{B2B3E521-03E5-495B-A2C9-223DD6221379}" destId="{7CF80D75-A2B4-46C2-A1D5-F42FA94914B4}" srcOrd="1" destOrd="0" parTransId="{69BAC351-CCFB-4401-B17D-9AE08F6EBDAE}" sibTransId="{D8C488D7-6F0F-4511-A23C-D82A8CBEADDE}"/>
    <dgm:cxn modelId="{6BF1AD6A-0558-4A2A-8D10-D4C9F2C49797}" srcId="{EC76AD05-0427-4A53-A9B8-2826684430F8}" destId="{488335C4-0E62-433F-98A8-55E4E8C9645A}" srcOrd="6" destOrd="0" parTransId="{45D09446-EFF8-447E-949D-02B2CB6393E3}" sibTransId="{BE7340AC-3DC0-4451-926D-0CF8CEF693BD}"/>
    <dgm:cxn modelId="{B79CC7B0-3274-4CC2-9D1E-984DF58A7888}" srcId="{3688E49B-622B-4236-ADA2-F7E2815B4286}" destId="{CD3CA248-2D1A-47F0-B265-72506443F678}" srcOrd="1" destOrd="0" parTransId="{362A1B68-C224-4BC6-B51A-508DDDC9FA35}" sibTransId="{A857207A-FDFE-4F2F-91E6-903FA7C7172A}"/>
    <dgm:cxn modelId="{CF5D15D3-1560-418E-83DF-7C9861A831AA}" type="presOf" srcId="{7CF80D75-A2B4-46C2-A1D5-F42FA94914B4}" destId="{057AC847-2A5C-432E-9407-DC913A32E012}" srcOrd="0" destOrd="0" presId="urn:microsoft.com/office/officeart/2005/8/layout/lProcess2"/>
    <dgm:cxn modelId="{E417FEF1-8465-49B3-9A90-210B64BDA3B9}" srcId="{B2B3E521-03E5-495B-A2C9-223DD6221379}" destId="{3FC51246-8511-4F8C-AF5B-DC3D2DBBD1A0}" srcOrd="3" destOrd="0" parTransId="{719304E7-4F58-4CFA-89C0-D137E3FADFE8}" sibTransId="{788BB4F7-BC5F-4978-A05C-6C6290A235D6}"/>
    <dgm:cxn modelId="{3E3B087A-D533-478F-82A4-E7ED562D385B}" type="presParOf" srcId="{3BA99726-BE04-4D3B-AC1D-D5EFA6B34BD5}" destId="{4842318C-ADB6-409D-A6E8-1F1BDC05E555}" srcOrd="0" destOrd="0" presId="urn:microsoft.com/office/officeart/2005/8/layout/lProcess2"/>
    <dgm:cxn modelId="{07D5C979-8483-49CB-A17A-71C50DAED048}" type="presParOf" srcId="{4842318C-ADB6-409D-A6E8-1F1BDC05E555}" destId="{A95E2B38-C113-4E51-BD8C-30B30F86F37B}" srcOrd="0" destOrd="0" presId="urn:microsoft.com/office/officeart/2005/8/layout/lProcess2"/>
    <dgm:cxn modelId="{04029EFA-FB1D-4D41-A3B0-116F36EF1A75}" type="presParOf" srcId="{4842318C-ADB6-409D-A6E8-1F1BDC05E555}" destId="{8262D52F-A234-415F-8235-53ED787114B7}" srcOrd="1" destOrd="0" presId="urn:microsoft.com/office/officeart/2005/8/layout/lProcess2"/>
    <dgm:cxn modelId="{79191C5F-0CA1-4033-B350-3629691D03DB}" type="presParOf" srcId="{4842318C-ADB6-409D-A6E8-1F1BDC05E555}" destId="{05EF3120-6FE7-4BF6-B51C-34237E2F9CFC}" srcOrd="2" destOrd="0" presId="urn:microsoft.com/office/officeart/2005/8/layout/lProcess2"/>
    <dgm:cxn modelId="{994063BB-C9FC-4F1E-A49A-27957ED6B0CE}" type="presParOf" srcId="{05EF3120-6FE7-4BF6-B51C-34237E2F9CFC}" destId="{BF135FCB-142D-4F1B-B5FF-5E456175B69E}" srcOrd="0" destOrd="0" presId="urn:microsoft.com/office/officeart/2005/8/layout/lProcess2"/>
    <dgm:cxn modelId="{CB3516FB-9252-4A25-991C-F6E42BB9C49B}" type="presParOf" srcId="{BF135FCB-142D-4F1B-B5FF-5E456175B69E}" destId="{33BF7847-B76D-40DE-ADF8-6AD3A8730F82}" srcOrd="0" destOrd="0" presId="urn:microsoft.com/office/officeart/2005/8/layout/lProcess2"/>
    <dgm:cxn modelId="{C13F1721-A988-4AD6-8582-F721D05C61EE}" type="presParOf" srcId="{BF135FCB-142D-4F1B-B5FF-5E456175B69E}" destId="{4699AAC5-1E2D-47AF-A231-FD8EA83AA09B}" srcOrd="1" destOrd="0" presId="urn:microsoft.com/office/officeart/2005/8/layout/lProcess2"/>
    <dgm:cxn modelId="{22A41F87-18F8-4376-BF01-922F6ADA578D}" type="presParOf" srcId="{BF135FCB-142D-4F1B-B5FF-5E456175B69E}" destId="{721E477E-E55B-45F4-80E3-5AA7702186F8}" srcOrd="2" destOrd="0" presId="urn:microsoft.com/office/officeart/2005/8/layout/lProcess2"/>
    <dgm:cxn modelId="{2D18FA39-C187-4B60-B262-748F698CDB9F}" type="presParOf" srcId="{BF135FCB-142D-4F1B-B5FF-5E456175B69E}" destId="{CF4E5614-B3EA-4D3F-ABB3-FF0617E37821}" srcOrd="3" destOrd="0" presId="urn:microsoft.com/office/officeart/2005/8/layout/lProcess2"/>
    <dgm:cxn modelId="{4840A932-CC34-4D93-885E-BD30756DA554}" type="presParOf" srcId="{BF135FCB-142D-4F1B-B5FF-5E456175B69E}" destId="{9FB84DF7-30A5-4397-9B7B-5CE0F59C12D0}" srcOrd="4" destOrd="0" presId="urn:microsoft.com/office/officeart/2005/8/layout/lProcess2"/>
    <dgm:cxn modelId="{087717E5-2D5F-4291-AEE0-D00918805DAC}" type="presParOf" srcId="{BF135FCB-142D-4F1B-B5FF-5E456175B69E}" destId="{F266D702-AB62-4BD7-AA21-6FC022EACC82}" srcOrd="5" destOrd="0" presId="urn:microsoft.com/office/officeart/2005/8/layout/lProcess2"/>
    <dgm:cxn modelId="{87DF32A2-F5EF-461B-A36A-F9F1602D33EC}" type="presParOf" srcId="{BF135FCB-142D-4F1B-B5FF-5E456175B69E}" destId="{B543F753-FDCF-4881-904C-068D76030E24}" srcOrd="6" destOrd="0" presId="urn:microsoft.com/office/officeart/2005/8/layout/lProcess2"/>
    <dgm:cxn modelId="{3EC0ECD2-A2B5-4DD3-A983-5B44F75A978F}" type="presParOf" srcId="{BF135FCB-142D-4F1B-B5FF-5E456175B69E}" destId="{FB4AD6DF-D608-4B76-8F93-D2F52C6F7719}" srcOrd="7" destOrd="0" presId="urn:microsoft.com/office/officeart/2005/8/layout/lProcess2"/>
    <dgm:cxn modelId="{FF45CE90-75C1-49DB-869B-E7160B02B681}" type="presParOf" srcId="{BF135FCB-142D-4F1B-B5FF-5E456175B69E}" destId="{4BFD3A9B-6881-439F-B5F0-462C454C75F4}" srcOrd="8" destOrd="0" presId="urn:microsoft.com/office/officeart/2005/8/layout/lProcess2"/>
    <dgm:cxn modelId="{2EA7B72A-C335-417D-913D-5A0A6D939266}" type="presParOf" srcId="{BF135FCB-142D-4F1B-B5FF-5E456175B69E}" destId="{886AC095-24C8-4097-83E0-10E722982F68}" srcOrd="9" destOrd="0" presId="urn:microsoft.com/office/officeart/2005/8/layout/lProcess2"/>
    <dgm:cxn modelId="{A0E472C2-1602-4262-94A4-34F4107C2D40}" type="presParOf" srcId="{BF135FCB-142D-4F1B-B5FF-5E456175B69E}" destId="{7F3F11F3-B47A-476E-BB95-E6D026440371}" srcOrd="10" destOrd="0" presId="urn:microsoft.com/office/officeart/2005/8/layout/lProcess2"/>
    <dgm:cxn modelId="{D0355456-6AF8-4F34-A63C-B6FDDFFDB121}" type="presParOf" srcId="{BF135FCB-142D-4F1B-B5FF-5E456175B69E}" destId="{FE4450C0-0773-4BAD-B85E-900E8947D0AE}" srcOrd="11" destOrd="0" presId="urn:microsoft.com/office/officeart/2005/8/layout/lProcess2"/>
    <dgm:cxn modelId="{E8A1017F-8B18-431C-9EE0-CADCF236EFB8}" type="presParOf" srcId="{BF135FCB-142D-4F1B-B5FF-5E456175B69E}" destId="{3BAFF6B3-7746-45FE-BCA7-76D983A05A6B}" srcOrd="12" destOrd="0" presId="urn:microsoft.com/office/officeart/2005/8/layout/lProcess2"/>
    <dgm:cxn modelId="{B689D3AE-0536-46F6-A839-63218749264A}" type="presParOf" srcId="{3BA99726-BE04-4D3B-AC1D-D5EFA6B34BD5}" destId="{AF51A81D-DBA9-45E8-9D27-CE6EE0E1B276}" srcOrd="1" destOrd="0" presId="urn:microsoft.com/office/officeart/2005/8/layout/lProcess2"/>
    <dgm:cxn modelId="{021279AC-F220-4EDA-BA51-385DAAFBF31F}" type="presParOf" srcId="{3BA99726-BE04-4D3B-AC1D-D5EFA6B34BD5}" destId="{EE61DC3F-68FD-4AA8-B12E-49326ADD5B49}" srcOrd="2" destOrd="0" presId="urn:microsoft.com/office/officeart/2005/8/layout/lProcess2"/>
    <dgm:cxn modelId="{9DB39A9E-71F4-45CE-81DB-9B98FD52E2DB}" type="presParOf" srcId="{EE61DC3F-68FD-4AA8-B12E-49326ADD5B49}" destId="{31FB52E6-54EA-46B7-A3E8-3B83C8AAC2D3}" srcOrd="0" destOrd="0" presId="urn:microsoft.com/office/officeart/2005/8/layout/lProcess2"/>
    <dgm:cxn modelId="{27AABFF9-499C-4D5E-B96A-EB2085EDDE11}" type="presParOf" srcId="{EE61DC3F-68FD-4AA8-B12E-49326ADD5B49}" destId="{D1E94CDD-3B77-47C7-BD50-5801BCC1598D}" srcOrd="1" destOrd="0" presId="urn:microsoft.com/office/officeart/2005/8/layout/lProcess2"/>
    <dgm:cxn modelId="{82D8ECAC-6773-4EAC-965A-11F0CC4D415E}" type="presParOf" srcId="{EE61DC3F-68FD-4AA8-B12E-49326ADD5B49}" destId="{4458097B-1284-49B2-9A17-04FAB08E58AE}" srcOrd="2" destOrd="0" presId="urn:microsoft.com/office/officeart/2005/8/layout/lProcess2"/>
    <dgm:cxn modelId="{84D5AA97-8DEA-4C44-B3B3-5E022D1E0CB2}" type="presParOf" srcId="{4458097B-1284-49B2-9A17-04FAB08E58AE}" destId="{17DE66AB-8004-4312-A049-8271DFA3AA01}" srcOrd="0" destOrd="0" presId="urn:microsoft.com/office/officeart/2005/8/layout/lProcess2"/>
    <dgm:cxn modelId="{69396F18-F578-434F-B109-D82C247DB936}" type="presParOf" srcId="{17DE66AB-8004-4312-A049-8271DFA3AA01}" destId="{5CDCD14B-962E-41CC-83E4-095C03D008F2}" srcOrd="0" destOrd="0" presId="urn:microsoft.com/office/officeart/2005/8/layout/lProcess2"/>
    <dgm:cxn modelId="{712E5F87-01E1-473A-A511-D50A17D0DED0}" type="presParOf" srcId="{17DE66AB-8004-4312-A049-8271DFA3AA01}" destId="{56CA191A-9424-4C43-BB72-9F87BF99A1DD}" srcOrd="1" destOrd="0" presId="urn:microsoft.com/office/officeart/2005/8/layout/lProcess2"/>
    <dgm:cxn modelId="{17BF5C24-417E-4ABA-9832-15EF4FED8605}" type="presParOf" srcId="{17DE66AB-8004-4312-A049-8271DFA3AA01}" destId="{057AC847-2A5C-432E-9407-DC913A32E012}" srcOrd="2" destOrd="0" presId="urn:microsoft.com/office/officeart/2005/8/layout/lProcess2"/>
    <dgm:cxn modelId="{27C7A835-F14B-4569-99B8-E5038C57AA44}" type="presParOf" srcId="{17DE66AB-8004-4312-A049-8271DFA3AA01}" destId="{54532C83-8203-4B82-BA87-ED9829B7ECBD}" srcOrd="3" destOrd="0" presId="urn:microsoft.com/office/officeart/2005/8/layout/lProcess2"/>
    <dgm:cxn modelId="{D825B249-A97E-4546-8A42-F5F899C30407}" type="presParOf" srcId="{17DE66AB-8004-4312-A049-8271DFA3AA01}" destId="{AF063CFA-69A1-46E2-9B1D-505CC10366B3}" srcOrd="4" destOrd="0" presId="urn:microsoft.com/office/officeart/2005/8/layout/lProcess2"/>
    <dgm:cxn modelId="{9196CC1A-953F-4356-B9ED-366A7202402E}" type="presParOf" srcId="{17DE66AB-8004-4312-A049-8271DFA3AA01}" destId="{702BD4A3-0012-4819-8FCF-74AD1AD942C9}" srcOrd="5" destOrd="0" presId="urn:microsoft.com/office/officeart/2005/8/layout/lProcess2"/>
    <dgm:cxn modelId="{00101111-6CC9-47CC-A1E3-32351D464D17}" type="presParOf" srcId="{17DE66AB-8004-4312-A049-8271DFA3AA01}" destId="{9FFF4E5C-645A-434E-843A-DBEA3CF8D2AB}" srcOrd="6" destOrd="0" presId="urn:microsoft.com/office/officeart/2005/8/layout/lProcess2"/>
    <dgm:cxn modelId="{1FDDC0E0-872D-4E77-B2BC-639CEF87705D}" type="presParOf" srcId="{17DE66AB-8004-4312-A049-8271DFA3AA01}" destId="{5D0ADC98-EF89-4F6F-B575-2085D8AA814E}" srcOrd="7" destOrd="0" presId="urn:microsoft.com/office/officeart/2005/8/layout/lProcess2"/>
    <dgm:cxn modelId="{56CFDB23-01C1-418C-B143-FDAA8FF224A9}" type="presParOf" srcId="{17DE66AB-8004-4312-A049-8271DFA3AA01}" destId="{9AEC64D9-626A-412F-A7C1-07E8E35E2A93}" srcOrd="8" destOrd="0" presId="urn:microsoft.com/office/officeart/2005/8/layout/lProcess2"/>
    <dgm:cxn modelId="{ED81AF4C-8A28-448C-BD92-1617A1C1E0BC}" type="presParOf" srcId="{17DE66AB-8004-4312-A049-8271DFA3AA01}" destId="{53465111-E078-4569-991A-121734D80483}" srcOrd="9" destOrd="0" presId="urn:microsoft.com/office/officeart/2005/8/layout/lProcess2"/>
    <dgm:cxn modelId="{C76DCB51-3BDF-4EE2-9E40-9AE4A8FE6743}" type="presParOf" srcId="{17DE66AB-8004-4312-A049-8271DFA3AA01}" destId="{E1E5E6A0-D00C-40C7-94EB-8210C627E7B5}" srcOrd="10" destOrd="0" presId="urn:microsoft.com/office/officeart/2005/8/layout/lProcess2"/>
    <dgm:cxn modelId="{76FBBE23-5D5C-4D81-BA93-1335F9B777FD}" type="presParOf" srcId="{17DE66AB-8004-4312-A049-8271DFA3AA01}" destId="{C16CA6B3-1970-45A7-9A2E-1372630338F8}" srcOrd="11" destOrd="0" presId="urn:microsoft.com/office/officeart/2005/8/layout/lProcess2"/>
    <dgm:cxn modelId="{1E24BE8C-B6FB-44FF-9FEE-CA0161774546}" type="presParOf" srcId="{17DE66AB-8004-4312-A049-8271DFA3AA01}" destId="{6A2CE0A0-E9A6-47AF-B334-17581864B1A2}" srcOrd="12" destOrd="0" presId="urn:microsoft.com/office/officeart/2005/8/layout/lProcess2"/>
    <dgm:cxn modelId="{19DB5310-4364-4AEE-8B9E-ABABDA96E8A3}" type="presParOf" srcId="{3BA99726-BE04-4D3B-AC1D-D5EFA6B34BD5}" destId="{3DEF0D89-9F3A-4F7A-BCE7-7C36D1F24992}" srcOrd="3" destOrd="0" presId="urn:microsoft.com/office/officeart/2005/8/layout/lProcess2"/>
    <dgm:cxn modelId="{A948A507-5FF8-4DC7-95DA-F74F91D9D585}" type="presParOf" srcId="{3BA99726-BE04-4D3B-AC1D-D5EFA6B34BD5}" destId="{1A8E0033-01A8-4392-BE01-F0ABD8317F2B}" srcOrd="4" destOrd="0" presId="urn:microsoft.com/office/officeart/2005/8/layout/lProcess2"/>
    <dgm:cxn modelId="{66883A0B-7BAA-45A8-83C5-745FC62371F0}" type="presParOf" srcId="{1A8E0033-01A8-4392-BE01-F0ABD8317F2B}" destId="{0D11BC07-18AF-49A7-874E-CEFE99F49657}" srcOrd="0" destOrd="0" presId="urn:microsoft.com/office/officeart/2005/8/layout/lProcess2"/>
    <dgm:cxn modelId="{A321C065-684F-4E71-AD93-AB25D0F52FD4}" type="presParOf" srcId="{1A8E0033-01A8-4392-BE01-F0ABD8317F2B}" destId="{C85FEF8C-A798-40EA-B681-C6BD840E165C}" srcOrd="1" destOrd="0" presId="urn:microsoft.com/office/officeart/2005/8/layout/lProcess2"/>
    <dgm:cxn modelId="{580854FA-B3FD-460B-937B-83B7CB3E525B}" type="presParOf" srcId="{1A8E0033-01A8-4392-BE01-F0ABD8317F2B}" destId="{5835B43E-4397-412F-946E-B4C7FDF7CAF3}" srcOrd="2" destOrd="0" presId="urn:microsoft.com/office/officeart/2005/8/layout/lProcess2"/>
    <dgm:cxn modelId="{CE5EED70-92D4-4179-B800-39457B6E63FB}" type="presParOf" srcId="{5835B43E-4397-412F-946E-B4C7FDF7CAF3}" destId="{14615F7B-8928-429A-80FF-26278718AF6B}" srcOrd="0" destOrd="0" presId="urn:microsoft.com/office/officeart/2005/8/layout/lProcess2"/>
    <dgm:cxn modelId="{AE6308ED-F475-442F-A3CA-17F2A42EB367}" type="presParOf" srcId="{14615F7B-8928-429A-80FF-26278718AF6B}" destId="{75A3EF5B-93C3-4ADE-A90A-145AF7BF8A28}" srcOrd="0" destOrd="0" presId="urn:microsoft.com/office/officeart/2005/8/layout/lProcess2"/>
    <dgm:cxn modelId="{7BD488A2-0E7C-4767-B5DB-C8DEF7EB9A9B}" type="presParOf" srcId="{14615F7B-8928-429A-80FF-26278718AF6B}" destId="{FF900DAA-2135-4245-920A-F7F9F0ACE08B}" srcOrd="1" destOrd="0" presId="urn:microsoft.com/office/officeart/2005/8/layout/lProcess2"/>
    <dgm:cxn modelId="{B4F4E84B-D5BC-4178-AFD9-3A9B973A38E8}" type="presParOf" srcId="{14615F7B-8928-429A-80FF-26278718AF6B}" destId="{AAC97C02-CCD3-4C8C-8023-388AF83007E0}" srcOrd="2" destOrd="0" presId="urn:microsoft.com/office/officeart/2005/8/layout/lProcess2"/>
    <dgm:cxn modelId="{8A36DB59-A2E6-4B64-B02D-B0AC26F8382F}" type="presParOf" srcId="{14615F7B-8928-429A-80FF-26278718AF6B}" destId="{9307249F-9DE8-4A60-8408-A1A4A4C3B6D2}" srcOrd="3" destOrd="0" presId="urn:microsoft.com/office/officeart/2005/8/layout/lProcess2"/>
    <dgm:cxn modelId="{D532F737-C1EE-4485-9476-8242907183EF}" type="presParOf" srcId="{14615F7B-8928-429A-80FF-26278718AF6B}" destId="{87D6B8D7-89A7-460C-9E44-58883388BBD3}" srcOrd="4" destOrd="0" presId="urn:microsoft.com/office/officeart/2005/8/layout/lProcess2"/>
    <dgm:cxn modelId="{E9AA3D74-1CDF-4CB1-8D53-5E2BC1D19004}" type="presParOf" srcId="{14615F7B-8928-429A-80FF-26278718AF6B}" destId="{23D33A23-BF50-4DBD-97C1-AE5558E54CD9}" srcOrd="5" destOrd="0" presId="urn:microsoft.com/office/officeart/2005/8/layout/lProcess2"/>
    <dgm:cxn modelId="{AD81FF61-3D96-4D91-AAF2-7BF8633EC7E1}" type="presParOf" srcId="{14615F7B-8928-429A-80FF-26278718AF6B}" destId="{183F52C9-36CF-4512-A6E7-6C0EC77B51EC}" srcOrd="6" destOrd="0" presId="urn:microsoft.com/office/officeart/2005/8/layout/lProcess2"/>
    <dgm:cxn modelId="{DCA90BB7-E271-491F-A969-999308DD0ABC}" type="presParOf" srcId="{14615F7B-8928-429A-80FF-26278718AF6B}" destId="{E17BE986-25D6-486E-B0F2-98940950DA05}" srcOrd="7" destOrd="0" presId="urn:microsoft.com/office/officeart/2005/8/layout/lProcess2"/>
    <dgm:cxn modelId="{C682FECF-C6D7-4796-B734-99FF0B15F918}" type="presParOf" srcId="{14615F7B-8928-429A-80FF-26278718AF6B}" destId="{C7576749-2A16-4391-AD49-65EC775B55B9}" srcOrd="8" destOrd="0" presId="urn:microsoft.com/office/officeart/2005/8/layout/lProcess2"/>
    <dgm:cxn modelId="{61AC5C4A-C023-4D5B-9644-B5EF6C0ABFB6}" type="presParOf" srcId="{14615F7B-8928-429A-80FF-26278718AF6B}" destId="{D40DA4E4-E46E-46C7-B01B-283D47B09851}" srcOrd="9" destOrd="0" presId="urn:microsoft.com/office/officeart/2005/8/layout/lProcess2"/>
    <dgm:cxn modelId="{CAEA6F5A-0315-4AB3-98C5-9A1FCEBB3E51}" type="presParOf" srcId="{14615F7B-8928-429A-80FF-26278718AF6B}" destId="{4A652A86-1E6A-472B-9A6E-B5E6B38E2B79}" srcOrd="10" destOrd="0" presId="urn:microsoft.com/office/officeart/2005/8/layout/lProcess2"/>
    <dgm:cxn modelId="{3199FC2B-C95E-4D9D-ADE8-D5BA2DBDBB09}" type="presParOf" srcId="{14615F7B-8928-429A-80FF-26278718AF6B}" destId="{BCD2C8C1-48F1-4899-BD89-1F1F87C77351}" srcOrd="11" destOrd="0" presId="urn:microsoft.com/office/officeart/2005/8/layout/lProcess2"/>
    <dgm:cxn modelId="{2D00709C-FDEB-4BA4-AECD-70A95860CFAB}" type="presParOf" srcId="{14615F7B-8928-429A-80FF-26278718AF6B}" destId="{11FC0ECC-26EF-40F0-8E07-D62CFE9B9CC6}" srcOrd="1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09F230-1551-4B93-A46A-BB3BBAD2C8B5}" type="doc">
      <dgm:prSet loTypeId="urn:microsoft.com/office/officeart/2005/8/layout/process4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de-DE"/>
        </a:p>
      </dgm:t>
    </dgm:pt>
    <dgm:pt modelId="{D30A3A24-89CF-4734-8F0E-BE0C072E0084}">
      <dgm:prSet phldrT="[Text]"/>
      <dgm:spPr/>
      <dgm:t>
        <a:bodyPr/>
        <a:lstStyle/>
        <a:p>
          <a:pPr algn="l"/>
          <a:r>
            <a:rPr lang="de-DE" dirty="0" smtClean="0"/>
            <a:t>Contemporary 1:        6-8 Monate vor Saisonbeginn</a:t>
          </a:r>
          <a:endParaRPr lang="de-DE" dirty="0"/>
        </a:p>
      </dgm:t>
    </dgm:pt>
    <dgm:pt modelId="{34CA82F4-22D7-4377-B57B-EEB44B721EE7}" type="parTrans" cxnId="{B67D31C3-B193-4BA5-B063-252348F3108C}">
      <dgm:prSet/>
      <dgm:spPr/>
      <dgm:t>
        <a:bodyPr/>
        <a:lstStyle/>
        <a:p>
          <a:endParaRPr lang="de-DE"/>
        </a:p>
      </dgm:t>
    </dgm:pt>
    <dgm:pt modelId="{2D64F7D4-77D2-4687-8CE5-44C55EABC19B}" type="sibTrans" cxnId="{B67D31C3-B193-4BA5-B063-252348F3108C}">
      <dgm:prSet/>
      <dgm:spPr/>
      <dgm:t>
        <a:bodyPr/>
        <a:lstStyle/>
        <a:p>
          <a:endParaRPr lang="de-DE"/>
        </a:p>
      </dgm:t>
    </dgm:pt>
    <dgm:pt modelId="{A5DD1B85-728F-482F-A017-B7473F5593E3}">
      <dgm:prSet phldrT="[Text]"/>
      <dgm:spPr/>
      <dgm:t>
        <a:bodyPr/>
        <a:lstStyle/>
        <a:p>
          <a:pPr algn="l"/>
          <a:r>
            <a:rPr lang="de-DE" dirty="0" smtClean="0"/>
            <a:t>Contemporary 2:        4-6 Monate vor Saisonbeginn</a:t>
          </a:r>
          <a:endParaRPr lang="de-DE" dirty="0"/>
        </a:p>
      </dgm:t>
    </dgm:pt>
    <dgm:pt modelId="{5C3A3645-CE9B-4542-8305-1F90141133E9}" type="parTrans" cxnId="{8A09025E-7C3E-4CE4-860A-947A2802C452}">
      <dgm:prSet/>
      <dgm:spPr/>
      <dgm:t>
        <a:bodyPr/>
        <a:lstStyle/>
        <a:p>
          <a:endParaRPr lang="de-DE"/>
        </a:p>
      </dgm:t>
    </dgm:pt>
    <dgm:pt modelId="{385B1929-5667-41DA-B076-E87D60BB83D2}" type="sibTrans" cxnId="{8A09025E-7C3E-4CE4-860A-947A2802C452}">
      <dgm:prSet/>
      <dgm:spPr/>
      <dgm:t>
        <a:bodyPr/>
        <a:lstStyle/>
        <a:p>
          <a:endParaRPr lang="de-DE"/>
        </a:p>
      </dgm:t>
    </dgm:pt>
    <dgm:pt modelId="{44CA2108-C561-4DF7-9A4D-ADD679A43DBD}">
      <dgm:prSet phldrT="[Text]"/>
      <dgm:spPr/>
      <dgm:t>
        <a:bodyPr/>
        <a:lstStyle/>
        <a:p>
          <a:pPr algn="l"/>
          <a:r>
            <a:rPr lang="de-DE" dirty="0" smtClean="0"/>
            <a:t>Trends:                         2-4 Monate vor Saisonbeginn</a:t>
          </a:r>
          <a:endParaRPr lang="de-DE" dirty="0"/>
        </a:p>
      </dgm:t>
    </dgm:pt>
    <dgm:pt modelId="{6C120285-11D3-4ADB-AA38-FD8B84D42719}" type="parTrans" cxnId="{30FFC970-1E32-4A97-83F8-DAFB627E3DC0}">
      <dgm:prSet/>
      <dgm:spPr/>
      <dgm:t>
        <a:bodyPr/>
        <a:lstStyle/>
        <a:p>
          <a:endParaRPr lang="de-DE"/>
        </a:p>
      </dgm:t>
    </dgm:pt>
    <dgm:pt modelId="{24CCE26D-460F-454D-9BE2-093557FD02C2}" type="sibTrans" cxnId="{30FFC970-1E32-4A97-83F8-DAFB627E3DC0}">
      <dgm:prSet/>
      <dgm:spPr/>
      <dgm:t>
        <a:bodyPr/>
        <a:lstStyle/>
        <a:p>
          <a:endParaRPr lang="de-DE"/>
        </a:p>
      </dgm:t>
    </dgm:pt>
    <dgm:pt modelId="{DC613156-163D-41EC-8D76-8275A0C9327B}">
      <dgm:prSet phldrT="[Text]"/>
      <dgm:spPr/>
      <dgm:t>
        <a:bodyPr/>
        <a:lstStyle/>
        <a:p>
          <a:pPr algn="l"/>
          <a:r>
            <a:rPr lang="de-DE" dirty="0" smtClean="0"/>
            <a:t>Just-in-Time:               2 Monate - 2 Wochen vor Saisonschluss</a:t>
          </a:r>
          <a:endParaRPr lang="de-DE" dirty="0"/>
        </a:p>
      </dgm:t>
    </dgm:pt>
    <dgm:pt modelId="{E056E3AE-6250-4962-B85D-B48532FD4CF0}" type="parTrans" cxnId="{2E294B60-B0F7-4E64-AB61-15DFEA8C5985}">
      <dgm:prSet/>
      <dgm:spPr/>
      <dgm:t>
        <a:bodyPr/>
        <a:lstStyle/>
        <a:p>
          <a:endParaRPr lang="de-DE"/>
        </a:p>
      </dgm:t>
    </dgm:pt>
    <dgm:pt modelId="{DFC8E172-C7A0-45F7-B597-3CF2BAF854F1}" type="sibTrans" cxnId="{2E294B60-B0F7-4E64-AB61-15DFEA8C5985}">
      <dgm:prSet/>
      <dgm:spPr/>
      <dgm:t>
        <a:bodyPr/>
        <a:lstStyle/>
        <a:p>
          <a:endParaRPr lang="de-DE"/>
        </a:p>
      </dgm:t>
    </dgm:pt>
    <dgm:pt modelId="{08F73A05-8D66-4CCD-AE0F-4ED0921D80F1}">
      <dgm:prSet phldrT="[Text]"/>
      <dgm:spPr/>
      <dgm:t>
        <a:bodyPr/>
        <a:lstStyle/>
        <a:p>
          <a:pPr algn="l"/>
          <a:r>
            <a:rPr lang="de-DE" dirty="0" smtClean="0"/>
            <a:t>Evergreen:                   1-2 Wochen vor Saisonbeginn</a:t>
          </a:r>
          <a:endParaRPr lang="de-DE" dirty="0"/>
        </a:p>
      </dgm:t>
    </dgm:pt>
    <dgm:pt modelId="{73E15023-33E5-4BD4-BADE-573879861862}" type="parTrans" cxnId="{7406ECFE-905F-4B5F-8FE4-79D5ABC4A643}">
      <dgm:prSet/>
      <dgm:spPr/>
      <dgm:t>
        <a:bodyPr/>
        <a:lstStyle/>
        <a:p>
          <a:endParaRPr lang="de-DE"/>
        </a:p>
      </dgm:t>
    </dgm:pt>
    <dgm:pt modelId="{15B5ACA0-C1E3-4E61-8EAE-F30836F43303}" type="sibTrans" cxnId="{7406ECFE-905F-4B5F-8FE4-79D5ABC4A643}">
      <dgm:prSet/>
      <dgm:spPr/>
      <dgm:t>
        <a:bodyPr/>
        <a:lstStyle/>
        <a:p>
          <a:endParaRPr lang="de-DE"/>
        </a:p>
      </dgm:t>
    </dgm:pt>
    <dgm:pt modelId="{4464E6E5-D21F-442B-93EF-067E1CFB7C3A}" type="pres">
      <dgm:prSet presAssocID="{6709F230-1551-4B93-A46A-BB3BBAD2C8B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40A48022-E47B-445E-8DA5-C1BD28A779F2}" type="pres">
      <dgm:prSet presAssocID="{08F73A05-8D66-4CCD-AE0F-4ED0921D80F1}" presName="boxAndChildren" presStyleCnt="0"/>
      <dgm:spPr/>
      <dgm:t>
        <a:bodyPr/>
        <a:lstStyle/>
        <a:p>
          <a:endParaRPr lang="de-DE"/>
        </a:p>
      </dgm:t>
    </dgm:pt>
    <dgm:pt modelId="{DCFC92CF-F546-4811-A5F4-C074D7CAAA6A}" type="pres">
      <dgm:prSet presAssocID="{08F73A05-8D66-4CCD-AE0F-4ED0921D80F1}" presName="parentTextBox" presStyleLbl="node1" presStyleIdx="0" presStyleCnt="5"/>
      <dgm:spPr/>
      <dgm:t>
        <a:bodyPr/>
        <a:lstStyle/>
        <a:p>
          <a:endParaRPr lang="de-DE"/>
        </a:p>
      </dgm:t>
    </dgm:pt>
    <dgm:pt modelId="{BBC6D84B-2F77-421F-B1D6-C2FBDA44AB84}" type="pres">
      <dgm:prSet presAssocID="{DFC8E172-C7A0-45F7-B597-3CF2BAF854F1}" presName="sp" presStyleCnt="0"/>
      <dgm:spPr/>
      <dgm:t>
        <a:bodyPr/>
        <a:lstStyle/>
        <a:p>
          <a:endParaRPr lang="de-DE"/>
        </a:p>
      </dgm:t>
    </dgm:pt>
    <dgm:pt modelId="{837C64AC-9278-4F4F-8F18-868846BB3B0A}" type="pres">
      <dgm:prSet presAssocID="{DC613156-163D-41EC-8D76-8275A0C9327B}" presName="arrowAndChildren" presStyleCnt="0"/>
      <dgm:spPr/>
      <dgm:t>
        <a:bodyPr/>
        <a:lstStyle/>
        <a:p>
          <a:endParaRPr lang="de-DE"/>
        </a:p>
      </dgm:t>
    </dgm:pt>
    <dgm:pt modelId="{F8D36D2E-4055-419B-84BB-8C4207358CDB}" type="pres">
      <dgm:prSet presAssocID="{DC613156-163D-41EC-8D76-8275A0C9327B}" presName="parentTextArrow" presStyleLbl="node1" presStyleIdx="1" presStyleCnt="5"/>
      <dgm:spPr/>
      <dgm:t>
        <a:bodyPr/>
        <a:lstStyle/>
        <a:p>
          <a:endParaRPr lang="de-DE"/>
        </a:p>
      </dgm:t>
    </dgm:pt>
    <dgm:pt modelId="{95BD417E-CD7E-4E68-808F-C884E37CCB36}" type="pres">
      <dgm:prSet presAssocID="{24CCE26D-460F-454D-9BE2-093557FD02C2}" presName="sp" presStyleCnt="0"/>
      <dgm:spPr/>
      <dgm:t>
        <a:bodyPr/>
        <a:lstStyle/>
        <a:p>
          <a:endParaRPr lang="de-DE"/>
        </a:p>
      </dgm:t>
    </dgm:pt>
    <dgm:pt modelId="{2AF630A3-FF0B-4D10-8DFA-52D562020D66}" type="pres">
      <dgm:prSet presAssocID="{44CA2108-C561-4DF7-9A4D-ADD679A43DBD}" presName="arrowAndChildren" presStyleCnt="0"/>
      <dgm:spPr/>
      <dgm:t>
        <a:bodyPr/>
        <a:lstStyle/>
        <a:p>
          <a:endParaRPr lang="de-DE"/>
        </a:p>
      </dgm:t>
    </dgm:pt>
    <dgm:pt modelId="{57928B5A-543D-4134-85A9-60A2FDF8D836}" type="pres">
      <dgm:prSet presAssocID="{44CA2108-C561-4DF7-9A4D-ADD679A43DBD}" presName="parentTextArrow" presStyleLbl="node1" presStyleIdx="2" presStyleCnt="5"/>
      <dgm:spPr/>
      <dgm:t>
        <a:bodyPr/>
        <a:lstStyle/>
        <a:p>
          <a:endParaRPr lang="de-DE"/>
        </a:p>
      </dgm:t>
    </dgm:pt>
    <dgm:pt modelId="{041ECA1A-7AB2-4D8D-90EC-511F761701F1}" type="pres">
      <dgm:prSet presAssocID="{385B1929-5667-41DA-B076-E87D60BB83D2}" presName="sp" presStyleCnt="0"/>
      <dgm:spPr/>
      <dgm:t>
        <a:bodyPr/>
        <a:lstStyle/>
        <a:p>
          <a:endParaRPr lang="de-DE"/>
        </a:p>
      </dgm:t>
    </dgm:pt>
    <dgm:pt modelId="{0559878E-7640-4968-8EA4-B679FC16F843}" type="pres">
      <dgm:prSet presAssocID="{A5DD1B85-728F-482F-A017-B7473F5593E3}" presName="arrowAndChildren" presStyleCnt="0"/>
      <dgm:spPr/>
      <dgm:t>
        <a:bodyPr/>
        <a:lstStyle/>
        <a:p>
          <a:endParaRPr lang="de-DE"/>
        </a:p>
      </dgm:t>
    </dgm:pt>
    <dgm:pt modelId="{0468DDE2-A3A0-4B6E-9E09-644E7A4CF4BE}" type="pres">
      <dgm:prSet presAssocID="{A5DD1B85-728F-482F-A017-B7473F5593E3}" presName="parentTextArrow" presStyleLbl="node1" presStyleIdx="3" presStyleCnt="5"/>
      <dgm:spPr/>
      <dgm:t>
        <a:bodyPr/>
        <a:lstStyle/>
        <a:p>
          <a:endParaRPr lang="de-DE"/>
        </a:p>
      </dgm:t>
    </dgm:pt>
    <dgm:pt modelId="{1771E895-3A87-428A-82D9-B0B0CB186EED}" type="pres">
      <dgm:prSet presAssocID="{2D64F7D4-77D2-4687-8CE5-44C55EABC19B}" presName="sp" presStyleCnt="0"/>
      <dgm:spPr/>
      <dgm:t>
        <a:bodyPr/>
        <a:lstStyle/>
        <a:p>
          <a:endParaRPr lang="de-DE"/>
        </a:p>
      </dgm:t>
    </dgm:pt>
    <dgm:pt modelId="{AE325F88-1891-42C2-9259-5175CDDA69DB}" type="pres">
      <dgm:prSet presAssocID="{D30A3A24-89CF-4734-8F0E-BE0C072E0084}" presName="arrowAndChildren" presStyleCnt="0"/>
      <dgm:spPr/>
      <dgm:t>
        <a:bodyPr/>
        <a:lstStyle/>
        <a:p>
          <a:endParaRPr lang="de-DE"/>
        </a:p>
      </dgm:t>
    </dgm:pt>
    <dgm:pt modelId="{6729B365-12F7-4FA2-9050-EDFD8CCF29F6}" type="pres">
      <dgm:prSet presAssocID="{D30A3A24-89CF-4734-8F0E-BE0C072E0084}" presName="parentTextArrow" presStyleLbl="node1" presStyleIdx="4" presStyleCnt="5"/>
      <dgm:spPr/>
      <dgm:t>
        <a:bodyPr/>
        <a:lstStyle/>
        <a:p>
          <a:endParaRPr lang="de-DE"/>
        </a:p>
      </dgm:t>
    </dgm:pt>
  </dgm:ptLst>
  <dgm:cxnLst>
    <dgm:cxn modelId="{30FFC970-1E32-4A97-83F8-DAFB627E3DC0}" srcId="{6709F230-1551-4B93-A46A-BB3BBAD2C8B5}" destId="{44CA2108-C561-4DF7-9A4D-ADD679A43DBD}" srcOrd="2" destOrd="0" parTransId="{6C120285-11D3-4ADB-AA38-FD8B84D42719}" sibTransId="{24CCE26D-460F-454D-9BE2-093557FD02C2}"/>
    <dgm:cxn modelId="{1477D37A-B6C8-4F95-957C-618D4D607FB0}" type="presOf" srcId="{44CA2108-C561-4DF7-9A4D-ADD679A43DBD}" destId="{57928B5A-543D-4134-85A9-60A2FDF8D836}" srcOrd="0" destOrd="0" presId="urn:microsoft.com/office/officeart/2005/8/layout/process4"/>
    <dgm:cxn modelId="{2E294B60-B0F7-4E64-AB61-15DFEA8C5985}" srcId="{6709F230-1551-4B93-A46A-BB3BBAD2C8B5}" destId="{DC613156-163D-41EC-8D76-8275A0C9327B}" srcOrd="3" destOrd="0" parTransId="{E056E3AE-6250-4962-B85D-B48532FD4CF0}" sibTransId="{DFC8E172-C7A0-45F7-B597-3CF2BAF854F1}"/>
    <dgm:cxn modelId="{8A09025E-7C3E-4CE4-860A-947A2802C452}" srcId="{6709F230-1551-4B93-A46A-BB3BBAD2C8B5}" destId="{A5DD1B85-728F-482F-A017-B7473F5593E3}" srcOrd="1" destOrd="0" parTransId="{5C3A3645-CE9B-4542-8305-1F90141133E9}" sibTransId="{385B1929-5667-41DA-B076-E87D60BB83D2}"/>
    <dgm:cxn modelId="{B67D31C3-B193-4BA5-B063-252348F3108C}" srcId="{6709F230-1551-4B93-A46A-BB3BBAD2C8B5}" destId="{D30A3A24-89CF-4734-8F0E-BE0C072E0084}" srcOrd="0" destOrd="0" parTransId="{34CA82F4-22D7-4377-B57B-EEB44B721EE7}" sibTransId="{2D64F7D4-77D2-4687-8CE5-44C55EABC19B}"/>
    <dgm:cxn modelId="{7406ECFE-905F-4B5F-8FE4-79D5ABC4A643}" srcId="{6709F230-1551-4B93-A46A-BB3BBAD2C8B5}" destId="{08F73A05-8D66-4CCD-AE0F-4ED0921D80F1}" srcOrd="4" destOrd="0" parTransId="{73E15023-33E5-4BD4-BADE-573879861862}" sibTransId="{15B5ACA0-C1E3-4E61-8EAE-F30836F43303}"/>
    <dgm:cxn modelId="{6886F567-E5DF-4E35-B42D-4F9F2E510B5D}" type="presOf" srcId="{DC613156-163D-41EC-8D76-8275A0C9327B}" destId="{F8D36D2E-4055-419B-84BB-8C4207358CDB}" srcOrd="0" destOrd="0" presId="urn:microsoft.com/office/officeart/2005/8/layout/process4"/>
    <dgm:cxn modelId="{FB33F356-72E9-418F-B0F0-EF0F5F4651E6}" type="presOf" srcId="{08F73A05-8D66-4CCD-AE0F-4ED0921D80F1}" destId="{DCFC92CF-F546-4811-A5F4-C074D7CAAA6A}" srcOrd="0" destOrd="0" presId="urn:microsoft.com/office/officeart/2005/8/layout/process4"/>
    <dgm:cxn modelId="{24F0504D-D10A-4BDF-9A33-56DF2451ADC3}" type="presOf" srcId="{A5DD1B85-728F-482F-A017-B7473F5593E3}" destId="{0468DDE2-A3A0-4B6E-9E09-644E7A4CF4BE}" srcOrd="0" destOrd="0" presId="urn:microsoft.com/office/officeart/2005/8/layout/process4"/>
    <dgm:cxn modelId="{43B35352-8B64-4CE2-814C-8C6DDAD30889}" type="presOf" srcId="{D30A3A24-89CF-4734-8F0E-BE0C072E0084}" destId="{6729B365-12F7-4FA2-9050-EDFD8CCF29F6}" srcOrd="0" destOrd="0" presId="urn:microsoft.com/office/officeart/2005/8/layout/process4"/>
    <dgm:cxn modelId="{681646BF-A6F6-41E4-ABB6-B5DB667E2C5C}" type="presOf" srcId="{6709F230-1551-4B93-A46A-BB3BBAD2C8B5}" destId="{4464E6E5-D21F-442B-93EF-067E1CFB7C3A}" srcOrd="0" destOrd="0" presId="urn:microsoft.com/office/officeart/2005/8/layout/process4"/>
    <dgm:cxn modelId="{EE47FA22-3181-454A-A133-018D31AF43FA}" type="presParOf" srcId="{4464E6E5-D21F-442B-93EF-067E1CFB7C3A}" destId="{40A48022-E47B-445E-8DA5-C1BD28A779F2}" srcOrd="0" destOrd="0" presId="urn:microsoft.com/office/officeart/2005/8/layout/process4"/>
    <dgm:cxn modelId="{495FFDEE-717A-4FB6-A4DF-5DCAC7CBC468}" type="presParOf" srcId="{40A48022-E47B-445E-8DA5-C1BD28A779F2}" destId="{DCFC92CF-F546-4811-A5F4-C074D7CAAA6A}" srcOrd="0" destOrd="0" presId="urn:microsoft.com/office/officeart/2005/8/layout/process4"/>
    <dgm:cxn modelId="{777B1C7E-6EF8-4686-8358-E5C32E8CB6F4}" type="presParOf" srcId="{4464E6E5-D21F-442B-93EF-067E1CFB7C3A}" destId="{BBC6D84B-2F77-421F-B1D6-C2FBDA44AB84}" srcOrd="1" destOrd="0" presId="urn:microsoft.com/office/officeart/2005/8/layout/process4"/>
    <dgm:cxn modelId="{61F005EF-7B52-4946-B6BD-D21FA54810C9}" type="presParOf" srcId="{4464E6E5-D21F-442B-93EF-067E1CFB7C3A}" destId="{837C64AC-9278-4F4F-8F18-868846BB3B0A}" srcOrd="2" destOrd="0" presId="urn:microsoft.com/office/officeart/2005/8/layout/process4"/>
    <dgm:cxn modelId="{8183EC8D-3674-4E79-BE52-F49B802FCF63}" type="presParOf" srcId="{837C64AC-9278-4F4F-8F18-868846BB3B0A}" destId="{F8D36D2E-4055-419B-84BB-8C4207358CDB}" srcOrd="0" destOrd="0" presId="urn:microsoft.com/office/officeart/2005/8/layout/process4"/>
    <dgm:cxn modelId="{30BCCBA5-C0B6-41DF-B281-5DD15A41F761}" type="presParOf" srcId="{4464E6E5-D21F-442B-93EF-067E1CFB7C3A}" destId="{95BD417E-CD7E-4E68-808F-C884E37CCB36}" srcOrd="3" destOrd="0" presId="urn:microsoft.com/office/officeart/2005/8/layout/process4"/>
    <dgm:cxn modelId="{0222FD68-EC09-4916-8DBB-3523B1C6ECC0}" type="presParOf" srcId="{4464E6E5-D21F-442B-93EF-067E1CFB7C3A}" destId="{2AF630A3-FF0B-4D10-8DFA-52D562020D66}" srcOrd="4" destOrd="0" presId="urn:microsoft.com/office/officeart/2005/8/layout/process4"/>
    <dgm:cxn modelId="{E78496EB-7F19-48A4-BA01-32E8B442E978}" type="presParOf" srcId="{2AF630A3-FF0B-4D10-8DFA-52D562020D66}" destId="{57928B5A-543D-4134-85A9-60A2FDF8D836}" srcOrd="0" destOrd="0" presId="urn:microsoft.com/office/officeart/2005/8/layout/process4"/>
    <dgm:cxn modelId="{EC341D6C-A60D-4376-A6AD-76D54F6A822D}" type="presParOf" srcId="{4464E6E5-D21F-442B-93EF-067E1CFB7C3A}" destId="{041ECA1A-7AB2-4D8D-90EC-511F761701F1}" srcOrd="5" destOrd="0" presId="urn:microsoft.com/office/officeart/2005/8/layout/process4"/>
    <dgm:cxn modelId="{2151AE9F-ADF5-4B8F-92AE-4BCCC68F29D2}" type="presParOf" srcId="{4464E6E5-D21F-442B-93EF-067E1CFB7C3A}" destId="{0559878E-7640-4968-8EA4-B679FC16F843}" srcOrd="6" destOrd="0" presId="urn:microsoft.com/office/officeart/2005/8/layout/process4"/>
    <dgm:cxn modelId="{A7FE823F-DBEC-49A4-AFA5-8D912B36000F}" type="presParOf" srcId="{0559878E-7640-4968-8EA4-B679FC16F843}" destId="{0468DDE2-A3A0-4B6E-9E09-644E7A4CF4BE}" srcOrd="0" destOrd="0" presId="urn:microsoft.com/office/officeart/2005/8/layout/process4"/>
    <dgm:cxn modelId="{FBB6AC07-118E-4940-8DE6-F65F2EC92BC3}" type="presParOf" srcId="{4464E6E5-D21F-442B-93EF-067E1CFB7C3A}" destId="{1771E895-3A87-428A-82D9-B0B0CB186EED}" srcOrd="7" destOrd="0" presId="urn:microsoft.com/office/officeart/2005/8/layout/process4"/>
    <dgm:cxn modelId="{4646F60A-9634-40C4-80D3-5198FF4197D4}" type="presParOf" srcId="{4464E6E5-D21F-442B-93EF-067E1CFB7C3A}" destId="{AE325F88-1891-42C2-9259-5175CDDA69DB}" srcOrd="8" destOrd="0" presId="urn:microsoft.com/office/officeart/2005/8/layout/process4"/>
    <dgm:cxn modelId="{ECF514F6-2E93-4BD0-9C4F-080EDBB4109F}" type="presParOf" srcId="{AE325F88-1891-42C2-9259-5175CDDA69DB}" destId="{6729B365-12F7-4FA2-9050-EDFD8CCF29F6}" srcOrd="0" destOrd="0" presId="urn:microsoft.com/office/officeart/2005/8/layout/process4"/>
  </dgm:cxnLst>
  <dgm:bg>
    <a:solidFill>
      <a:schemeClr val="tx1">
        <a:alpha val="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CFCDDC-414A-41AB-8722-CCC8A7768AB1}">
      <dsp:nvSpPr>
        <dsp:cNvPr id="0" name=""/>
        <dsp:cNvSpPr/>
      </dsp:nvSpPr>
      <dsp:spPr>
        <a:xfrm>
          <a:off x="4726417" y="14198"/>
          <a:ext cx="1394264" cy="1132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/>
            <a:t>Optimiertes SCM</a:t>
          </a:r>
          <a:endParaRPr lang="de-DE" sz="1600" b="1" kern="1200" dirty="0"/>
        </a:p>
      </dsp:txBody>
      <dsp:txXfrm>
        <a:off x="4726417" y="14198"/>
        <a:ext cx="1394264" cy="1132332"/>
      </dsp:txXfrm>
    </dsp:sp>
    <dsp:sp modelId="{6E1827F8-C9C8-49EB-B566-6FC3B150BD9F}">
      <dsp:nvSpPr>
        <dsp:cNvPr id="0" name=""/>
        <dsp:cNvSpPr/>
      </dsp:nvSpPr>
      <dsp:spPr>
        <a:xfrm>
          <a:off x="1385737" y="14"/>
          <a:ext cx="5540487" cy="5540487"/>
        </a:xfrm>
        <a:prstGeom prst="circularArrow">
          <a:avLst>
            <a:gd name="adj1" fmla="val 3985"/>
            <a:gd name="adj2" fmla="val 249976"/>
            <a:gd name="adj3" fmla="val 20574475"/>
            <a:gd name="adj4" fmla="val 19202026"/>
            <a:gd name="adj5" fmla="val 4650"/>
          </a:avLst>
        </a:prstGeom>
        <a:solidFill>
          <a:srgbClr val="00B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4B74CA-7896-4C68-8578-BC5AE98AEA6E}">
      <dsp:nvSpPr>
        <dsp:cNvPr id="0" name=""/>
        <dsp:cNvSpPr/>
      </dsp:nvSpPr>
      <dsp:spPr>
        <a:xfrm>
          <a:off x="6122902" y="2206141"/>
          <a:ext cx="1132332" cy="1132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/>
            <a:t>Schnelle Produktion</a:t>
          </a:r>
          <a:endParaRPr lang="de-DE" sz="1600" b="1" kern="1200" dirty="0"/>
        </a:p>
      </dsp:txBody>
      <dsp:txXfrm>
        <a:off x="6122902" y="2206141"/>
        <a:ext cx="1132332" cy="1132332"/>
      </dsp:txXfrm>
    </dsp:sp>
    <dsp:sp modelId="{580193E5-37A6-42C6-AB79-41BE88119350}">
      <dsp:nvSpPr>
        <dsp:cNvPr id="0" name=""/>
        <dsp:cNvSpPr/>
      </dsp:nvSpPr>
      <dsp:spPr>
        <a:xfrm>
          <a:off x="1385737" y="14"/>
          <a:ext cx="5540487" cy="5540487"/>
        </a:xfrm>
        <a:prstGeom prst="circularArrow">
          <a:avLst>
            <a:gd name="adj1" fmla="val 3985"/>
            <a:gd name="adj2" fmla="val 249976"/>
            <a:gd name="adj3" fmla="val 2368428"/>
            <a:gd name="adj4" fmla="val 775549"/>
            <a:gd name="adj5" fmla="val 4650"/>
          </a:avLst>
        </a:prstGeom>
        <a:solidFill>
          <a:srgbClr val="00B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AE3A18-DDD8-468C-BF3A-84A0DF85EFEC}">
      <dsp:nvSpPr>
        <dsp:cNvPr id="0" name=""/>
        <dsp:cNvSpPr/>
      </dsp:nvSpPr>
      <dsp:spPr>
        <a:xfrm>
          <a:off x="4857383" y="4398084"/>
          <a:ext cx="1132332" cy="1132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/>
            <a:t>Günstige Produktion</a:t>
          </a:r>
          <a:endParaRPr lang="de-DE" sz="1600" b="1" kern="1200" dirty="0"/>
        </a:p>
      </dsp:txBody>
      <dsp:txXfrm>
        <a:off x="4857383" y="4398084"/>
        <a:ext cx="1132332" cy="1132332"/>
      </dsp:txXfrm>
    </dsp:sp>
    <dsp:sp modelId="{F0931FB1-875D-4D8E-993B-5AEEEBA9124B}">
      <dsp:nvSpPr>
        <dsp:cNvPr id="0" name=""/>
        <dsp:cNvSpPr/>
      </dsp:nvSpPr>
      <dsp:spPr>
        <a:xfrm>
          <a:off x="1387787" y="2064"/>
          <a:ext cx="5540487" cy="5540487"/>
        </a:xfrm>
        <a:prstGeom prst="circularArrow">
          <a:avLst>
            <a:gd name="adj1" fmla="val 3985"/>
            <a:gd name="adj2" fmla="val 249976"/>
            <a:gd name="adj3" fmla="val 6112432"/>
            <a:gd name="adj4" fmla="val 4437592"/>
            <a:gd name="adj5" fmla="val 4650"/>
          </a:avLst>
        </a:prstGeom>
        <a:solidFill>
          <a:srgbClr val="00B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A0B88A-F0EC-43AA-8A33-4E08E910B63F}">
      <dsp:nvSpPr>
        <dsp:cNvPr id="0" name=""/>
        <dsp:cNvSpPr/>
      </dsp:nvSpPr>
      <dsp:spPr>
        <a:xfrm>
          <a:off x="2326345" y="4398084"/>
          <a:ext cx="1132332" cy="1132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/>
            <a:t>Neueste</a:t>
          </a:r>
          <a:br>
            <a:rPr lang="de-DE" sz="1600" b="1" kern="1200" dirty="0" smtClean="0"/>
          </a:br>
          <a:r>
            <a:rPr lang="de-DE" sz="1600" b="1" kern="1200" dirty="0" smtClean="0"/>
            <a:t>Mode</a:t>
          </a:r>
          <a:endParaRPr lang="de-DE" sz="1600" b="1" kern="1200" dirty="0"/>
        </a:p>
      </dsp:txBody>
      <dsp:txXfrm>
        <a:off x="2326345" y="4398084"/>
        <a:ext cx="1132332" cy="1132332"/>
      </dsp:txXfrm>
    </dsp:sp>
    <dsp:sp modelId="{E670B1D8-8D74-472D-9298-F07458897773}">
      <dsp:nvSpPr>
        <dsp:cNvPr id="0" name=""/>
        <dsp:cNvSpPr/>
      </dsp:nvSpPr>
      <dsp:spPr>
        <a:xfrm>
          <a:off x="1387787" y="2064"/>
          <a:ext cx="5540487" cy="5540487"/>
        </a:xfrm>
        <a:prstGeom prst="circularArrow">
          <a:avLst>
            <a:gd name="adj1" fmla="val 3985"/>
            <a:gd name="adj2" fmla="val 249976"/>
            <a:gd name="adj3" fmla="val 9774475"/>
            <a:gd name="adj4" fmla="val 8181596"/>
            <a:gd name="adj5" fmla="val 4650"/>
          </a:avLst>
        </a:prstGeom>
        <a:solidFill>
          <a:srgbClr val="00B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1C7B0D-EF53-4C88-8C19-9CF1847B464B}">
      <dsp:nvSpPr>
        <dsp:cNvPr id="0" name=""/>
        <dsp:cNvSpPr/>
      </dsp:nvSpPr>
      <dsp:spPr>
        <a:xfrm>
          <a:off x="881668" y="2206141"/>
          <a:ext cx="1490648" cy="1132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/>
            <a:t>Design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/>
            <a:t>Massenmarkt</a:t>
          </a:r>
          <a:endParaRPr lang="de-DE" sz="1600" b="1" kern="1200" dirty="0"/>
        </a:p>
      </dsp:txBody>
      <dsp:txXfrm>
        <a:off x="881668" y="2206141"/>
        <a:ext cx="1490648" cy="1132332"/>
      </dsp:txXfrm>
    </dsp:sp>
    <dsp:sp modelId="{83479C30-FFB2-4841-97EC-10BF33F1D12F}">
      <dsp:nvSpPr>
        <dsp:cNvPr id="0" name=""/>
        <dsp:cNvSpPr/>
      </dsp:nvSpPr>
      <dsp:spPr>
        <a:xfrm>
          <a:off x="1387787" y="2064"/>
          <a:ext cx="5540487" cy="5540487"/>
        </a:xfrm>
        <a:prstGeom prst="circularArrow">
          <a:avLst>
            <a:gd name="adj1" fmla="val 3985"/>
            <a:gd name="adj2" fmla="val 249976"/>
            <a:gd name="adj3" fmla="val 12947998"/>
            <a:gd name="adj4" fmla="val 11575549"/>
            <a:gd name="adj5" fmla="val 4650"/>
          </a:avLst>
        </a:prstGeom>
        <a:solidFill>
          <a:srgbClr val="00B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560620-C58F-400F-AAA2-AD3234D2721A}">
      <dsp:nvSpPr>
        <dsp:cNvPr id="0" name=""/>
        <dsp:cNvSpPr/>
      </dsp:nvSpPr>
      <dsp:spPr>
        <a:xfrm>
          <a:off x="2160237" y="14198"/>
          <a:ext cx="1464547" cy="11323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b="1" kern="1200" dirty="0" smtClean="0"/>
            <a:t>Information</a:t>
          </a:r>
          <a:endParaRPr lang="de-DE" sz="1600" b="1" kern="1200" dirty="0"/>
        </a:p>
      </dsp:txBody>
      <dsp:txXfrm>
        <a:off x="2160237" y="14198"/>
        <a:ext cx="1464547" cy="1132332"/>
      </dsp:txXfrm>
    </dsp:sp>
    <dsp:sp modelId="{948DE5CF-3C8D-4D23-AE5F-1CBE1A9EBBD4}">
      <dsp:nvSpPr>
        <dsp:cNvPr id="0" name=""/>
        <dsp:cNvSpPr/>
      </dsp:nvSpPr>
      <dsp:spPr>
        <a:xfrm>
          <a:off x="1387787" y="2064"/>
          <a:ext cx="5540487" cy="5540487"/>
        </a:xfrm>
        <a:prstGeom prst="circularArrow">
          <a:avLst>
            <a:gd name="adj1" fmla="val 3985"/>
            <a:gd name="adj2" fmla="val 249976"/>
            <a:gd name="adj3" fmla="val 16728668"/>
            <a:gd name="adj4" fmla="val 15470259"/>
            <a:gd name="adj5" fmla="val 4650"/>
          </a:avLst>
        </a:prstGeom>
        <a:solidFill>
          <a:srgbClr val="00B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5E2B38-C113-4E51-BD8C-30B30F86F37B}">
      <dsp:nvSpPr>
        <dsp:cNvPr id="0" name=""/>
        <dsp:cNvSpPr/>
      </dsp:nvSpPr>
      <dsp:spPr>
        <a:xfrm>
          <a:off x="2384" y="0"/>
          <a:ext cx="2618763" cy="5616624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6400" kern="1200" dirty="0"/>
        </a:p>
      </dsp:txBody>
      <dsp:txXfrm>
        <a:off x="2384" y="0"/>
        <a:ext cx="2618763" cy="1684987"/>
      </dsp:txXfrm>
    </dsp:sp>
    <dsp:sp modelId="{33BF7847-B76D-40DE-ADF8-6AD3A8730F82}">
      <dsp:nvSpPr>
        <dsp:cNvPr id="0" name=""/>
        <dsp:cNvSpPr/>
      </dsp:nvSpPr>
      <dsp:spPr>
        <a:xfrm>
          <a:off x="264260" y="1688415"/>
          <a:ext cx="2095010" cy="4599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smtClean="0"/>
            <a:t>1965 Italien</a:t>
          </a:r>
          <a:endParaRPr lang="de-DE" sz="1300" kern="1200" dirty="0"/>
        </a:p>
      </dsp:txBody>
      <dsp:txXfrm>
        <a:off x="264260" y="1688415"/>
        <a:ext cx="2095010" cy="459915"/>
      </dsp:txXfrm>
    </dsp:sp>
    <dsp:sp modelId="{721E477E-E55B-45F4-80E3-5AA7702186F8}">
      <dsp:nvSpPr>
        <dsp:cNvPr id="0" name=""/>
        <dsp:cNvSpPr/>
      </dsp:nvSpPr>
      <dsp:spPr>
        <a:xfrm>
          <a:off x="264260" y="2219087"/>
          <a:ext cx="2095010" cy="4599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smtClean="0"/>
            <a:t>Kleidung, Accessoires, Schuhe, Taschen</a:t>
          </a:r>
          <a:endParaRPr lang="de-DE" sz="1300" kern="1200" dirty="0"/>
        </a:p>
      </dsp:txBody>
      <dsp:txXfrm>
        <a:off x="264260" y="2219087"/>
        <a:ext cx="2095010" cy="459915"/>
      </dsp:txXfrm>
    </dsp:sp>
    <dsp:sp modelId="{9FB84DF7-30A5-4397-9B7B-5CE0F59C12D0}">
      <dsp:nvSpPr>
        <dsp:cNvPr id="0" name=""/>
        <dsp:cNvSpPr/>
      </dsp:nvSpPr>
      <dsp:spPr>
        <a:xfrm>
          <a:off x="264260" y="2749759"/>
          <a:ext cx="2095010" cy="4599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smtClean="0"/>
            <a:t>Höherer Preis</a:t>
          </a:r>
          <a:endParaRPr lang="de-DE" sz="1300" kern="1200" dirty="0"/>
        </a:p>
      </dsp:txBody>
      <dsp:txXfrm>
        <a:off x="264260" y="2749759"/>
        <a:ext cx="2095010" cy="459915"/>
      </dsp:txXfrm>
    </dsp:sp>
    <dsp:sp modelId="{B543F753-FDCF-4881-904C-068D76030E24}">
      <dsp:nvSpPr>
        <dsp:cNvPr id="0" name=""/>
        <dsp:cNvSpPr/>
      </dsp:nvSpPr>
      <dsp:spPr>
        <a:xfrm>
          <a:off x="264260" y="3280432"/>
          <a:ext cx="2095010" cy="4599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smtClean="0"/>
            <a:t>höhere Qualität</a:t>
          </a:r>
          <a:endParaRPr lang="de-DE" sz="1300" kern="1200" dirty="0"/>
        </a:p>
      </dsp:txBody>
      <dsp:txXfrm>
        <a:off x="264260" y="3280432"/>
        <a:ext cx="2095010" cy="459915"/>
      </dsp:txXfrm>
    </dsp:sp>
    <dsp:sp modelId="{4BFD3A9B-6881-439F-B5F0-462C454C75F4}">
      <dsp:nvSpPr>
        <dsp:cNvPr id="0" name=""/>
        <dsp:cNvSpPr/>
      </dsp:nvSpPr>
      <dsp:spPr>
        <a:xfrm>
          <a:off x="264260" y="3811104"/>
          <a:ext cx="2095010" cy="4599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smtClean="0"/>
            <a:t>20 / 200 Designer</a:t>
          </a:r>
          <a:endParaRPr lang="de-DE" sz="1300" kern="1200" dirty="0"/>
        </a:p>
      </dsp:txBody>
      <dsp:txXfrm>
        <a:off x="264260" y="3811104"/>
        <a:ext cx="2095010" cy="459915"/>
      </dsp:txXfrm>
    </dsp:sp>
    <dsp:sp modelId="{7F3F11F3-B47A-476E-BB95-E6D026440371}">
      <dsp:nvSpPr>
        <dsp:cNvPr id="0" name=""/>
        <dsp:cNvSpPr/>
      </dsp:nvSpPr>
      <dsp:spPr>
        <a:xfrm>
          <a:off x="264260" y="4341776"/>
          <a:ext cx="2095010" cy="4599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smtClean="0"/>
            <a:t>80% Outsourcing</a:t>
          </a:r>
          <a:endParaRPr lang="de-DE" sz="1300" kern="1200" dirty="0"/>
        </a:p>
      </dsp:txBody>
      <dsp:txXfrm>
        <a:off x="264260" y="4341776"/>
        <a:ext cx="2095010" cy="459915"/>
      </dsp:txXfrm>
    </dsp:sp>
    <dsp:sp modelId="{3BAFF6B3-7746-45FE-BCA7-76D983A05A6B}">
      <dsp:nvSpPr>
        <dsp:cNvPr id="0" name=""/>
        <dsp:cNvSpPr/>
      </dsp:nvSpPr>
      <dsp:spPr>
        <a:xfrm>
          <a:off x="264260" y="4872448"/>
          <a:ext cx="2095010" cy="4599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smtClean="0"/>
            <a:t>5 Kollektionen pro Saison</a:t>
          </a:r>
          <a:endParaRPr lang="de-DE" sz="1300" kern="1200" dirty="0"/>
        </a:p>
      </dsp:txBody>
      <dsp:txXfrm>
        <a:off x="264260" y="4872448"/>
        <a:ext cx="2095010" cy="459915"/>
      </dsp:txXfrm>
    </dsp:sp>
    <dsp:sp modelId="{31FB52E6-54EA-46B7-A3E8-3B83C8AAC2D3}">
      <dsp:nvSpPr>
        <dsp:cNvPr id="0" name=""/>
        <dsp:cNvSpPr/>
      </dsp:nvSpPr>
      <dsp:spPr>
        <a:xfrm>
          <a:off x="2817555" y="0"/>
          <a:ext cx="2618763" cy="5616624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40" tIns="243840" rIns="243840" bIns="2438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6400" kern="1200"/>
        </a:p>
      </dsp:txBody>
      <dsp:txXfrm>
        <a:off x="2817555" y="0"/>
        <a:ext cx="2618763" cy="1684987"/>
      </dsp:txXfrm>
    </dsp:sp>
    <dsp:sp modelId="{5CDCD14B-962E-41CC-83E4-095C03D008F2}">
      <dsp:nvSpPr>
        <dsp:cNvPr id="0" name=""/>
        <dsp:cNvSpPr/>
      </dsp:nvSpPr>
      <dsp:spPr>
        <a:xfrm>
          <a:off x="3079431" y="1688415"/>
          <a:ext cx="2095010" cy="4599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smtClean="0"/>
            <a:t>1974 Schweden</a:t>
          </a:r>
          <a:endParaRPr lang="de-DE" sz="1300" kern="1200" dirty="0"/>
        </a:p>
      </dsp:txBody>
      <dsp:txXfrm>
        <a:off x="3079431" y="1688415"/>
        <a:ext cx="2095010" cy="459915"/>
      </dsp:txXfrm>
    </dsp:sp>
    <dsp:sp modelId="{057AC847-2A5C-432E-9407-DC913A32E012}">
      <dsp:nvSpPr>
        <dsp:cNvPr id="0" name=""/>
        <dsp:cNvSpPr/>
      </dsp:nvSpPr>
      <dsp:spPr>
        <a:xfrm>
          <a:off x="3079431" y="2219087"/>
          <a:ext cx="2095010" cy="4599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smtClean="0"/>
            <a:t>Kleidung, Accessoires</a:t>
          </a:r>
          <a:endParaRPr lang="de-DE" sz="1300" kern="1200" dirty="0"/>
        </a:p>
      </dsp:txBody>
      <dsp:txXfrm>
        <a:off x="3079431" y="2219087"/>
        <a:ext cx="2095010" cy="459915"/>
      </dsp:txXfrm>
    </dsp:sp>
    <dsp:sp modelId="{AF063CFA-69A1-46E2-9B1D-505CC10366B3}">
      <dsp:nvSpPr>
        <dsp:cNvPr id="0" name=""/>
        <dsp:cNvSpPr/>
      </dsp:nvSpPr>
      <dsp:spPr>
        <a:xfrm>
          <a:off x="3079431" y="2749759"/>
          <a:ext cx="2095010" cy="4599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smtClean="0"/>
            <a:t>Niedrigpreis</a:t>
          </a:r>
          <a:endParaRPr lang="de-DE" sz="1300" kern="1200" dirty="0"/>
        </a:p>
      </dsp:txBody>
      <dsp:txXfrm>
        <a:off x="3079431" y="2749759"/>
        <a:ext cx="2095010" cy="459915"/>
      </dsp:txXfrm>
    </dsp:sp>
    <dsp:sp modelId="{9FFF4E5C-645A-434E-843A-DBEA3CF8D2AB}">
      <dsp:nvSpPr>
        <dsp:cNvPr id="0" name=""/>
        <dsp:cNvSpPr/>
      </dsp:nvSpPr>
      <dsp:spPr>
        <a:xfrm>
          <a:off x="3079431" y="3280432"/>
          <a:ext cx="2095010" cy="4599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smtClean="0"/>
            <a:t>Geringe Qualität</a:t>
          </a:r>
          <a:endParaRPr lang="de-DE" sz="1300" kern="1200" dirty="0"/>
        </a:p>
      </dsp:txBody>
      <dsp:txXfrm>
        <a:off x="3079431" y="3280432"/>
        <a:ext cx="2095010" cy="459915"/>
      </dsp:txXfrm>
    </dsp:sp>
    <dsp:sp modelId="{9AEC64D9-626A-412F-A7C1-07E8E35E2A93}">
      <dsp:nvSpPr>
        <dsp:cNvPr id="0" name=""/>
        <dsp:cNvSpPr/>
      </dsp:nvSpPr>
      <dsp:spPr>
        <a:xfrm>
          <a:off x="3079431" y="3811104"/>
          <a:ext cx="2095010" cy="4599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smtClean="0"/>
            <a:t>100 / 100 Designer</a:t>
          </a:r>
          <a:endParaRPr lang="de-DE" sz="1300" kern="1200" dirty="0"/>
        </a:p>
      </dsp:txBody>
      <dsp:txXfrm>
        <a:off x="3079431" y="3811104"/>
        <a:ext cx="2095010" cy="459915"/>
      </dsp:txXfrm>
    </dsp:sp>
    <dsp:sp modelId="{E1E5E6A0-D00C-40C7-94EB-8210C627E7B5}">
      <dsp:nvSpPr>
        <dsp:cNvPr id="0" name=""/>
        <dsp:cNvSpPr/>
      </dsp:nvSpPr>
      <dsp:spPr>
        <a:xfrm>
          <a:off x="3079431" y="4341776"/>
          <a:ext cx="2095010" cy="4599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smtClean="0"/>
            <a:t>100% Outsourcing</a:t>
          </a:r>
          <a:endParaRPr lang="de-DE" sz="1300" kern="1200" dirty="0"/>
        </a:p>
      </dsp:txBody>
      <dsp:txXfrm>
        <a:off x="3079431" y="4341776"/>
        <a:ext cx="2095010" cy="459915"/>
      </dsp:txXfrm>
    </dsp:sp>
    <dsp:sp modelId="{6A2CE0A0-E9A6-47AF-B334-17581864B1A2}">
      <dsp:nvSpPr>
        <dsp:cNvPr id="0" name=""/>
        <dsp:cNvSpPr/>
      </dsp:nvSpPr>
      <dsp:spPr>
        <a:xfrm>
          <a:off x="3079431" y="4872448"/>
          <a:ext cx="2095010" cy="4599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smtClean="0"/>
            <a:t>2 Kollektionen (mehrere Unterkollektionen)</a:t>
          </a:r>
          <a:endParaRPr lang="de-DE" sz="1300" kern="1200" dirty="0"/>
        </a:p>
      </dsp:txBody>
      <dsp:txXfrm>
        <a:off x="3079431" y="4872448"/>
        <a:ext cx="2095010" cy="459915"/>
      </dsp:txXfrm>
    </dsp:sp>
    <dsp:sp modelId="{0D11BC07-18AF-49A7-874E-CEFE99F49657}">
      <dsp:nvSpPr>
        <dsp:cNvPr id="0" name=""/>
        <dsp:cNvSpPr/>
      </dsp:nvSpPr>
      <dsp:spPr>
        <a:xfrm>
          <a:off x="5632726" y="0"/>
          <a:ext cx="2357777" cy="5616624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800" kern="1200" dirty="0"/>
        </a:p>
      </dsp:txBody>
      <dsp:txXfrm>
        <a:off x="5632726" y="0"/>
        <a:ext cx="2357777" cy="1684987"/>
      </dsp:txXfrm>
    </dsp:sp>
    <dsp:sp modelId="{75A3EF5B-93C3-4ADE-A90A-145AF7BF8A28}">
      <dsp:nvSpPr>
        <dsp:cNvPr id="0" name=""/>
        <dsp:cNvSpPr/>
      </dsp:nvSpPr>
      <dsp:spPr>
        <a:xfrm>
          <a:off x="5764109" y="1688415"/>
          <a:ext cx="2095010" cy="4599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smtClean="0"/>
            <a:t>1975 Spanien</a:t>
          </a:r>
          <a:endParaRPr lang="de-DE" sz="1300" kern="1200" dirty="0"/>
        </a:p>
      </dsp:txBody>
      <dsp:txXfrm>
        <a:off x="5764109" y="1688415"/>
        <a:ext cx="2095010" cy="459915"/>
      </dsp:txXfrm>
    </dsp:sp>
    <dsp:sp modelId="{AAC97C02-CCD3-4C8C-8023-388AF83007E0}">
      <dsp:nvSpPr>
        <dsp:cNvPr id="0" name=""/>
        <dsp:cNvSpPr/>
      </dsp:nvSpPr>
      <dsp:spPr>
        <a:xfrm>
          <a:off x="5764109" y="2219087"/>
          <a:ext cx="2095010" cy="4599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smtClean="0"/>
            <a:t>Kleidung, Accessoires, Schuhe, Taschen</a:t>
          </a:r>
          <a:endParaRPr lang="de-DE" sz="1300" kern="1200" dirty="0"/>
        </a:p>
      </dsp:txBody>
      <dsp:txXfrm>
        <a:off x="5764109" y="2219087"/>
        <a:ext cx="2095010" cy="459915"/>
      </dsp:txXfrm>
    </dsp:sp>
    <dsp:sp modelId="{87D6B8D7-89A7-460C-9E44-58883388BBD3}">
      <dsp:nvSpPr>
        <dsp:cNvPr id="0" name=""/>
        <dsp:cNvSpPr/>
      </dsp:nvSpPr>
      <dsp:spPr>
        <a:xfrm>
          <a:off x="5764109" y="2749759"/>
          <a:ext cx="2095010" cy="4599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smtClean="0"/>
            <a:t>Mittlerer Preis</a:t>
          </a:r>
          <a:endParaRPr lang="de-DE" sz="1300" kern="1200" dirty="0"/>
        </a:p>
      </dsp:txBody>
      <dsp:txXfrm>
        <a:off x="5764109" y="2749759"/>
        <a:ext cx="2095010" cy="459915"/>
      </dsp:txXfrm>
    </dsp:sp>
    <dsp:sp modelId="{183F52C9-36CF-4512-A6E7-6C0EC77B51EC}">
      <dsp:nvSpPr>
        <dsp:cNvPr id="0" name=""/>
        <dsp:cNvSpPr/>
      </dsp:nvSpPr>
      <dsp:spPr>
        <a:xfrm>
          <a:off x="5764109" y="3280432"/>
          <a:ext cx="2095010" cy="4599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smtClean="0"/>
            <a:t>Mittlere Qualität</a:t>
          </a:r>
          <a:endParaRPr lang="de-DE" sz="1300" kern="1200" dirty="0"/>
        </a:p>
      </dsp:txBody>
      <dsp:txXfrm>
        <a:off x="5764109" y="3280432"/>
        <a:ext cx="2095010" cy="459915"/>
      </dsp:txXfrm>
    </dsp:sp>
    <dsp:sp modelId="{C7576749-2A16-4391-AD49-65EC775B55B9}">
      <dsp:nvSpPr>
        <dsp:cNvPr id="0" name=""/>
        <dsp:cNvSpPr/>
      </dsp:nvSpPr>
      <dsp:spPr>
        <a:xfrm>
          <a:off x="5764109" y="3811104"/>
          <a:ext cx="2095010" cy="4599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smtClean="0"/>
            <a:t>200 / 0 Designer</a:t>
          </a:r>
          <a:endParaRPr lang="de-DE" sz="1300" kern="1200" dirty="0"/>
        </a:p>
      </dsp:txBody>
      <dsp:txXfrm>
        <a:off x="5764109" y="3811104"/>
        <a:ext cx="2095010" cy="459915"/>
      </dsp:txXfrm>
    </dsp:sp>
    <dsp:sp modelId="{4A652A86-1E6A-472B-9A6E-B5E6B38E2B79}">
      <dsp:nvSpPr>
        <dsp:cNvPr id="0" name=""/>
        <dsp:cNvSpPr/>
      </dsp:nvSpPr>
      <dsp:spPr>
        <a:xfrm>
          <a:off x="5764109" y="4341776"/>
          <a:ext cx="2095010" cy="4599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smtClean="0"/>
            <a:t>60% Outsourcing</a:t>
          </a:r>
          <a:endParaRPr lang="de-DE" sz="1300" kern="1200" dirty="0"/>
        </a:p>
      </dsp:txBody>
      <dsp:txXfrm>
        <a:off x="5764109" y="4341776"/>
        <a:ext cx="2095010" cy="459915"/>
      </dsp:txXfrm>
    </dsp:sp>
    <dsp:sp modelId="{11FC0ECC-26EF-40F0-8E07-D62CFE9B9CC6}">
      <dsp:nvSpPr>
        <dsp:cNvPr id="0" name=""/>
        <dsp:cNvSpPr/>
      </dsp:nvSpPr>
      <dsp:spPr>
        <a:xfrm>
          <a:off x="5764109" y="4872448"/>
          <a:ext cx="2095010" cy="4599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smtClean="0"/>
            <a:t>2x pro Woche</a:t>
          </a:r>
          <a:endParaRPr lang="de-DE" sz="1300" kern="1200" dirty="0"/>
        </a:p>
      </dsp:txBody>
      <dsp:txXfrm>
        <a:off x="5764109" y="4872448"/>
        <a:ext cx="2095010" cy="45991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407A7-0442-43F3-BDA1-876EAC296919}" type="datetimeFigureOut">
              <a:rPr lang="de-DE" smtClean="0"/>
              <a:pPr/>
              <a:t>02.07.2015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82880B-1387-424C-BBA8-C93495831A6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0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35" algn="l" defTabSz="9140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71" algn="l" defTabSz="9140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10" algn="l" defTabSz="9140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46" algn="l" defTabSz="9140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181" algn="l" defTabSz="9140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19" algn="l" defTabSz="9140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52" algn="l" defTabSz="9140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291" algn="l" defTabSz="9140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2880B-1387-424C-BBA8-C93495831A66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Großer Umsturz</a:t>
            </a:r>
            <a:r>
              <a:rPr lang="de-DE" baseline="0" dirty="0" smtClean="0"/>
              <a:t> bei Benetton von 2013 auf 2014. Viele Shops geschlossen und aus Märkten zurückgezogen. Rückzug aus der Fast Fashion zurück zu dem was man kann. Qualität </a:t>
            </a:r>
            <a:r>
              <a:rPr lang="de-DE" baseline="0" dirty="0" err="1" smtClean="0"/>
              <a:t>made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Italy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2880B-1387-424C-BBA8-C93495831A66}" type="slidenum">
              <a:rPr lang="de-DE" smtClean="0"/>
              <a:pPr/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Benetton durch viele Franchising</a:t>
            </a:r>
            <a:r>
              <a:rPr lang="de-DE" baseline="0" dirty="0" smtClean="0"/>
              <a:t> Shops weit hinten. 2011 von der Börse genommen, daher keine Zahlen mehr veröffentlicht. </a:t>
            </a:r>
            <a:r>
              <a:rPr lang="de-DE" baseline="0" dirty="0" err="1" smtClean="0"/>
              <a:t>Zara</a:t>
            </a:r>
            <a:r>
              <a:rPr lang="de-DE" baseline="0" dirty="0" smtClean="0"/>
              <a:t> Zahlen durch </a:t>
            </a:r>
            <a:r>
              <a:rPr lang="de-DE" baseline="0" dirty="0" err="1" smtClean="0"/>
              <a:t>Inditex</a:t>
            </a:r>
            <a:r>
              <a:rPr lang="de-DE" baseline="0" dirty="0" smtClean="0"/>
              <a:t> sehr hoch.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2880B-1387-424C-BBA8-C93495831A66}" type="slidenum">
              <a:rPr lang="de-DE" smtClean="0"/>
              <a:pPr/>
              <a:t>19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3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5017" y="6525344"/>
            <a:ext cx="990599" cy="228659"/>
          </a:xfrm>
        </p:spPr>
        <p:txBody>
          <a:bodyPr/>
          <a:lstStyle/>
          <a:p>
            <a:r>
              <a:rPr lang="de-DE" smtClean="0"/>
              <a:t>03.07.2015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2103" y="6525344"/>
            <a:ext cx="3859795" cy="2286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Kevin Gensler, Juliane Schützke, Sarah Starker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8424" y="6453336"/>
            <a:ext cx="628813" cy="2987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4A0E62-E67D-4C7D-B712-1F21E9C5800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1956998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055380" cy="744033"/>
          </a:xfrm>
        </p:spPr>
        <p:txBody>
          <a:bodyPr/>
          <a:lstStyle>
            <a:lvl1pPr>
              <a:defRPr sz="3600" b="1" u="sng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643" y="2052925"/>
            <a:ext cx="7488715" cy="4195481"/>
          </a:xfrm>
        </p:spPr>
        <p:txBody>
          <a:bodyPr>
            <a:normAutofit/>
          </a:bodyPr>
          <a:lstStyle>
            <a:lvl1pPr>
              <a:buClrTx/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1pPr>
            <a:lvl2pPr>
              <a:buClrTx/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2pPr>
            <a:lvl3pPr>
              <a:buClrTx/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3pPr>
            <a:lvl4pPr>
              <a:buClrTx/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4pPr>
            <a:lvl5pPr>
              <a:buClrTx/>
              <a:buFont typeface="Arial" pitchFamily="34" charset="0"/>
              <a:buChar char="•"/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25017" y="6525344"/>
            <a:ext cx="990599" cy="228659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03.07.2015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3808" y="6525344"/>
            <a:ext cx="3859795" cy="22866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Kevin Gensler, Juliane Schützke, Sarah Starker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8424" y="6453336"/>
            <a:ext cx="628813" cy="263631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094A0E62-E67D-4C7D-B712-1F21E9C5800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944136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179512" y="6453336"/>
            <a:ext cx="990599" cy="228659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03.07.2015</a:t>
            </a:r>
            <a:endParaRPr lang="de-DE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42103" y="6453336"/>
            <a:ext cx="3859795" cy="22866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Kevin Gensler, Juliane Schützke, Sarah Starker</a:t>
            </a:r>
            <a:endParaRPr lang="de-DE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8424" y="6442648"/>
            <a:ext cx="628813" cy="29872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094A0E62-E67D-4C7D-B712-1F21E9C5800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717028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1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9"/>
            <a:ext cx="7055380" cy="1400530"/>
          </a:xfrm>
          <a:prstGeom prst="rect">
            <a:avLst/>
          </a:prstGeom>
        </p:spPr>
        <p:txBody>
          <a:bodyPr vert="horz" lIns="91407" tIns="45704" rIns="91407" bIns="45704" rtlCol="0" anchor="t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1" y="2052925"/>
            <a:ext cx="6711654" cy="4195481"/>
          </a:xfrm>
          <a:prstGeom prst="rect">
            <a:avLst/>
          </a:prstGeom>
        </p:spPr>
        <p:txBody>
          <a:bodyPr vert="horz" lIns="91407" tIns="45704" rIns="91407" bIns="45704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017" y="6525344"/>
            <a:ext cx="990599" cy="228659"/>
          </a:xfrm>
          <a:prstGeom prst="rect">
            <a:avLst/>
          </a:prstGeom>
        </p:spPr>
        <p:txBody>
          <a:bodyPr vert="horz" lIns="91407" tIns="45704" rIns="91407" bIns="45704" rtlCol="0" anchor="t"/>
          <a:lstStyle>
            <a:lvl1pPr algn="l">
              <a:defRPr sz="1200" b="0" i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03.07.2015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2103" y="6525344"/>
            <a:ext cx="3859795" cy="228660"/>
          </a:xfrm>
          <a:prstGeom prst="rect">
            <a:avLst/>
          </a:prstGeom>
        </p:spPr>
        <p:txBody>
          <a:bodyPr vert="horz" lIns="91407" tIns="45704" rIns="91407" bIns="45704" rtlCol="0" anchor="b"/>
          <a:lstStyle>
            <a:lvl1pPr algn="l">
              <a:defRPr sz="1200" b="0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Kevin Gensler, Juliane Schützke, Sarah Starker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388424" y="6453336"/>
            <a:ext cx="628813" cy="298720"/>
          </a:xfrm>
          <a:prstGeom prst="rect">
            <a:avLst/>
          </a:prstGeom>
        </p:spPr>
        <p:txBody>
          <a:bodyPr vert="horz" lIns="91407" tIns="45704" rIns="91407" bIns="45704" rtlCol="0" anchor="b"/>
          <a:lstStyle>
            <a:lvl1pPr algn="ctr">
              <a:defRPr sz="1200" b="0" i="0">
                <a:solidFill>
                  <a:schemeClr val="bg1"/>
                </a:solidFill>
              </a:defRPr>
            </a:lvl1pPr>
          </a:lstStyle>
          <a:p>
            <a:fld id="{094A0E62-E67D-4C7D-B712-1F21E9C5800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4936076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9" r:id="rId3"/>
  </p:sldLayoutIdLst>
  <p:hf hdr="0"/>
  <p:txStyles>
    <p:titleStyle>
      <a:lvl1pPr algn="l" defTabSz="457042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85" indent="-342785" algn="l" defTabSz="457042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696" indent="-285655" algn="l" defTabSz="457042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2608" indent="-228522" algn="l" defTabSz="457042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599653" indent="-228522" algn="l" defTabSz="457042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6698" indent="-228522" algn="l" defTabSz="457042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3740" indent="-228522" algn="l" defTabSz="457042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0785" indent="-228522" algn="l" defTabSz="457042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7830" indent="-228522" algn="l" defTabSz="457042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4871" indent="-228522" algn="l" defTabSz="457042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0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2" algn="l" defTabSz="4570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86" algn="l" defTabSz="4570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31" algn="l" defTabSz="4570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77" algn="l" defTabSz="4570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19" algn="l" defTabSz="4570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64" algn="l" defTabSz="4570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06" algn="l" defTabSz="4570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51" algn="l" defTabSz="4570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eg"/><Relationship Id="rId5" Type="http://schemas.openxmlformats.org/officeDocument/2006/relationships/image" Target="../media/image29.jpeg"/><Relationship Id="rId4" Type="http://schemas.openxmlformats.org/officeDocument/2006/relationships/chart" Target="../charts/char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enslord\Documents\Studium\2. Semester\2. Semester Internationale Beschaffung - Hudak\119071111091177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 descr="C:\Users\Genslord\Documents\Studium\2. Semester\2. Semester Internationale Beschaffung - Hudak\Benetton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4203" y="692696"/>
            <a:ext cx="2809797" cy="864096"/>
          </a:xfrm>
          <a:prstGeom prst="rect">
            <a:avLst/>
          </a:prstGeom>
          <a:noFill/>
        </p:spPr>
      </p:pic>
      <p:pic>
        <p:nvPicPr>
          <p:cNvPr id="13" name="Picture 3" descr="C:\Users\Genslord\Documents\Studium\2. Semester\2. Semester Internationale Beschaffung - Hudak\Benetton logo ohne schrift.jpg"/>
          <p:cNvPicPr>
            <a:picLocks noChangeAspect="1" noChangeArrowheads="1"/>
          </p:cNvPicPr>
          <p:nvPr/>
        </p:nvPicPr>
        <p:blipFill>
          <a:blip r:embed="rId4" cstate="print">
            <a:lum bright="-6000"/>
          </a:blip>
          <a:srcRect/>
          <a:stretch>
            <a:fillRect/>
          </a:stretch>
        </p:blipFill>
        <p:spPr bwMode="auto">
          <a:xfrm>
            <a:off x="-6032" y="692696"/>
            <a:ext cx="3312368" cy="864096"/>
          </a:xfrm>
          <a:prstGeom prst="rect">
            <a:avLst/>
          </a:prstGeom>
          <a:noFill/>
        </p:spPr>
      </p:pic>
      <p:grpSp>
        <p:nvGrpSpPr>
          <p:cNvPr id="10" name="Gruppieren 9"/>
          <p:cNvGrpSpPr/>
          <p:nvPr/>
        </p:nvGrpSpPr>
        <p:grpSpPr>
          <a:xfrm>
            <a:off x="0" y="662216"/>
            <a:ext cx="3672408" cy="923330"/>
            <a:chOff x="323528" y="4665910"/>
            <a:chExt cx="3024336" cy="923330"/>
          </a:xfrm>
        </p:grpSpPr>
        <p:sp>
          <p:nvSpPr>
            <p:cNvPr id="11" name="Textfeld 10"/>
            <p:cNvSpPr txBox="1"/>
            <p:nvPr/>
          </p:nvSpPr>
          <p:spPr>
            <a:xfrm>
              <a:off x="323528" y="4665910"/>
              <a:ext cx="18002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Kevin Gensler </a:t>
              </a:r>
            </a:p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Juliane Schützke </a:t>
              </a:r>
            </a:p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Sarah Starker</a:t>
              </a:r>
              <a:endParaRPr lang="de-DE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1979712" y="4665910"/>
              <a:ext cx="136815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E140018IB</a:t>
              </a:r>
            </a:p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E140134IB</a:t>
              </a:r>
            </a:p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E140160IB</a:t>
              </a:r>
              <a:endParaRPr lang="de-DE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5" name="Picture 3" descr="C:\Users\Genslord\Documents\Studium\2. Semester\2. Semester Internationale Beschaffung - Hudak\Benetton logo ohne schrift.jpg"/>
          <p:cNvPicPr>
            <a:picLocks noChangeAspect="1" noChangeArrowheads="1"/>
          </p:cNvPicPr>
          <p:nvPr/>
        </p:nvPicPr>
        <p:blipFill>
          <a:blip r:embed="rId4" cstate="print">
            <a:lum bright="-6000"/>
          </a:blip>
          <a:srcRect/>
          <a:stretch>
            <a:fillRect/>
          </a:stretch>
        </p:blipFill>
        <p:spPr bwMode="auto">
          <a:xfrm>
            <a:off x="1331640" y="4581128"/>
            <a:ext cx="6480720" cy="1296144"/>
          </a:xfrm>
          <a:prstGeom prst="rect">
            <a:avLst/>
          </a:prstGeom>
          <a:noFill/>
        </p:spPr>
      </p:pic>
      <p:sp>
        <p:nvSpPr>
          <p:cNvPr id="16" name="Textfeld 15"/>
          <p:cNvSpPr txBox="1"/>
          <p:nvPr/>
        </p:nvSpPr>
        <p:spPr>
          <a:xfrm>
            <a:off x="1151620" y="4581128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b="1" dirty="0" smtClean="0">
                <a:latin typeface="Arial" pitchFamily="34" charset="0"/>
                <a:cs typeface="Arial" pitchFamily="34" charset="0"/>
              </a:rPr>
              <a:t>Case Study: Benetton Group</a:t>
            </a:r>
          </a:p>
          <a:p>
            <a:pPr algn="ctr"/>
            <a:r>
              <a:rPr lang="de-DE" sz="3600" b="1" dirty="0" smtClean="0">
                <a:latin typeface="Arial" pitchFamily="34" charset="0"/>
                <a:cs typeface="Arial" pitchFamily="34" charset="0"/>
              </a:rPr>
              <a:t>Supply Chain Management</a:t>
            </a:r>
            <a:endParaRPr lang="de-DE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Datumsplatzhalter 9"/>
          <p:cNvSpPr>
            <a:spLocks noGrp="1"/>
          </p:cNvSpPr>
          <p:nvPr>
            <p:ph type="dt" sz="half" idx="10"/>
          </p:nvPr>
        </p:nvSpPr>
        <p:spPr>
          <a:xfrm>
            <a:off x="7956377" y="1268761"/>
            <a:ext cx="1187624" cy="216024"/>
          </a:xfrm>
        </p:spPr>
        <p:txBody>
          <a:bodyPr/>
          <a:lstStyle/>
          <a:p>
            <a:r>
              <a:rPr lang="de-DE" sz="1400" b="1" dirty="0" smtClean="0">
                <a:solidFill>
                  <a:schemeClr val="tx1"/>
                </a:solidFill>
              </a:rPr>
              <a:t>03.07.2015</a:t>
            </a:r>
            <a:endParaRPr lang="de-DE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008434839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1621" b="38146"/>
          <a:stretch/>
        </p:blipFill>
        <p:spPr>
          <a:xfrm>
            <a:off x="323528" y="5157192"/>
            <a:ext cx="2947068" cy="1260831"/>
          </a:xfrm>
          <a:prstGeom prst="rect">
            <a:avLst/>
          </a:prstGeom>
        </p:spPr>
      </p:pic>
      <p:pic>
        <p:nvPicPr>
          <p:cNvPr id="6" name="Bild 5" descr="KillerLoopFW0708.jpg"/>
          <p:cNvPicPr>
            <a:picLocks noChangeAspect="1"/>
          </p:cNvPicPr>
          <p:nvPr/>
        </p:nvPicPr>
        <p:blipFill>
          <a:blip r:embed="rId3" cstate="print">
            <a:alphaModFix amt="46000"/>
            <a:lum brigh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370982"/>
            <a:ext cx="4618377" cy="3082354"/>
          </a:xfrm>
          <a:prstGeom prst="rect">
            <a:avLst/>
          </a:prstGeom>
        </p:spPr>
      </p:pic>
      <p:pic>
        <p:nvPicPr>
          <p:cNvPr id="5" name="Bild 4" descr="playlife-log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88640"/>
            <a:ext cx="2463800" cy="1854200"/>
          </a:xfrm>
          <a:prstGeom prst="rect">
            <a:avLst/>
          </a:prstGeom>
        </p:spPr>
      </p:pic>
      <p:pic>
        <p:nvPicPr>
          <p:cNvPr id="4" name="Bild 3" descr="ss13_jeanswest_bc_01_0.jpg"/>
          <p:cNvPicPr>
            <a:picLocks noChangeAspect="1"/>
          </p:cNvPicPr>
          <p:nvPr/>
        </p:nvPicPr>
        <p:blipFill>
          <a:blip r:embed="rId5" cstate="print">
            <a:alphaModFix amt="40000"/>
            <a:lum brigh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6752"/>
            <a:ext cx="4491789" cy="303458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055380" cy="1400530"/>
          </a:xfrm>
        </p:spPr>
        <p:txBody>
          <a:bodyPr/>
          <a:lstStyle/>
          <a:p>
            <a:r>
              <a:rPr lang="de-DE" sz="3600" b="1" u="sng" dirty="0" smtClean="0">
                <a:solidFill>
                  <a:schemeClr val="bg1"/>
                </a:solidFill>
              </a:rPr>
              <a:t>Markenspektrum</a:t>
            </a:r>
            <a:endParaRPr lang="de-DE" sz="3600" b="1" u="sng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31640" y="2060848"/>
            <a:ext cx="6711654" cy="4195481"/>
          </a:xfrm>
        </p:spPr>
        <p:txBody>
          <a:bodyPr/>
          <a:lstStyle/>
          <a:p>
            <a:pPr>
              <a:buClrTx/>
              <a:buFont typeface="Arial" pitchFamily="34" charset="0"/>
              <a:buChar char="•"/>
            </a:pPr>
            <a:r>
              <a:rPr lang="de-DE" b="1" dirty="0" smtClean="0">
                <a:solidFill>
                  <a:schemeClr val="bg1"/>
                </a:solidFill>
              </a:rPr>
              <a:t>seit Ende 2013 Konzentration auf Benetton und Sisley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de-DE" b="1" dirty="0" smtClean="0">
                <a:solidFill>
                  <a:schemeClr val="bg1"/>
                </a:solidFill>
              </a:rPr>
              <a:t>weitere Marken: 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de-DE" sz="2000" b="1" dirty="0" smtClean="0">
                <a:solidFill>
                  <a:schemeClr val="bg1"/>
                </a:solidFill>
              </a:rPr>
              <a:t>Playlife (Freizeitmode)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de-DE" sz="2000" b="1" dirty="0" smtClean="0">
                <a:solidFill>
                  <a:schemeClr val="bg1"/>
                </a:solidFill>
              </a:rPr>
              <a:t>Jean´s West (denim-basierte Freizeitmode)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de-DE" sz="2000" b="1" dirty="0" smtClean="0">
                <a:solidFill>
                  <a:schemeClr val="bg1"/>
                </a:solidFill>
              </a:rPr>
              <a:t>Anthology of Cotton (funktionale Damen-Sportswear)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de-DE" sz="2000" b="1" dirty="0" smtClean="0">
                <a:solidFill>
                  <a:schemeClr val="bg1"/>
                </a:solidFill>
              </a:rPr>
              <a:t>Killer Loop (Streetwear)</a:t>
            </a:r>
          </a:p>
          <a:p>
            <a:pPr marL="457200" lvl="1" indent="0">
              <a:buNone/>
            </a:pPr>
            <a:endParaRPr lang="de-DE" b="1" dirty="0"/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03.07.2015</a:t>
            </a:r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0E62-E67D-4C7D-B712-1F21E9C58005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Kevin Gensler, Juliane Schützke, Sarah Starker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52793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 descr="C:\Users\Genslord\Documents\Studium\2. Semester\2. Semester Internationale Beschaffung - Hudak\Benetton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8353" y="116632"/>
            <a:ext cx="2575647" cy="792088"/>
          </a:xfrm>
          <a:prstGeom prst="rect">
            <a:avLst/>
          </a:prstGeom>
          <a:noFill/>
        </p:spPr>
      </p:pic>
      <p:sp>
        <p:nvSpPr>
          <p:cNvPr id="26" name="Textfeld 25"/>
          <p:cNvSpPr txBox="1"/>
          <p:nvPr/>
        </p:nvSpPr>
        <p:spPr>
          <a:xfrm>
            <a:off x="323528" y="406405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u="sng" dirty="0" smtClean="0">
                <a:solidFill>
                  <a:schemeClr val="bg1"/>
                </a:solidFill>
              </a:rPr>
              <a:t>„McFashion“-Business</a:t>
            </a:r>
            <a:endParaRPr lang="de-DE" sz="3600" b="1" u="sng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Genslord\Documents\Studium\2. Semester\2. Semester Internationale Beschaffung - Hudak\6a0133ec7df156970b013486064e40970c-800w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67458"/>
            <a:ext cx="2714625" cy="1733550"/>
          </a:xfrm>
          <a:prstGeom prst="rect">
            <a:avLst/>
          </a:prstGeom>
          <a:noFill/>
        </p:spPr>
      </p:pic>
      <p:pic>
        <p:nvPicPr>
          <p:cNvPr id="5124" name="Picture 4" descr="C:\Users\Genslord\Documents\Studium\2. Semester\2. Semester Internationale Beschaffung - Hudak\Armani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079974"/>
            <a:ext cx="1981200" cy="1365250"/>
          </a:xfrm>
          <a:prstGeom prst="rect">
            <a:avLst/>
          </a:prstGeom>
          <a:noFill/>
        </p:spPr>
      </p:pic>
      <p:pic>
        <p:nvPicPr>
          <p:cNvPr id="5125" name="Picture 5" descr="C:\Users\Genslord\Documents\Studium\2. Semester\2. Semester Internationale Beschaffung - Hudak\chanel-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5013176"/>
            <a:ext cx="1714500" cy="1333500"/>
          </a:xfrm>
          <a:prstGeom prst="rect">
            <a:avLst/>
          </a:prstGeom>
          <a:noFill/>
        </p:spPr>
      </p:pic>
      <p:pic>
        <p:nvPicPr>
          <p:cNvPr id="5126" name="Picture 6" descr="C:\Users\Genslord\Documents\Studium\2. Semester\2. Semester Internationale Beschaffung - Hudak\1306923338hxl62g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7798" y="1196752"/>
            <a:ext cx="1980626" cy="2321348"/>
          </a:xfrm>
          <a:prstGeom prst="rect">
            <a:avLst/>
          </a:prstGeom>
          <a:noFill/>
        </p:spPr>
      </p:pic>
      <p:sp>
        <p:nvSpPr>
          <p:cNvPr id="17" name="Pfeil nach links und rechts 16"/>
          <p:cNvSpPr/>
          <p:nvPr/>
        </p:nvSpPr>
        <p:spPr>
          <a:xfrm>
            <a:off x="3779912" y="3284984"/>
            <a:ext cx="2016224" cy="115212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1115616" y="3615407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bg1"/>
                </a:solidFill>
              </a:rPr>
              <a:t>Handwerk</a:t>
            </a:r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6732240" y="3645024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bg1"/>
                </a:solidFill>
              </a:rPr>
              <a:t>Industrie</a:t>
            </a:r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4499992" y="3573016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bg1"/>
                </a:solidFill>
              </a:rPr>
              <a:t>vs.</a:t>
            </a:r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3347864" y="1196752"/>
            <a:ext cx="309634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400" b="1" dirty="0" smtClean="0">
                <a:solidFill>
                  <a:schemeClr val="bg1"/>
                </a:solidFill>
              </a:rPr>
              <a:t> von Design </a:t>
            </a:r>
            <a:br>
              <a:rPr lang="de-DE" sz="2400" b="1" dirty="0" smtClean="0">
                <a:solidFill>
                  <a:schemeClr val="bg1"/>
                </a:solidFill>
              </a:rPr>
            </a:br>
            <a:r>
              <a:rPr lang="de-DE" sz="2400" b="1" dirty="0" smtClean="0">
                <a:solidFill>
                  <a:schemeClr val="bg1"/>
                </a:solidFill>
              </a:rPr>
              <a:t>  zu Reaktion</a:t>
            </a:r>
          </a:p>
          <a:p>
            <a:endParaRPr lang="de-DE" sz="10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de-DE" sz="2400" b="1" dirty="0" smtClean="0">
                <a:solidFill>
                  <a:schemeClr val="bg1"/>
                </a:solidFill>
              </a:rPr>
              <a:t> von Einzelstücken</a:t>
            </a:r>
            <a:br>
              <a:rPr lang="de-DE" sz="2400" b="1" dirty="0" smtClean="0">
                <a:solidFill>
                  <a:schemeClr val="bg1"/>
                </a:solidFill>
              </a:rPr>
            </a:br>
            <a:r>
              <a:rPr lang="de-DE" sz="2400" b="1" dirty="0" smtClean="0">
                <a:solidFill>
                  <a:schemeClr val="bg1"/>
                </a:solidFill>
              </a:rPr>
              <a:t>  zu Massenware</a:t>
            </a:r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3635896" y="4509120"/>
            <a:ext cx="295232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400" b="1" dirty="0" smtClean="0">
                <a:solidFill>
                  <a:schemeClr val="bg1"/>
                </a:solidFill>
              </a:rPr>
              <a:t> kurze Produktzyklen</a:t>
            </a:r>
            <a:br>
              <a:rPr lang="de-DE" sz="2400" b="1" dirty="0" smtClean="0">
                <a:solidFill>
                  <a:schemeClr val="bg1"/>
                </a:solidFill>
              </a:rPr>
            </a:br>
            <a:endParaRPr lang="de-DE" sz="1000" b="1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de-DE" sz="2400" b="1" dirty="0" smtClean="0">
                <a:solidFill>
                  <a:schemeClr val="bg1"/>
                </a:solidFill>
              </a:rPr>
              <a:t> gleiche Ware weltweit</a:t>
            </a:r>
          </a:p>
          <a:p>
            <a:pPr>
              <a:buFont typeface="Arial" pitchFamily="34" charset="0"/>
              <a:buChar char="•"/>
            </a:pP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51" name="Datumsplatzhalter 5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03.07.2015</a:t>
            </a:r>
            <a:endParaRPr lang="de-DE" dirty="0"/>
          </a:p>
        </p:txBody>
      </p:sp>
      <p:sp>
        <p:nvSpPr>
          <p:cNvPr id="52" name="Foliennummernplatzhalter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0E62-E67D-4C7D-B712-1F21E9C58005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53" name="Fußzeilenplatzhalter 5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Kevin Gensler, Juliane Schützke, Sarah Starker</a:t>
            </a:r>
            <a:endParaRPr lang="de-DE" dirty="0"/>
          </a:p>
        </p:txBody>
      </p:sp>
      <p:pic>
        <p:nvPicPr>
          <p:cNvPr id="1026" name="Picture 2" descr="C:\Users\Genslord\Documents\Studium\2. Semester\2. Semester Internationale Beschaffung - Hudak\0050 a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4077072"/>
            <a:ext cx="1906042" cy="2328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Genslord\Documents\Studium\2. Semester\2. Semester Internationale Beschaffung - Hudak\tumblr_mtzlhfbe7O1s8942mo1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8820472" cy="5880315"/>
          </a:xfrm>
          <a:prstGeom prst="rect">
            <a:avLst/>
          </a:prstGeom>
          <a:noFill/>
        </p:spPr>
      </p:pic>
      <p:sp>
        <p:nvSpPr>
          <p:cNvPr id="3" name="Textfeld 2"/>
          <p:cNvSpPr txBox="1"/>
          <p:nvPr/>
        </p:nvSpPr>
        <p:spPr>
          <a:xfrm>
            <a:off x="323528" y="188640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u="sng" dirty="0" smtClean="0">
                <a:solidFill>
                  <a:schemeClr val="bg1"/>
                </a:solidFill>
              </a:rPr>
              <a:t>„McFashion“-Business</a:t>
            </a:r>
            <a:endParaRPr lang="de-DE" sz="3600" b="1" u="sng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m 3"/>
          <p:cNvGraphicFramePr/>
          <p:nvPr/>
        </p:nvGraphicFramePr>
        <p:xfrm>
          <a:off x="467544" y="1052736"/>
          <a:ext cx="813690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3203848" y="1988840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rgbClr val="00B050"/>
                </a:solidFill>
              </a:rPr>
              <a:t>Anforderungen</a:t>
            </a:r>
            <a:endParaRPr lang="de-DE" sz="2800" b="1" dirty="0">
              <a:solidFill>
                <a:srgbClr val="00B050"/>
              </a:solidFill>
            </a:endParaRPr>
          </a:p>
        </p:txBody>
      </p:sp>
      <p:pic>
        <p:nvPicPr>
          <p:cNvPr id="6" name="Picture 3" descr="C:\Users\Genslord\Documents\Studium\2. Semester\2. Semester Internationale Beschaffung - Hudak\Benetton log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68353" y="116632"/>
            <a:ext cx="2575647" cy="792088"/>
          </a:xfrm>
          <a:prstGeom prst="rect">
            <a:avLst/>
          </a:prstGeom>
          <a:noFill/>
        </p:spPr>
      </p:pic>
      <p:sp>
        <p:nvSpPr>
          <p:cNvPr id="15" name="Datumsplatzhalt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03.07.2015</a:t>
            </a:r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0E62-E67D-4C7D-B712-1F21E9C58005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Kevin Gensler, Juliane Schützke, Sarah Starker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Genslord\Documents\Studium\2. Semester\2. Semester Internationale Beschaffung - Hudak\Benetton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8353" y="116632"/>
            <a:ext cx="2575647" cy="792088"/>
          </a:xfrm>
          <a:prstGeom prst="rect">
            <a:avLst/>
          </a:prstGeom>
          <a:noFill/>
        </p:spPr>
      </p:pic>
      <p:sp>
        <p:nvSpPr>
          <p:cNvPr id="4" name="Textfeld 3"/>
          <p:cNvSpPr txBox="1"/>
          <p:nvPr/>
        </p:nvSpPr>
        <p:spPr>
          <a:xfrm>
            <a:off x="323528" y="478413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u="sng" dirty="0" smtClean="0">
                <a:solidFill>
                  <a:schemeClr val="bg1"/>
                </a:solidFill>
              </a:rPr>
              <a:t>Vorwurf der „Slow Fashion“</a:t>
            </a:r>
            <a:endParaRPr lang="de-DE" sz="3600" b="1" u="sng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Users\Genslord\Documents\Studium\2. Semester\2. Semester Internationale Beschaffung - Hudak\landfill_si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736776"/>
            <a:ext cx="3966828" cy="2644552"/>
          </a:xfrm>
          <a:prstGeom prst="rect">
            <a:avLst/>
          </a:prstGeom>
          <a:noFill/>
        </p:spPr>
      </p:pic>
      <p:pic>
        <p:nvPicPr>
          <p:cNvPr id="1028" name="Picture 4" descr="C:\Users\Genslord\Documents\Studium\2. Semester\2. Semester Internationale Beschaffung - Hudak\fast-fashion-clothing-dy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1118" y="1484784"/>
            <a:ext cx="3133370" cy="2092176"/>
          </a:xfrm>
          <a:prstGeom prst="rect">
            <a:avLst/>
          </a:prstGeom>
          <a:noFill/>
        </p:spPr>
      </p:pic>
      <p:pic>
        <p:nvPicPr>
          <p:cNvPr id="1030" name="Picture 6" descr="C:\Users\Genslord\Documents\Studium\2. Semester\2. Semester Internationale Beschaffung - Hudak\garment-factor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3789040"/>
            <a:ext cx="4215731" cy="2623642"/>
          </a:xfrm>
          <a:prstGeom prst="rect">
            <a:avLst/>
          </a:prstGeom>
          <a:noFill/>
        </p:spPr>
      </p:pic>
      <p:sp>
        <p:nvSpPr>
          <p:cNvPr id="9" name="Textfeld 8"/>
          <p:cNvSpPr txBox="1"/>
          <p:nvPr/>
        </p:nvSpPr>
        <p:spPr>
          <a:xfrm>
            <a:off x="395536" y="1490008"/>
            <a:ext cx="61926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000" b="1" dirty="0" smtClean="0">
                <a:solidFill>
                  <a:schemeClr val="bg1"/>
                </a:solidFill>
              </a:rPr>
              <a:t> Umweltverschmutzung (Farbe)</a:t>
            </a:r>
          </a:p>
          <a:p>
            <a:pPr>
              <a:buFont typeface="Arial" pitchFamily="34" charset="0"/>
              <a:buChar char="•"/>
            </a:pPr>
            <a:r>
              <a:rPr lang="de-DE" sz="2000" b="1" dirty="0" smtClean="0">
                <a:solidFill>
                  <a:schemeClr val="bg1"/>
                </a:solidFill>
              </a:rPr>
              <a:t> schlechte Verarbeitung</a:t>
            </a:r>
          </a:p>
          <a:p>
            <a:pPr>
              <a:buFont typeface="Arial" pitchFamily="34" charset="0"/>
              <a:buChar char="•"/>
            </a:pPr>
            <a:r>
              <a:rPr lang="de-DE" sz="2000" b="1" dirty="0" smtClean="0">
                <a:solidFill>
                  <a:schemeClr val="bg1"/>
                </a:solidFill>
              </a:rPr>
              <a:t> schlechte Arbeitsbedingungen</a:t>
            </a:r>
          </a:p>
          <a:p>
            <a:pPr>
              <a:buFont typeface="Arial" pitchFamily="34" charset="0"/>
              <a:buChar char="•"/>
            </a:pPr>
            <a:r>
              <a:rPr lang="de-DE" sz="2000" b="1" dirty="0" smtClean="0">
                <a:solidFill>
                  <a:schemeClr val="bg1"/>
                </a:solidFill>
              </a:rPr>
              <a:t> Ausbeutung der Entwicklungsländer</a:t>
            </a:r>
          </a:p>
          <a:p>
            <a:pPr>
              <a:buFont typeface="Arial" pitchFamily="34" charset="0"/>
              <a:buChar char="•"/>
            </a:pPr>
            <a:r>
              <a:rPr lang="de-DE" sz="2000" b="1" dirty="0" smtClean="0">
                <a:solidFill>
                  <a:schemeClr val="bg1"/>
                </a:solidFill>
              </a:rPr>
              <a:t> Wegwerf-Mode / Kopierte Mode</a:t>
            </a:r>
          </a:p>
          <a:p>
            <a:pPr>
              <a:buFont typeface="Arial" pitchFamily="34" charset="0"/>
              <a:buChar char="•"/>
            </a:pPr>
            <a:r>
              <a:rPr lang="de-DE" sz="2000" b="1" dirty="0" smtClean="0">
                <a:solidFill>
                  <a:schemeClr val="bg1"/>
                </a:solidFill>
              </a:rPr>
              <a:t> kurze Trends statt klassischer Style</a:t>
            </a:r>
          </a:p>
        </p:txBody>
      </p:sp>
      <p:sp>
        <p:nvSpPr>
          <p:cNvPr id="17" name="Datumsplatzhalt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03.07.2015</a:t>
            </a:r>
            <a:endParaRPr lang="de-DE" dirty="0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0E62-E67D-4C7D-B712-1F21E9C58005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Kevin Gensler, Juliane Schützke, Sarah Starker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/>
          <p:cNvGraphicFramePr/>
          <p:nvPr/>
        </p:nvGraphicFramePr>
        <p:xfrm>
          <a:off x="575556" y="980728"/>
          <a:ext cx="799288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 descr="Snip20131207_3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1340768"/>
            <a:ext cx="1944216" cy="116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Genslord\Documents\Studium\2. Semester\2. Semester Internationale Beschaffung - Hudak\zara-profil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4208" y="1268760"/>
            <a:ext cx="1872208" cy="1296144"/>
          </a:xfrm>
          <a:prstGeom prst="rect">
            <a:avLst/>
          </a:prstGeom>
          <a:noFill/>
        </p:spPr>
      </p:pic>
      <p:pic>
        <p:nvPicPr>
          <p:cNvPr id="1027" name="Picture 3" descr="C:\Users\Genslord\Documents\Studium\2. Semester\2. Semester Internationale Beschaffung - Hudak\Benetton log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560" y="1484784"/>
            <a:ext cx="2575647" cy="792088"/>
          </a:xfrm>
          <a:prstGeom prst="rect">
            <a:avLst/>
          </a:prstGeom>
          <a:noFill/>
        </p:spPr>
      </p:pic>
      <p:pic>
        <p:nvPicPr>
          <p:cNvPr id="10" name="Picture 3" descr="C:\Users\Genslord\Documents\Studium\2. Semester\2. Semester Internationale Beschaffung - Hudak\Benetton log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68353" y="116632"/>
            <a:ext cx="2575647" cy="792088"/>
          </a:xfrm>
          <a:prstGeom prst="rect">
            <a:avLst/>
          </a:prstGeom>
          <a:noFill/>
        </p:spPr>
      </p:pic>
      <p:sp>
        <p:nvSpPr>
          <p:cNvPr id="11" name="Textfeld 10"/>
          <p:cNvSpPr txBox="1"/>
          <p:nvPr/>
        </p:nvSpPr>
        <p:spPr>
          <a:xfrm>
            <a:off x="323528" y="478413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u="sng" dirty="0" smtClean="0">
                <a:solidFill>
                  <a:schemeClr val="bg1"/>
                </a:solidFill>
              </a:rPr>
              <a:t>Die Fast Fashion Giganten</a:t>
            </a:r>
            <a:endParaRPr lang="de-DE" sz="3600" b="1" u="sng" dirty="0">
              <a:solidFill>
                <a:schemeClr val="bg1"/>
              </a:solidFill>
            </a:endParaRPr>
          </a:p>
        </p:txBody>
      </p:sp>
      <p:sp>
        <p:nvSpPr>
          <p:cNvPr id="18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03.07.2015</a:t>
            </a:r>
            <a:endParaRPr lang="de-DE" dirty="0"/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0E62-E67D-4C7D-B712-1F21E9C58005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20" name="Fußzeilenplatzhalt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Kevin Gensler, Juliane Schützke, Sarah Starker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Genslord\Documents\Studium\2. Semester\2. Semester Internationale Beschaffung - Hudak\Portfolio Benetton HM Zara.jpg"/>
          <p:cNvPicPr>
            <a:picLocks noChangeAspect="1" noChangeArrowheads="1"/>
          </p:cNvPicPr>
          <p:nvPr/>
        </p:nvPicPr>
        <p:blipFill>
          <a:blip r:embed="rId2" cstate="print">
            <a:lum bright="-6000" contrast="-34000"/>
          </a:blip>
          <a:srcRect/>
          <a:stretch>
            <a:fillRect/>
          </a:stretch>
        </p:blipFill>
        <p:spPr bwMode="auto">
          <a:xfrm>
            <a:off x="827584" y="1844824"/>
            <a:ext cx="7307111" cy="3928789"/>
          </a:xfrm>
          <a:prstGeom prst="rect">
            <a:avLst/>
          </a:prstGeom>
          <a:noFill/>
        </p:spPr>
      </p:pic>
      <p:pic>
        <p:nvPicPr>
          <p:cNvPr id="6" name="Picture 3" descr="Snip20131207_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581128"/>
            <a:ext cx="936104" cy="56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Genslord\Documents\Studium\2. Semester\2. Semester Internationale Beschaffung - Hudak\zara-profi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933056"/>
            <a:ext cx="864096" cy="598220"/>
          </a:xfrm>
          <a:prstGeom prst="rect">
            <a:avLst/>
          </a:prstGeom>
          <a:noFill/>
        </p:spPr>
      </p:pic>
      <p:pic>
        <p:nvPicPr>
          <p:cNvPr id="1027" name="Picture 3" descr="C:\Users\Genslord\Documents\Studium\2. Semester\2. Semester Internationale Beschaffung - Hudak\Benetton 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2564904"/>
            <a:ext cx="1279503" cy="393485"/>
          </a:xfrm>
          <a:prstGeom prst="rect">
            <a:avLst/>
          </a:prstGeom>
          <a:noFill/>
        </p:spPr>
      </p:pic>
      <p:pic>
        <p:nvPicPr>
          <p:cNvPr id="10" name="Picture 3" descr="C:\Users\Genslord\Documents\Studium\2. Semester\2. Semester Internationale Beschaffung - Hudak\Benetton 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68353" y="116632"/>
            <a:ext cx="2575647" cy="792088"/>
          </a:xfrm>
          <a:prstGeom prst="rect">
            <a:avLst/>
          </a:prstGeom>
          <a:noFill/>
        </p:spPr>
      </p:pic>
      <p:sp>
        <p:nvSpPr>
          <p:cNvPr id="11" name="Textfeld 10"/>
          <p:cNvSpPr txBox="1"/>
          <p:nvPr/>
        </p:nvSpPr>
        <p:spPr>
          <a:xfrm>
            <a:off x="323528" y="478413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u="sng" dirty="0" smtClean="0">
                <a:solidFill>
                  <a:schemeClr val="bg1"/>
                </a:solidFill>
              </a:rPr>
              <a:t>Die Fast Fashion Giganten</a:t>
            </a:r>
            <a:endParaRPr lang="de-DE" sz="3600" b="1" u="sng" dirty="0">
              <a:solidFill>
                <a:schemeClr val="bg1"/>
              </a:solidFill>
            </a:endParaRPr>
          </a:p>
        </p:txBody>
      </p:sp>
      <p:sp>
        <p:nvSpPr>
          <p:cNvPr id="18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03.07.2015</a:t>
            </a:r>
            <a:endParaRPr lang="de-DE" dirty="0"/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0E62-E67D-4C7D-B712-1F21E9C58005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20" name="Fußzeilenplatzhalt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Kevin Gensler, Juliane Schützke, Sarah Starker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m 15"/>
          <p:cNvGraphicFramePr/>
          <p:nvPr/>
        </p:nvGraphicFramePr>
        <p:xfrm>
          <a:off x="395536" y="2348880"/>
          <a:ext cx="4320480" cy="2703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Diagramm 18"/>
          <p:cNvGraphicFramePr/>
          <p:nvPr/>
        </p:nvGraphicFramePr>
        <p:xfrm>
          <a:off x="4427984" y="2348880"/>
          <a:ext cx="4392488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3" descr="Snip20131207_3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933056"/>
            <a:ext cx="936104" cy="56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Genslord\Documents\Studium\2. Semester\2. Semester Internationale Beschaffung - Hudak\zara-profi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3212976"/>
            <a:ext cx="936104" cy="598220"/>
          </a:xfrm>
          <a:prstGeom prst="rect">
            <a:avLst/>
          </a:prstGeom>
          <a:noFill/>
        </p:spPr>
      </p:pic>
      <p:pic>
        <p:nvPicPr>
          <p:cNvPr id="3076" name="Picture 4" descr="C:\Users\Genslord\Documents\Studium\2. Semester\2. Semester Internationale Beschaffung - Hudak\Benetton 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4077072"/>
            <a:ext cx="1103709" cy="339423"/>
          </a:xfrm>
          <a:prstGeom prst="rect">
            <a:avLst/>
          </a:prstGeom>
          <a:noFill/>
        </p:spPr>
      </p:pic>
      <p:pic>
        <p:nvPicPr>
          <p:cNvPr id="22" name="Picture 4" descr="C:\Users\Genslord\Documents\Studium\2. Semester\2. Semester Internationale Beschaffung - Hudak\Benetton 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3933056"/>
            <a:ext cx="1103709" cy="339423"/>
          </a:xfrm>
          <a:prstGeom prst="rect">
            <a:avLst/>
          </a:prstGeom>
          <a:noFill/>
        </p:spPr>
      </p:pic>
      <p:pic>
        <p:nvPicPr>
          <p:cNvPr id="23" name="Picture 3" descr="Snip20131207_3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3212976"/>
            <a:ext cx="936104" cy="56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 descr="C:\Users\Genslord\Documents\Studium\2. Semester\2. Semester Internationale Beschaffung - Hudak\zara-profi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3140968"/>
            <a:ext cx="936104" cy="598220"/>
          </a:xfrm>
          <a:prstGeom prst="rect">
            <a:avLst/>
          </a:prstGeom>
          <a:noFill/>
        </p:spPr>
      </p:pic>
      <p:pic>
        <p:nvPicPr>
          <p:cNvPr id="25" name="Picture 3" descr="C:\Users\Genslord\Documents\Studium\2. Semester\2. Semester Internationale Beschaffung - Hudak\Benetton 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68353" y="116632"/>
            <a:ext cx="2575647" cy="792088"/>
          </a:xfrm>
          <a:prstGeom prst="rect">
            <a:avLst/>
          </a:prstGeom>
          <a:noFill/>
        </p:spPr>
      </p:pic>
      <p:sp>
        <p:nvSpPr>
          <p:cNvPr id="26" name="Textfeld 25"/>
          <p:cNvSpPr txBox="1"/>
          <p:nvPr/>
        </p:nvSpPr>
        <p:spPr>
          <a:xfrm>
            <a:off x="323528" y="478413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u="sng" dirty="0" smtClean="0">
                <a:solidFill>
                  <a:schemeClr val="bg1"/>
                </a:solidFill>
              </a:rPr>
              <a:t>Die Fast Fashion Giganten</a:t>
            </a:r>
            <a:endParaRPr lang="de-DE" sz="3600" b="1" u="sng" dirty="0">
              <a:solidFill>
                <a:schemeClr val="bg1"/>
              </a:solidFill>
            </a:endParaRPr>
          </a:p>
        </p:txBody>
      </p:sp>
      <p:sp>
        <p:nvSpPr>
          <p:cNvPr id="27" name="Datumsplatzhalter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03.07.2015</a:t>
            </a:r>
            <a:endParaRPr lang="de-DE" dirty="0"/>
          </a:p>
        </p:txBody>
      </p:sp>
      <p:sp>
        <p:nvSpPr>
          <p:cNvPr id="28" name="Foliennummernplatzhalt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0E62-E67D-4C7D-B712-1F21E9C58005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29" name="Fußzeilenplatzhalt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Kevin Gensler, Juliane Schützke, Sarah Starker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m 13"/>
          <p:cNvGraphicFramePr/>
          <p:nvPr/>
        </p:nvGraphicFramePr>
        <p:xfrm>
          <a:off x="431540" y="1340768"/>
          <a:ext cx="828092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3" descr="Snip20131207_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212976"/>
            <a:ext cx="986400" cy="59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Genslord\Documents\Studium\2. Semester\2. Semester Internationale Beschaffung - Hudak\zara-profi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861048"/>
            <a:ext cx="936104" cy="648072"/>
          </a:xfrm>
          <a:prstGeom prst="rect">
            <a:avLst/>
          </a:prstGeom>
          <a:noFill/>
        </p:spPr>
      </p:pic>
      <p:pic>
        <p:nvPicPr>
          <p:cNvPr id="3076" name="Picture 4" descr="C:\Users\Genslord\Documents\Studium\2. Semester\2. Semester Internationale Beschaffung - Hudak\Benetton 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4941168"/>
            <a:ext cx="1103709" cy="339423"/>
          </a:xfrm>
          <a:prstGeom prst="rect">
            <a:avLst/>
          </a:prstGeom>
          <a:noFill/>
        </p:spPr>
      </p:pic>
      <p:pic>
        <p:nvPicPr>
          <p:cNvPr id="11" name="Picture 3" descr="C:\Users\Genslord\Documents\Studium\2. Semester\2. Semester Internationale Beschaffung - Hudak\Benetton 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68353" y="116632"/>
            <a:ext cx="2575647" cy="792088"/>
          </a:xfrm>
          <a:prstGeom prst="rect">
            <a:avLst/>
          </a:prstGeom>
          <a:noFill/>
        </p:spPr>
      </p:pic>
      <p:sp>
        <p:nvSpPr>
          <p:cNvPr id="12" name="Textfeld 11"/>
          <p:cNvSpPr txBox="1"/>
          <p:nvPr/>
        </p:nvSpPr>
        <p:spPr>
          <a:xfrm>
            <a:off x="323528" y="478413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u="sng" dirty="0" smtClean="0">
                <a:solidFill>
                  <a:schemeClr val="bg1"/>
                </a:solidFill>
              </a:rPr>
              <a:t>Die Fast Fashion Giganten</a:t>
            </a:r>
            <a:endParaRPr lang="de-DE" sz="3600" b="1" u="sng" dirty="0">
              <a:solidFill>
                <a:schemeClr val="bg1"/>
              </a:solidFill>
            </a:endParaRPr>
          </a:p>
        </p:txBody>
      </p:sp>
      <p:pic>
        <p:nvPicPr>
          <p:cNvPr id="7170" name="Picture 2" descr="C:\Users\Genslord\Documents\Studium\2. Semester\2. Semester Internationale Beschaffung - Hudak\2000px-Gap_logo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2420888"/>
            <a:ext cx="733376" cy="733376"/>
          </a:xfrm>
          <a:prstGeom prst="rect">
            <a:avLst/>
          </a:prstGeom>
          <a:noFill/>
        </p:spPr>
      </p:pic>
      <p:pic>
        <p:nvPicPr>
          <p:cNvPr id="7171" name="Picture 3" descr="C:\Users\Genslord\Documents\Studium\2. Semester\2. Semester Internationale Beschaffung - Hudak\Fast_Retailing_logo.svg.png"/>
          <p:cNvPicPr>
            <a:picLocks noChangeAspect="1" noChangeArrowheads="1"/>
          </p:cNvPicPr>
          <p:nvPr/>
        </p:nvPicPr>
        <p:blipFill>
          <a:blip r:embed="rId7" cstate="print">
            <a:lum contrast="-40000"/>
          </a:blip>
          <a:srcRect/>
          <a:stretch>
            <a:fillRect/>
          </a:stretch>
        </p:blipFill>
        <p:spPr bwMode="auto">
          <a:xfrm>
            <a:off x="2987824" y="4293096"/>
            <a:ext cx="1030184" cy="513482"/>
          </a:xfrm>
          <a:prstGeom prst="rect">
            <a:avLst/>
          </a:prstGeom>
          <a:noFill/>
        </p:spPr>
      </p:pic>
      <p:sp>
        <p:nvSpPr>
          <p:cNvPr id="21" name="Datumsplatzhalt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03.07.2015</a:t>
            </a:r>
            <a:endParaRPr lang="de-DE" dirty="0"/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0E62-E67D-4C7D-B712-1F21E9C58005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23" name="Fußzeilenplatzhalt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Kevin Gensler, Juliane Schützke, Sarah Starker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m 10"/>
          <p:cNvGraphicFramePr/>
          <p:nvPr/>
        </p:nvGraphicFramePr>
        <p:xfrm>
          <a:off x="4558938" y="2041072"/>
          <a:ext cx="4585062" cy="2775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agramm 7"/>
          <p:cNvGraphicFramePr/>
          <p:nvPr/>
        </p:nvGraphicFramePr>
        <p:xfrm>
          <a:off x="0" y="2041072"/>
          <a:ext cx="4585062" cy="2775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323528" y="260648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u="sng" dirty="0" smtClean="0">
                <a:solidFill>
                  <a:schemeClr val="bg1"/>
                </a:solidFill>
              </a:rPr>
              <a:t>Die Fast Fashion Giganten</a:t>
            </a:r>
            <a:endParaRPr lang="de-DE" sz="3600" b="1" u="sng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Genslord\Documents\Studium\2. Semester\2. Semester Internationale Beschaffung - Hudak\zara-profi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3933056"/>
            <a:ext cx="792088" cy="548369"/>
          </a:xfrm>
          <a:prstGeom prst="rect">
            <a:avLst/>
          </a:prstGeom>
          <a:noFill/>
        </p:spPr>
      </p:pic>
      <p:pic>
        <p:nvPicPr>
          <p:cNvPr id="3076" name="Picture 4" descr="C:\Users\Genslord\Documents\Studium\2. Semester\2. Semester Internationale Beschaffung - Hudak\Benetton 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005064"/>
            <a:ext cx="1103709" cy="339423"/>
          </a:xfrm>
          <a:prstGeom prst="rect">
            <a:avLst/>
          </a:prstGeom>
          <a:noFill/>
        </p:spPr>
      </p:pic>
      <p:pic>
        <p:nvPicPr>
          <p:cNvPr id="14" name="Picture 4" descr="C:\Users\Genslord\Documents\Studium\2. Semester\2. Semester Internationale Beschaffung - Hudak\Benetton 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3717032"/>
            <a:ext cx="1103709" cy="339423"/>
          </a:xfrm>
          <a:prstGeom prst="rect">
            <a:avLst/>
          </a:prstGeom>
          <a:noFill/>
        </p:spPr>
      </p:pic>
      <p:pic>
        <p:nvPicPr>
          <p:cNvPr id="15" name="Picture 3" descr="Snip20131207_3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5696" y="3861048"/>
            <a:ext cx="866673" cy="52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 descr="Snip20131207_3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3645024"/>
            <a:ext cx="866673" cy="52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C:\Users\Genslord\Documents\Studium\2. Semester\2. Semester Internationale Beschaffung - Hudak\zara-profi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3501008"/>
            <a:ext cx="792088" cy="548369"/>
          </a:xfrm>
          <a:prstGeom prst="rect">
            <a:avLst/>
          </a:prstGeom>
          <a:noFill/>
        </p:spPr>
      </p:pic>
      <p:pic>
        <p:nvPicPr>
          <p:cNvPr id="21" name="Picture 3" descr="C:\Users\Genslord\Documents\Studium\2. Semester\2. Semester Internationale Beschaffung - Hudak\Benetton 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68353" y="116632"/>
            <a:ext cx="2575647" cy="792088"/>
          </a:xfrm>
          <a:prstGeom prst="rect">
            <a:avLst/>
          </a:prstGeom>
          <a:noFill/>
        </p:spPr>
      </p:pic>
      <p:sp>
        <p:nvSpPr>
          <p:cNvPr id="22" name="Textfeld 21"/>
          <p:cNvSpPr txBox="1"/>
          <p:nvPr/>
        </p:nvSpPr>
        <p:spPr>
          <a:xfrm>
            <a:off x="4860032" y="1556792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0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31" name="Datumsplatzhalter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03.07.2015</a:t>
            </a:r>
            <a:endParaRPr lang="de-DE" dirty="0"/>
          </a:p>
        </p:txBody>
      </p:sp>
      <p:sp>
        <p:nvSpPr>
          <p:cNvPr id="32" name="Foliennummernplatzhalt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0E62-E67D-4C7D-B712-1F21E9C58005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33" name="Fußzeilenplatzhalter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Kevin Gensler, Juliane Schützke, Sarah Starker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m 11"/>
          <p:cNvGraphicFramePr/>
          <p:nvPr/>
        </p:nvGraphicFramePr>
        <p:xfrm>
          <a:off x="2279469" y="3573016"/>
          <a:ext cx="4585063" cy="2775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323528" y="260648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u="sng" dirty="0" smtClean="0">
                <a:solidFill>
                  <a:schemeClr val="bg1"/>
                </a:solidFill>
              </a:rPr>
              <a:t>Die Fast Fashion Giganten</a:t>
            </a:r>
            <a:endParaRPr lang="de-DE" sz="3600" b="1" u="sng" dirty="0">
              <a:solidFill>
                <a:schemeClr val="bg1"/>
              </a:solidFill>
            </a:endParaRPr>
          </a:p>
        </p:txBody>
      </p:sp>
      <p:pic>
        <p:nvPicPr>
          <p:cNvPr id="13" name="Picture 4" descr="C:\Users\Genslord\Documents\Studium\2. Semester\2. Semester Internationale Beschaffung - Hudak\Benetton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5229200"/>
            <a:ext cx="1103709" cy="339423"/>
          </a:xfrm>
          <a:prstGeom prst="rect">
            <a:avLst/>
          </a:prstGeom>
          <a:noFill/>
        </p:spPr>
      </p:pic>
      <p:pic>
        <p:nvPicPr>
          <p:cNvPr id="18" name="Picture 3" descr="Snip20131207_3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5157192"/>
            <a:ext cx="866673" cy="52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C:\Users\Genslord\Documents\Studium\2. Semester\2. Semester Internationale Beschaffung - Hudak\zara-profil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4437112"/>
            <a:ext cx="864096" cy="548369"/>
          </a:xfrm>
          <a:prstGeom prst="rect">
            <a:avLst/>
          </a:prstGeom>
          <a:noFill/>
        </p:spPr>
      </p:pic>
      <p:pic>
        <p:nvPicPr>
          <p:cNvPr id="21" name="Picture 3" descr="C:\Users\Genslord\Documents\Studium\2. Semester\2. Semester Internationale Beschaffung - Hudak\Benetton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68353" y="116632"/>
            <a:ext cx="2575647" cy="792088"/>
          </a:xfrm>
          <a:prstGeom prst="rect">
            <a:avLst/>
          </a:prstGeom>
          <a:noFill/>
        </p:spPr>
      </p:pic>
      <p:sp>
        <p:nvSpPr>
          <p:cNvPr id="22" name="Textfeld 21"/>
          <p:cNvSpPr txBox="1"/>
          <p:nvPr/>
        </p:nvSpPr>
        <p:spPr>
          <a:xfrm>
            <a:off x="4860032" y="1556792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0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31" name="Datumsplatzhalter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03.07.2015</a:t>
            </a:r>
            <a:endParaRPr lang="de-DE" dirty="0"/>
          </a:p>
        </p:txBody>
      </p:sp>
      <p:sp>
        <p:nvSpPr>
          <p:cNvPr id="32" name="Foliennummernplatzhalt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0E62-E67D-4C7D-B712-1F21E9C58005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33" name="Fußzeilenplatzhalter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Kevin Gensler, Juliane Schützke, Sarah Starker</a:t>
            </a:r>
            <a:endParaRPr lang="de-DE" dirty="0"/>
          </a:p>
        </p:txBody>
      </p:sp>
      <p:graphicFrame>
        <p:nvGraphicFramePr>
          <p:cNvPr id="24" name="Diagramm 23"/>
          <p:cNvGraphicFramePr/>
          <p:nvPr/>
        </p:nvGraphicFramePr>
        <p:xfrm>
          <a:off x="647564" y="1196752"/>
          <a:ext cx="784887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b="1" u="sng" dirty="0" smtClean="0"/>
              <a:t>Gliederung</a:t>
            </a:r>
            <a:endParaRPr lang="de-DE" sz="3600" b="1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7700" y="2052925"/>
            <a:ext cx="7560723" cy="4195481"/>
          </a:xfrm>
        </p:spPr>
        <p:txBody>
          <a:bodyPr>
            <a:normAutofit/>
          </a:bodyPr>
          <a:lstStyle/>
          <a:p>
            <a:r>
              <a:rPr lang="de-DE" sz="2400" b="1" dirty="0" smtClean="0"/>
              <a:t>Historischer Hintergrund</a:t>
            </a:r>
          </a:p>
          <a:p>
            <a:r>
              <a:rPr lang="de-DE" sz="2400" b="1" dirty="0" smtClean="0"/>
              <a:t>Unternehmensprofil / Markenspektrum</a:t>
            </a:r>
          </a:p>
          <a:p>
            <a:r>
              <a:rPr lang="de-DE" sz="2400" b="1" dirty="0" smtClean="0"/>
              <a:t>Fast Fashion Industrie</a:t>
            </a:r>
          </a:p>
          <a:p>
            <a:r>
              <a:rPr lang="de-DE" sz="2400" b="1" dirty="0" smtClean="0"/>
              <a:t>Vergleich der Fast Fashion Giganten</a:t>
            </a:r>
          </a:p>
          <a:p>
            <a:r>
              <a:rPr lang="de-DE" dirty="0" smtClean="0"/>
              <a:t>Das Geschäftsmodell Benetton im Wandel</a:t>
            </a:r>
          </a:p>
          <a:p>
            <a:r>
              <a:rPr lang="de-DE" sz="2400" b="1" dirty="0" smtClean="0"/>
              <a:t>Dual Supply Chain Management</a:t>
            </a:r>
          </a:p>
          <a:p>
            <a:r>
              <a:rPr lang="de-DE" dirty="0" smtClean="0"/>
              <a:t>Skandalwerbung</a:t>
            </a:r>
            <a:endParaRPr lang="de-DE" sz="2400" b="1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03.07.2015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0E62-E67D-4C7D-B712-1F21E9C58005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Kevin Gensler, Juliane Schützke, Sarah Starker</a:t>
            </a:r>
            <a:endParaRPr lang="de-DE" dirty="0"/>
          </a:p>
        </p:txBody>
      </p:sp>
      <p:pic>
        <p:nvPicPr>
          <p:cNvPr id="13" name="Picture 3" descr="C:\Users\Genslord\Documents\Studium\2. Semester\2. Semester Internationale Beschaffung - Hudak\Benetton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8353" y="116632"/>
            <a:ext cx="2575647" cy="79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Genslord\Documents\Studium\2. Semester\2. Semester Internationale Beschaffung - Hudak\Benetton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8353" y="116632"/>
            <a:ext cx="2575647" cy="792088"/>
          </a:xfrm>
          <a:prstGeom prst="rect">
            <a:avLst/>
          </a:prstGeom>
          <a:noFill/>
        </p:spPr>
      </p:pic>
      <p:sp>
        <p:nvSpPr>
          <p:cNvPr id="3" name="Textfeld 2"/>
          <p:cNvSpPr txBox="1"/>
          <p:nvPr/>
        </p:nvSpPr>
        <p:spPr>
          <a:xfrm>
            <a:off x="323528" y="498738"/>
            <a:ext cx="61926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u="sng" dirty="0" smtClean="0">
                <a:solidFill>
                  <a:schemeClr val="bg1"/>
                </a:solidFill>
              </a:rPr>
              <a:t>Ursprüngliche Arbeitsweise</a:t>
            </a:r>
            <a:endParaRPr lang="de-DE" sz="3000" b="1" u="sng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Genslord\Documents\Studium\2. Semester\2. Semester Internationale Beschaffung - Hudak\Arbeitsweise Benetton vorh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1916832"/>
            <a:ext cx="2133600" cy="1273175"/>
          </a:xfrm>
          <a:prstGeom prst="rect">
            <a:avLst/>
          </a:prstGeom>
          <a:noFill/>
        </p:spPr>
      </p:pic>
      <p:sp>
        <p:nvSpPr>
          <p:cNvPr id="15" name="Datumsplatzhalt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03.07.2015</a:t>
            </a:r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0E62-E67D-4C7D-B712-1F21E9C58005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Kevin Gensler, Juliane Schützke, Sarah Starker</a:t>
            </a:r>
            <a:endParaRPr lang="de-DE" dirty="0"/>
          </a:p>
        </p:txBody>
      </p:sp>
      <p:sp>
        <p:nvSpPr>
          <p:cNvPr id="18" name="Inhaltsplatzhalter 2"/>
          <p:cNvSpPr txBox="1">
            <a:spLocks/>
          </p:cNvSpPr>
          <p:nvPr/>
        </p:nvSpPr>
        <p:spPr>
          <a:xfrm>
            <a:off x="827643" y="1268760"/>
            <a:ext cx="7488715" cy="496855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042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tabLst/>
              <a:defRPr/>
            </a:pPr>
            <a:r>
              <a:rPr lang="de-DE" sz="2400" b="1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„erst färben, dann nähen“</a:t>
            </a:r>
          </a:p>
          <a:p>
            <a:pPr marL="0" marR="0" lvl="0" indent="0" algn="l" defTabSz="457042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Nähen beansprucht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viel Zeit</a:t>
            </a:r>
          </a:p>
          <a:p>
            <a:pPr defTabSz="457042">
              <a:spcBef>
                <a:spcPts val="1000"/>
              </a:spcBef>
              <a:buSzPct val="80000"/>
              <a:buFont typeface="Arial" pitchFamily="34" charset="0"/>
              <a:buChar char="•"/>
            </a:pPr>
            <a:r>
              <a:rPr lang="de-DE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alle Farben auf Lager (Ø15 Farben)</a:t>
            </a:r>
            <a:endParaRPr kumimoji="0" lang="de-DE" sz="2400" b="1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457042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tabLst/>
              <a:defRPr/>
            </a:pPr>
            <a:endParaRPr kumimoji="0" lang="de-DE" sz="2400" b="1" i="0" u="none" strike="noStrike" kern="120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457042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tabLst/>
              <a:defRPr/>
            </a:pPr>
            <a:r>
              <a:rPr lang="de-DE" sz="24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Folgen:</a:t>
            </a:r>
          </a:p>
          <a:p>
            <a:pPr marL="0" marR="0" lvl="0" indent="0" algn="l" defTabSz="457042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tabLst/>
              <a:defRPr/>
            </a:pPr>
            <a:r>
              <a:rPr kumimoji="0" lang="de-DE" sz="2400" b="1" i="0" u="none" strike="noStrike" kern="1200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hohe Lagerbestände </a:t>
            </a:r>
          </a:p>
          <a:p>
            <a:pPr lvl="0" defTabSz="457042">
              <a:spcBef>
                <a:spcPts val="1000"/>
              </a:spcBef>
              <a:buSzPct val="80000"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</a:t>
            </a:r>
            <a:r>
              <a:rPr lang="de-DE" sz="2400" b="1" dirty="0" smtClean="0">
                <a:solidFill>
                  <a:schemeClr val="bg1"/>
                </a:solidFill>
              </a:rPr>
              <a:t>beliebte Farben ausverkauft</a:t>
            </a:r>
          </a:p>
          <a:p>
            <a:pPr defTabSz="457042">
              <a:spcBef>
                <a:spcPts val="1000"/>
              </a:spcBef>
              <a:buSzPct val="80000"/>
            </a:pPr>
            <a:r>
              <a:rPr lang="de-DE" sz="2400" b="1" dirty="0" smtClean="0">
                <a:solidFill>
                  <a:schemeClr val="bg1"/>
                </a:solidFill>
              </a:rPr>
              <a:t> - kein Nachschub</a:t>
            </a:r>
            <a:endParaRPr kumimoji="0" lang="de-DE" sz="2400" b="1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defTabSz="457042">
              <a:spcBef>
                <a:spcPts val="1000"/>
              </a:spcBef>
              <a:buSzPct val="80000"/>
            </a:pPr>
            <a:r>
              <a:rPr lang="de-DE" sz="2400" b="1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- </a:t>
            </a:r>
            <a:r>
              <a:rPr lang="de-DE" sz="2400" b="1" dirty="0" smtClean="0">
                <a:solidFill>
                  <a:schemeClr val="bg1"/>
                </a:solidFill>
              </a:rPr>
              <a:t>ständig Ausverkauf</a:t>
            </a:r>
          </a:p>
          <a:p>
            <a:pPr lvl="0" defTabSz="457042">
              <a:spcBef>
                <a:spcPts val="1000"/>
              </a:spcBef>
              <a:buSzPct val="80000"/>
            </a:pPr>
            <a:r>
              <a:rPr lang="de-DE" sz="2400" b="1" dirty="0" smtClean="0">
                <a:solidFill>
                  <a:schemeClr val="bg1"/>
                </a:solidFill>
              </a:rPr>
              <a:t> - unflexibel bei Änderungen</a:t>
            </a:r>
          </a:p>
          <a:p>
            <a:pPr marL="0" marR="0" lvl="0" indent="0" algn="l" defTabSz="457042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tabLst/>
              <a:defRPr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516216" y="148478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Dyeing &amp; Sewing</a:t>
            </a:r>
            <a:endParaRPr lang="de-DE" b="1" dirty="0">
              <a:solidFill>
                <a:schemeClr val="bg1"/>
              </a:solidFill>
            </a:endParaRPr>
          </a:p>
        </p:txBody>
      </p:sp>
      <p:pic>
        <p:nvPicPr>
          <p:cNvPr id="19" name="Kép hely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861048"/>
            <a:ext cx="2480049" cy="2074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Genslord\Documents\Studium\2. Semester\2. Semester Internationale Beschaffung - Hudak\Benetton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8353" y="116632"/>
            <a:ext cx="2575647" cy="792088"/>
          </a:xfrm>
          <a:prstGeom prst="rect">
            <a:avLst/>
          </a:prstGeom>
          <a:noFill/>
        </p:spPr>
      </p:pic>
      <p:sp>
        <p:nvSpPr>
          <p:cNvPr id="3" name="Textfeld 2"/>
          <p:cNvSpPr txBox="1"/>
          <p:nvPr/>
        </p:nvSpPr>
        <p:spPr>
          <a:xfrm>
            <a:off x="323528" y="498738"/>
            <a:ext cx="61926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u="sng" dirty="0" smtClean="0">
                <a:solidFill>
                  <a:schemeClr val="bg1"/>
                </a:solidFill>
              </a:rPr>
              <a:t>Ursprüngliches Geschäftsmodell</a:t>
            </a:r>
            <a:endParaRPr lang="de-DE" sz="3000" b="1" u="sng" dirty="0">
              <a:solidFill>
                <a:schemeClr val="bg1"/>
              </a:solidFill>
            </a:endParaRPr>
          </a:p>
        </p:txBody>
      </p:sp>
      <p:sp>
        <p:nvSpPr>
          <p:cNvPr id="15" name="Datumsplatzhalt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03.07.2015</a:t>
            </a:r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0E62-E67D-4C7D-B712-1F21E9C58005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Kevin Gensler, Juliane Schützke, Sarah Starker</a:t>
            </a:r>
            <a:endParaRPr lang="de-DE" dirty="0"/>
          </a:p>
        </p:txBody>
      </p:sp>
      <p:sp>
        <p:nvSpPr>
          <p:cNvPr id="18" name="Inhaltsplatzhalter 2"/>
          <p:cNvSpPr txBox="1">
            <a:spLocks/>
          </p:cNvSpPr>
          <p:nvPr/>
        </p:nvSpPr>
        <p:spPr>
          <a:xfrm>
            <a:off x="827643" y="1268760"/>
            <a:ext cx="7488715" cy="496855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042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buFont typeface="Arial" pitchFamily="34" charset="0"/>
              <a:buChar char="•"/>
              <a:tabLst/>
              <a:defRPr/>
            </a:pPr>
            <a:r>
              <a:rPr lang="de-DE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75% der Shops im Franchise</a:t>
            </a:r>
          </a:p>
          <a:p>
            <a:pPr marL="0" marR="0" lvl="0" indent="0" algn="l" defTabSz="457042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buFont typeface="Arial" pitchFamily="34" charset="0"/>
              <a:buChar char="•"/>
              <a:tabLst/>
              <a:defRPr/>
            </a:pPr>
            <a:r>
              <a:rPr lang="de-DE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unabhängige Agenten als Zwischenhändler</a:t>
            </a:r>
          </a:p>
          <a:p>
            <a:pPr marL="0" marR="0" lvl="0" indent="0" algn="l" defTabSz="457042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buFont typeface="Arial" pitchFamily="34" charset="0"/>
              <a:buChar char="•"/>
              <a:tabLst/>
              <a:defRPr/>
            </a:pPr>
            <a:r>
              <a:rPr lang="de-DE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80 Agenten koordinieren je 50 – 100 Shops </a:t>
            </a:r>
            <a:br>
              <a:rPr lang="de-DE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de-DE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(Betreuen, Schulen, Vermarkten)</a:t>
            </a:r>
          </a:p>
          <a:p>
            <a:pPr marL="0" marR="0" lvl="0" indent="0" algn="l" defTabSz="457042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buFont typeface="Arial" pitchFamily="34" charset="0"/>
              <a:buChar char="•"/>
              <a:tabLst/>
              <a:defRPr/>
            </a:pPr>
            <a:r>
              <a:rPr lang="de-DE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Provision als Gegenleistung</a:t>
            </a:r>
          </a:p>
          <a:p>
            <a:pPr marL="0" marR="0" lvl="0" indent="0" algn="l" defTabSz="457042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buFont typeface="Arial" pitchFamily="34" charset="0"/>
              <a:buChar char="•"/>
              <a:tabLst/>
              <a:defRPr/>
            </a:pPr>
            <a:r>
              <a:rPr lang="de-DE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keine Lizenzgebühr für Franchisenehmer</a:t>
            </a:r>
          </a:p>
          <a:p>
            <a:pPr marL="0" marR="0" lvl="0" indent="0" algn="l" defTabSz="457042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buFont typeface="Arial" pitchFamily="34" charset="0"/>
              <a:buChar char="•"/>
              <a:tabLst/>
              <a:defRPr/>
            </a:pPr>
            <a:r>
              <a:rPr lang="de-DE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stattdessen: Handeln nach Benetton Richtlinien</a:t>
            </a:r>
          </a:p>
          <a:p>
            <a:pPr lvl="1" defTabSz="457042">
              <a:spcBef>
                <a:spcPts val="1000"/>
              </a:spcBef>
              <a:buSzPct val="80000"/>
              <a:buFont typeface="Arial" pitchFamily="34" charset="0"/>
              <a:buChar char="•"/>
            </a:pPr>
            <a:r>
              <a:rPr lang="de-DE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ausschließlich Benetton Produkte</a:t>
            </a:r>
          </a:p>
          <a:p>
            <a:pPr lvl="1" defTabSz="457042">
              <a:spcBef>
                <a:spcPts val="1000"/>
              </a:spcBef>
              <a:buSzPct val="80000"/>
              <a:buFont typeface="Arial" pitchFamily="34" charset="0"/>
              <a:buChar char="•"/>
            </a:pPr>
            <a:r>
              <a:rPr lang="de-DE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keine Rücknahme nicht verkaufter Ware</a:t>
            </a:r>
          </a:p>
          <a:p>
            <a:pPr lvl="1" defTabSz="457042">
              <a:spcBef>
                <a:spcPts val="1000"/>
              </a:spcBef>
              <a:buSzPct val="80000"/>
              <a:buFont typeface="Arial" pitchFamily="34" charset="0"/>
              <a:buChar char="•"/>
            </a:pPr>
            <a:r>
              <a:rPr lang="de-DE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Benetton bestimmt den Preis</a:t>
            </a:r>
            <a:endParaRPr lang="de-DE" sz="2400" b="1" dirty="0" smtClean="0">
              <a:solidFill>
                <a:schemeClr val="bg1"/>
              </a:solidFill>
            </a:endParaRPr>
          </a:p>
          <a:p>
            <a:pPr marL="0" marR="0" lvl="0" indent="0" algn="l" defTabSz="457042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tabLst/>
              <a:defRPr/>
            </a:pPr>
            <a:endParaRPr kumimoji="0" lang="de-DE" sz="24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Genslord\Documents\Studium\2. Semester\2. Semester Internationale Beschaffung - Hudak\Benetton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8353" y="116632"/>
            <a:ext cx="2575647" cy="792088"/>
          </a:xfrm>
          <a:prstGeom prst="rect">
            <a:avLst/>
          </a:prstGeom>
          <a:noFill/>
        </p:spPr>
      </p:pic>
      <p:sp>
        <p:nvSpPr>
          <p:cNvPr id="3" name="Textfeld 2"/>
          <p:cNvSpPr txBox="1"/>
          <p:nvPr/>
        </p:nvSpPr>
        <p:spPr>
          <a:xfrm>
            <a:off x="323528" y="498738"/>
            <a:ext cx="61926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u="sng" dirty="0" smtClean="0">
                <a:solidFill>
                  <a:schemeClr val="bg1"/>
                </a:solidFill>
              </a:rPr>
              <a:t>Ursprüngliches Geschäftsmodell</a:t>
            </a:r>
            <a:endParaRPr lang="de-DE" sz="3000" b="1" u="sng" dirty="0">
              <a:solidFill>
                <a:schemeClr val="bg1"/>
              </a:solidFill>
            </a:endParaRPr>
          </a:p>
        </p:txBody>
      </p:sp>
      <p:sp>
        <p:nvSpPr>
          <p:cNvPr id="15" name="Datumsplatzhalt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03.07.2015</a:t>
            </a:r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0E62-E67D-4C7D-B712-1F21E9C58005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Kevin Gensler, Juliane Schützke, Sarah Starker</a:t>
            </a:r>
            <a:endParaRPr lang="de-DE" dirty="0"/>
          </a:p>
        </p:txBody>
      </p:sp>
      <p:sp>
        <p:nvSpPr>
          <p:cNvPr id="18" name="Inhaltsplatzhalter 2"/>
          <p:cNvSpPr txBox="1">
            <a:spLocks/>
          </p:cNvSpPr>
          <p:nvPr/>
        </p:nvSpPr>
        <p:spPr>
          <a:xfrm>
            <a:off x="827643" y="1268760"/>
            <a:ext cx="7776805" cy="496855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042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de-DE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Problem:</a:t>
            </a:r>
          </a:p>
          <a:p>
            <a:pPr marL="0" marR="0" lvl="0" indent="0" algn="l" defTabSz="457042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buFont typeface="Arial" pitchFamily="34" charset="0"/>
              <a:buChar char="•"/>
              <a:tabLst/>
              <a:defRPr/>
            </a:pPr>
            <a:r>
              <a:rPr lang="de-DE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mangelhaftes Franchising </a:t>
            </a:r>
          </a:p>
          <a:p>
            <a:pPr marL="0" marR="0" lvl="0" indent="0" algn="l" defTabSz="457042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de-DE" sz="2400" b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keine Partner in manchen Ländern (Fokus: Italien)</a:t>
            </a:r>
          </a:p>
          <a:p>
            <a:pPr marL="0" marR="0" lvl="0" indent="0" algn="l" defTabSz="457042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buFont typeface="Arial" pitchFamily="34" charset="0"/>
              <a:buChar char="•"/>
              <a:tabLst/>
              <a:defRPr/>
            </a:pPr>
            <a:r>
              <a:rPr lang="de-DE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keine Marktinformationen</a:t>
            </a:r>
          </a:p>
          <a:p>
            <a:pPr marL="0" marR="0" lvl="0" indent="0" algn="l" defTabSz="457042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de-DE" sz="2400" b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de-DE" sz="24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lange Reaktionszeit für neue Trends</a:t>
            </a:r>
          </a:p>
          <a:p>
            <a:pPr marL="0" marR="0" lvl="0" indent="0" algn="l" defTabSz="457042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de-DE" sz="2400" b="1" u="none" strike="noStrike" kern="1200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hohe finanzielle Belastung der Shops </a:t>
            </a:r>
            <a:br>
              <a:rPr kumimoji="0" lang="de-DE" sz="2400" b="1" u="none" strike="noStrike" kern="1200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DE" sz="2400" b="1" u="none" strike="noStrike" kern="1200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(keine Kommission)</a:t>
            </a:r>
          </a:p>
          <a:p>
            <a:pPr lvl="1" defTabSz="457042">
              <a:spcBef>
                <a:spcPts val="1000"/>
              </a:spcBef>
              <a:buSzPct val="80000"/>
              <a:buFont typeface="Arial" pitchFamily="34" charset="0"/>
              <a:buChar char="•"/>
            </a:pPr>
            <a:r>
              <a:rPr lang="de-DE" sz="2400" b="1" baseline="0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Shops ziehen sich zurück</a:t>
            </a:r>
            <a:br>
              <a:rPr lang="de-DE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kumimoji="0" lang="de-DE" sz="24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457042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tabLst/>
              <a:defRPr/>
            </a:pPr>
            <a:r>
              <a:rPr kumimoji="0" lang="de-DE" sz="24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Folge: 	Benetton</a:t>
            </a:r>
            <a:r>
              <a:rPr kumimoji="0" lang="de-DE" sz="2400" b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verliert </a:t>
            </a:r>
            <a:br>
              <a:rPr kumimoji="0" lang="de-DE" sz="2400" b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DE" sz="2400" b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		das Rennen der Fast Fashion!</a:t>
            </a:r>
            <a:endParaRPr kumimoji="0" lang="de-DE" sz="24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3" descr="C:\Users\Genslord\Documents\Studium\2. Semester\2. Semester Internationale Beschaffung - Hudak\Benetton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5157192"/>
            <a:ext cx="2143599" cy="659220"/>
          </a:xfrm>
          <a:prstGeom prst="rect">
            <a:avLst/>
          </a:prstGeom>
          <a:noFill/>
        </p:spPr>
      </p:pic>
      <p:pic>
        <p:nvPicPr>
          <p:cNvPr id="7170" name="Picture 2" descr="C:\Users\Genslord\Documents\Studium\2. Semester\2. Semester Internationale Beschaffung - Hudak\zzz_1760289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365104"/>
            <a:ext cx="1340768" cy="1005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Genslord\Documents\Studium\2. Semester\2. Semester Internationale Beschaffung - Hudak\Benetton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8353" y="116632"/>
            <a:ext cx="2575647" cy="792088"/>
          </a:xfrm>
          <a:prstGeom prst="rect">
            <a:avLst/>
          </a:prstGeom>
          <a:noFill/>
        </p:spPr>
      </p:pic>
      <p:sp>
        <p:nvSpPr>
          <p:cNvPr id="3" name="Textfeld 2"/>
          <p:cNvSpPr txBox="1"/>
          <p:nvPr/>
        </p:nvSpPr>
        <p:spPr>
          <a:xfrm>
            <a:off x="323528" y="498738"/>
            <a:ext cx="61926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u="sng" dirty="0" smtClean="0">
                <a:solidFill>
                  <a:schemeClr val="bg1"/>
                </a:solidFill>
              </a:rPr>
              <a:t>Neues Arbeitsweise</a:t>
            </a:r>
            <a:endParaRPr lang="de-DE" sz="3000" b="1" u="sng" dirty="0">
              <a:solidFill>
                <a:schemeClr val="bg1"/>
              </a:solidFill>
            </a:endParaRPr>
          </a:p>
        </p:txBody>
      </p:sp>
      <p:sp>
        <p:nvSpPr>
          <p:cNvPr id="15" name="Datumsplatzhalt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03.07.2015</a:t>
            </a:r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0E62-E67D-4C7D-B712-1F21E9C58005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Kevin Gensler, Juliane Schützke, Sarah Starker</a:t>
            </a:r>
            <a:endParaRPr lang="de-DE" dirty="0"/>
          </a:p>
        </p:txBody>
      </p:sp>
      <p:sp>
        <p:nvSpPr>
          <p:cNvPr id="18" name="Inhaltsplatzhalter 2"/>
          <p:cNvSpPr txBox="1">
            <a:spLocks/>
          </p:cNvSpPr>
          <p:nvPr/>
        </p:nvSpPr>
        <p:spPr>
          <a:xfrm>
            <a:off x="827643" y="1268760"/>
            <a:ext cx="7488715" cy="496855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042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tabLst/>
              <a:defRPr/>
            </a:pPr>
            <a:r>
              <a:rPr lang="de-DE" sz="2400" b="1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„erst nähen, dann färben“</a:t>
            </a:r>
          </a:p>
          <a:p>
            <a:pPr marL="0" marR="0" lvl="0" indent="0" algn="l" defTabSz="457042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Stoffe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per CAD geschnitten</a:t>
            </a:r>
          </a:p>
          <a:p>
            <a:pPr defTabSz="457042">
              <a:spcBef>
                <a:spcPts val="1000"/>
              </a:spcBef>
              <a:buSzPct val="80000"/>
              <a:buFont typeface="Arial" pitchFamily="34" charset="0"/>
              <a:buChar char="•"/>
            </a:pPr>
            <a:r>
              <a:rPr lang="de-DE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Färben nach Bedarf</a:t>
            </a:r>
            <a:endParaRPr kumimoji="0" lang="de-DE" sz="2400" b="1" i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457042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tabLst/>
              <a:defRPr/>
            </a:pPr>
            <a:endParaRPr kumimoji="0" lang="de-DE" sz="2400" b="1" i="0" u="none" strike="noStrike" kern="120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457042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tabLst/>
              <a:defRPr/>
            </a:pPr>
            <a:r>
              <a:rPr lang="de-DE" sz="2400" b="1" noProof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Folgen:</a:t>
            </a:r>
          </a:p>
          <a:p>
            <a:pPr marL="0" marR="0" lvl="0" indent="0" algn="l" defTabSz="457042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tabLst/>
              <a:defRPr/>
            </a:pPr>
            <a:r>
              <a:rPr kumimoji="0" lang="de-DE" sz="2400" b="1" i="0" u="none" strike="noStrike" kern="1200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+ höhere Effektivität</a:t>
            </a:r>
            <a:endParaRPr lang="de-DE" sz="2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l" defTabSz="457042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tabLst/>
              <a:defRPr/>
            </a:pPr>
            <a:r>
              <a:rPr kumimoji="0" lang="de-DE" sz="2400" b="1" i="0" u="none" strike="noStrike" kern="1200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+ schnellere Reaktion</a:t>
            </a:r>
          </a:p>
          <a:p>
            <a:pPr marL="0" marR="0" lvl="0" indent="0" algn="l" defTabSz="457042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tabLst/>
              <a:defRPr/>
            </a:pPr>
            <a:r>
              <a:rPr lang="de-DE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+ geringere Lagerbestände</a:t>
            </a:r>
          </a:p>
          <a:p>
            <a:pPr marL="0" marR="0" lvl="0" indent="0" algn="l" defTabSz="457042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tabLst/>
              <a:defRPr/>
            </a:pPr>
            <a:r>
              <a:rPr kumimoji="0" lang="de-DE" sz="2400" b="1" i="0" u="none" strike="noStrike" kern="1200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+ Kostenersparnis (Lager + Produktion)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516216" y="155679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Sewing &amp; Dyeing </a:t>
            </a:r>
            <a:endParaRPr lang="de-DE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Genslord\Documents\Studium\2. Semester\2. Semester Internationale Beschaffung - Hudak\Arbeitsweise Benetton nachher nach Lucia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916832"/>
            <a:ext cx="1989137" cy="1273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Genslord\Documents\Studium\2. Semester\2. Semester Internationale Beschaffung - Hudak\Benetton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8353" y="116632"/>
            <a:ext cx="2575647" cy="792088"/>
          </a:xfrm>
          <a:prstGeom prst="rect">
            <a:avLst/>
          </a:prstGeom>
          <a:noFill/>
        </p:spPr>
      </p:pic>
      <p:sp>
        <p:nvSpPr>
          <p:cNvPr id="3" name="Textfeld 2"/>
          <p:cNvSpPr txBox="1"/>
          <p:nvPr/>
        </p:nvSpPr>
        <p:spPr>
          <a:xfrm>
            <a:off x="323528" y="498738"/>
            <a:ext cx="61926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b="1" u="sng" dirty="0" smtClean="0">
                <a:solidFill>
                  <a:schemeClr val="bg1"/>
                </a:solidFill>
              </a:rPr>
              <a:t>Neues Geschäftsmodell</a:t>
            </a:r>
            <a:endParaRPr lang="de-DE" sz="3000" b="1" u="sng" dirty="0">
              <a:solidFill>
                <a:schemeClr val="bg1"/>
              </a:solidFill>
            </a:endParaRPr>
          </a:p>
        </p:txBody>
      </p:sp>
      <p:sp>
        <p:nvSpPr>
          <p:cNvPr id="15" name="Datumsplatzhalt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03.07.2015</a:t>
            </a:r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0E62-E67D-4C7D-B712-1F21E9C58005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Kevin Gensler, Juliane Schützke, Sarah Starker</a:t>
            </a:r>
            <a:endParaRPr lang="de-DE" dirty="0"/>
          </a:p>
        </p:txBody>
      </p:sp>
      <p:sp>
        <p:nvSpPr>
          <p:cNvPr id="18" name="Inhaltsplatzhalter 2"/>
          <p:cNvSpPr txBox="1">
            <a:spLocks/>
          </p:cNvSpPr>
          <p:nvPr/>
        </p:nvSpPr>
        <p:spPr>
          <a:xfrm>
            <a:off x="827643" y="1268760"/>
            <a:ext cx="7488715" cy="496855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042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buFont typeface="Arial" pitchFamily="34" charset="0"/>
              <a:buChar char="•"/>
              <a:tabLst/>
              <a:defRPr/>
            </a:pPr>
            <a:r>
              <a:rPr lang="de-DE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Abbau von Franchise-Shops</a:t>
            </a:r>
          </a:p>
          <a:p>
            <a:pPr marL="0" marR="0" lvl="0" indent="0" algn="l" defTabSz="457042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buFont typeface="Arial" pitchFamily="34" charset="0"/>
              <a:buChar char="•"/>
              <a:tabLst/>
              <a:defRPr/>
            </a:pPr>
            <a:r>
              <a:rPr lang="de-DE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„Flagshipstores“: große eigene Läden</a:t>
            </a:r>
          </a:p>
          <a:p>
            <a:pPr lvl="1" defTabSz="457042">
              <a:spcBef>
                <a:spcPts val="1000"/>
              </a:spcBef>
              <a:buSzPct val="80000"/>
              <a:buFont typeface="Arial" pitchFamily="34" charset="0"/>
              <a:buChar char="•"/>
            </a:pPr>
            <a:r>
              <a:rPr lang="de-DE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10.000 – 20.000 sq. ft. Statt 400 – 1.500 sq. ft.</a:t>
            </a:r>
          </a:p>
          <a:p>
            <a:pPr lvl="1" defTabSz="457042">
              <a:spcBef>
                <a:spcPts val="1000"/>
              </a:spcBef>
              <a:buSzPct val="80000"/>
              <a:buFont typeface="Arial" pitchFamily="34" charset="0"/>
              <a:buChar char="•"/>
            </a:pPr>
            <a:r>
              <a:rPr lang="de-DE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Ausbau der Präsenz in großen Städten</a:t>
            </a:r>
          </a:p>
          <a:p>
            <a:pPr lvl="1" defTabSz="457042">
              <a:spcBef>
                <a:spcPts val="1000"/>
              </a:spcBef>
              <a:buSzPct val="80000"/>
              <a:buFont typeface="Arial" pitchFamily="34" charset="0"/>
              <a:buChar char="•"/>
            </a:pPr>
            <a:r>
              <a:rPr lang="de-DE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Shops in Ländern ohne Partner</a:t>
            </a:r>
          </a:p>
          <a:p>
            <a:pPr lvl="1" defTabSz="457042">
              <a:spcBef>
                <a:spcPts val="1000"/>
              </a:spcBef>
              <a:buSzPct val="80000"/>
              <a:buFont typeface="Arial" pitchFamily="34" charset="0"/>
              <a:buChar char="•"/>
            </a:pPr>
            <a:r>
              <a:rPr kumimoji="0" lang="de-DE" sz="2400" b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Marktnähe!</a:t>
            </a:r>
          </a:p>
          <a:p>
            <a:pPr lvl="1" defTabSz="457042">
              <a:spcBef>
                <a:spcPts val="1000"/>
              </a:spcBef>
              <a:buSzPct val="80000"/>
              <a:buFont typeface="Arial" pitchFamily="34" charset="0"/>
              <a:buChar char="•"/>
            </a:pPr>
            <a:endParaRPr lang="de-DE" sz="2400" b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lvl="1" defTabSz="457042">
              <a:spcBef>
                <a:spcPts val="1000"/>
              </a:spcBef>
              <a:buSzPct val="80000"/>
              <a:buFont typeface="Arial" pitchFamily="34" charset="0"/>
              <a:buChar char="•"/>
            </a:pPr>
            <a:endParaRPr kumimoji="0" lang="de-DE" sz="2400" b="1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defTabSz="457042">
              <a:spcBef>
                <a:spcPts val="1000"/>
              </a:spcBef>
              <a:buSzPct val="80000"/>
              <a:buFont typeface="Arial" pitchFamily="34" charset="0"/>
              <a:buChar char="•"/>
            </a:pPr>
            <a:r>
              <a:rPr lang="de-DE" sz="2400" b="1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Einführung</a:t>
            </a:r>
            <a:r>
              <a:rPr lang="de-DE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des </a:t>
            </a:r>
            <a:br>
              <a:rPr lang="de-DE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de-DE" sz="2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Dual Supply Chain Managements</a:t>
            </a:r>
            <a:endParaRPr kumimoji="0" lang="de-DE" sz="24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C:\Users\Genslord\Documents\Studium\2. Semester\2. Semester Internationale Beschaffung - Hudak\benettonInd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717032"/>
            <a:ext cx="2705662" cy="1774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Dual Supply Chain Management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Definition:</a:t>
            </a:r>
          </a:p>
          <a:p>
            <a:pPr marL="0" indent="0">
              <a:buNone/>
            </a:pPr>
            <a:r>
              <a:rPr lang="de-DE" dirty="0" smtClean="0"/>
              <a:t>„Supply Chain Management bezeichnet den Aufbau und die Verwaltung integrierter Logistikketten (Material- und Informationsflüsse) über den gesamten Wertschöpfungsprozess, ausgehend von der Rohstoffgewinnung über die Veredelungsstufen bis hin zum Endverbraucher.“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03.07.2015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0E62-E67D-4C7D-B712-1F21E9C58005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Kevin Gensler, Juliane Schützke, Sarah Starker</a:t>
            </a:r>
            <a:endParaRPr lang="de-DE" dirty="0"/>
          </a:p>
        </p:txBody>
      </p:sp>
      <p:pic>
        <p:nvPicPr>
          <p:cNvPr id="7" name="Picture 3" descr="C:\Users\Genslord\Documents\Studium\2. Semester\2. Semester Internationale Beschaffung - Hudak\Benetton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8353" y="116632"/>
            <a:ext cx="2575647" cy="79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5524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Einführung des DSCM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7584" y="2132856"/>
            <a:ext cx="7704856" cy="4195481"/>
          </a:xfrm>
        </p:spPr>
        <p:txBody>
          <a:bodyPr>
            <a:noAutofit/>
          </a:bodyPr>
          <a:lstStyle/>
          <a:p>
            <a:r>
              <a:rPr lang="de-DE" dirty="0" smtClean="0"/>
              <a:t>Neuer CEO: Silvan Cassano ab Mai 2003</a:t>
            </a:r>
          </a:p>
          <a:p>
            <a:r>
              <a:rPr lang="de-DE" dirty="0" smtClean="0"/>
              <a:t>Dezember 2003 Business Plan</a:t>
            </a:r>
          </a:p>
          <a:p>
            <a:r>
              <a:rPr lang="de-DE" dirty="0" smtClean="0"/>
              <a:t>Ab 2004 DSCM</a:t>
            </a:r>
          </a:p>
          <a:p>
            <a:pPr lvl="1"/>
            <a:r>
              <a:rPr lang="de-DE" dirty="0" smtClean="0"/>
              <a:t>Ermöglichte bessere Anpassung an wachsende Anforderungen der Kunden und wechselnde Modetrends</a:t>
            </a:r>
          </a:p>
          <a:p>
            <a:pPr lvl="1"/>
            <a:r>
              <a:rPr lang="de-DE" dirty="0" smtClean="0"/>
              <a:t>Aktivitäten wie Produktion, Vertrieb und Produktion Design besser ausgleichen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03.07.2015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0E62-E67D-4C7D-B712-1F21E9C58005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Kevin Gensler, Juliane Schützke, Sarah Starker</a:t>
            </a:r>
            <a:endParaRPr lang="de-DE" dirty="0"/>
          </a:p>
        </p:txBody>
      </p:sp>
      <p:pic>
        <p:nvPicPr>
          <p:cNvPr id="7" name="Picture 3" descr="C:\Users\Genslord\Documents\Studium\2. Semester\2. Semester Internationale Beschaffung - Hudak\Benetton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8353" y="116632"/>
            <a:ext cx="2575647" cy="79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570294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Einführung des DSCM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7584" y="2132856"/>
            <a:ext cx="7704856" cy="4195481"/>
          </a:xfrm>
        </p:spPr>
        <p:txBody>
          <a:bodyPr>
            <a:noAutofit/>
          </a:bodyPr>
          <a:lstStyle/>
          <a:p>
            <a:pPr lvl="1"/>
            <a:r>
              <a:rPr lang="de-DE" dirty="0" smtClean="0"/>
              <a:t>Dreistufiges Lieferkettenmodell</a:t>
            </a:r>
          </a:p>
          <a:p>
            <a:pPr lvl="2"/>
            <a:r>
              <a:rPr lang="de-DE" dirty="0" smtClean="0"/>
              <a:t>1. Rohstofflieferanten, unfertige Erzeugnisse, Produktionsanlagen</a:t>
            </a:r>
          </a:p>
          <a:p>
            <a:pPr lvl="2"/>
            <a:r>
              <a:rPr lang="de-DE" dirty="0" smtClean="0"/>
              <a:t>2. Auftragnehmer (Franchisenehmer), Subunternehmer</a:t>
            </a:r>
          </a:p>
          <a:p>
            <a:pPr lvl="2"/>
            <a:r>
              <a:rPr lang="de-DE" dirty="0" smtClean="0"/>
              <a:t>3. Einzelhändler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03.07.2015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0E62-E67D-4C7D-B712-1F21E9C58005}" type="slidenum">
              <a:rPr lang="de-DE" smtClean="0"/>
              <a:pPr/>
              <a:t>27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Kevin Gensler, Juliane Schützke, Sarah Starker</a:t>
            </a:r>
            <a:endParaRPr lang="de-DE" dirty="0"/>
          </a:p>
        </p:txBody>
      </p:sp>
      <p:pic>
        <p:nvPicPr>
          <p:cNvPr id="7" name="Picture 3" descr="C:\Users\Genslord\Documents\Studium\2. Semester\2. Semester Internationale Beschaffung - Hudak\Benetton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8353" y="116632"/>
            <a:ext cx="2575647" cy="79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570294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Einführung des DSCM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Delokalisierung der Produktion in kostengünstigere Länder</a:t>
            </a:r>
          </a:p>
          <a:p>
            <a:r>
              <a:rPr lang="de-DE" dirty="0" smtClean="0"/>
              <a:t>640 Mio. EUR für Facelift der eigenen Stores</a:t>
            </a:r>
          </a:p>
          <a:p>
            <a:r>
              <a:rPr lang="de-DE" dirty="0" smtClean="0"/>
              <a:t>Cassano´s Einsatz für Ladenbesitzer: Großhandelspreise + größere Margen </a:t>
            </a:r>
          </a:p>
          <a:p>
            <a:pPr marL="0" indent="0">
              <a:buNone/>
            </a:pPr>
            <a:r>
              <a:rPr lang="de-DE" dirty="0" smtClean="0">
                <a:sym typeface="Wingdings" panose="05000000000000000000" pitchFamily="2" charset="2"/>
              </a:rPr>
              <a:t>     langfristige Loyalität aufbauen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Neue Kollektionen und Strategien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Neues Logistiksystem: Vertriebszentrum verteilt Waren weltweit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03.07.2015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0E62-E67D-4C7D-B712-1F21E9C58005}" type="slidenum">
              <a:rPr lang="de-DE" smtClean="0"/>
              <a:pPr/>
              <a:t>28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Kevin Gensler, Juliane Schützke, Sarah Starker</a:t>
            </a:r>
            <a:endParaRPr lang="de-DE" dirty="0"/>
          </a:p>
        </p:txBody>
      </p:sp>
      <p:pic>
        <p:nvPicPr>
          <p:cNvPr id="7" name="Picture 3" descr="C:\Users\Genslord\Documents\Studium\2. Semester\2. Semester Internationale Beschaffung - Hudak\Benetton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8353" y="116632"/>
            <a:ext cx="2575647" cy="79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876115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Aufbau DSCM</a:t>
            </a:r>
            <a:endParaRPr lang="de-DE" dirty="0"/>
          </a:p>
        </p:txBody>
      </p:sp>
      <p:pic>
        <p:nvPicPr>
          <p:cNvPr id="4" name="Inhaltsplatzhalter 3"/>
          <p:cNvPicPr>
            <a:picLocks noGrp="1"/>
          </p:cNvPicPr>
          <p:nvPr>
            <p:ph idx="1"/>
          </p:nvPr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91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4860" y="1556792"/>
            <a:ext cx="7574280" cy="4752527"/>
          </a:xfrm>
          <a:prstGeom prst="rect">
            <a:avLst/>
          </a:prstGeom>
          <a:ln w="88900" cap="sq" cmpd="thickThin">
            <a:solidFill>
              <a:schemeClr val="bg2">
                <a:lumMod val="2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03.07.2015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0E62-E67D-4C7D-B712-1F21E9C58005}" type="slidenum">
              <a:rPr lang="de-DE" smtClean="0"/>
              <a:pPr/>
              <a:t>29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Kevin Gensler, Juliane Schützke, Sarah Starker</a:t>
            </a:r>
            <a:endParaRPr lang="de-DE" dirty="0"/>
          </a:p>
        </p:txBody>
      </p:sp>
      <p:pic>
        <p:nvPicPr>
          <p:cNvPr id="8" name="Picture 3" descr="C:\Users\Genslord\Documents\Studium\2. Semester\2. Semester Internationale Beschaffung - Hudak\Benetton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68353" y="116632"/>
            <a:ext cx="2575647" cy="79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06238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In-Paris-for-the-launch-of-the-United-Colors-of-Benetton’s-new-fashion-campaign-1-300x200.jpg"/>
          <p:cNvPicPr>
            <a:picLocks noChangeAspect="1"/>
          </p:cNvPicPr>
          <p:nvPr/>
        </p:nvPicPr>
        <p:blipFill>
          <a:blip r:embed="rId3" cstate="print">
            <a:alphaModFix amt="60000"/>
            <a:lum brigh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589" y="2996952"/>
            <a:ext cx="5033211" cy="3355474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7055380" cy="648072"/>
          </a:xfrm>
        </p:spPr>
        <p:txBody>
          <a:bodyPr/>
          <a:lstStyle/>
          <a:p>
            <a:r>
              <a:rPr lang="de-DE" sz="3600" b="1" u="sng" dirty="0" smtClean="0">
                <a:solidFill>
                  <a:schemeClr val="bg1"/>
                </a:solidFill>
              </a:rPr>
              <a:t>Historischer Hintergrund</a:t>
            </a:r>
            <a:endParaRPr lang="de-DE" sz="3600" b="1" u="sng" dirty="0">
              <a:solidFill>
                <a:schemeClr val="bg1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755576" y="1331260"/>
            <a:ext cx="7632848" cy="4195481"/>
          </a:xfrm>
        </p:spPr>
        <p:txBody>
          <a:bodyPr>
            <a:normAutofit fontScale="85000" lnSpcReduction="10000"/>
          </a:bodyPr>
          <a:lstStyle/>
          <a:p>
            <a:pPr>
              <a:buClrTx/>
              <a:buFont typeface="Arial" pitchFamily="34" charset="0"/>
              <a:buChar char="•"/>
            </a:pPr>
            <a:r>
              <a:rPr lang="de-DE" sz="2800" b="1" u="sng" dirty="0" smtClean="0">
                <a:solidFill>
                  <a:schemeClr val="bg1"/>
                </a:solidFill>
              </a:rPr>
              <a:t>1965</a:t>
            </a:r>
            <a:r>
              <a:rPr lang="de-DE" sz="2800" b="1" dirty="0" smtClean="0">
                <a:solidFill>
                  <a:schemeClr val="bg1"/>
                </a:solidFill>
              </a:rPr>
              <a:t>	Gründung der Benetton Group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de-DE" sz="2800" b="1" u="sng" dirty="0" smtClean="0">
                <a:solidFill>
                  <a:schemeClr val="bg1"/>
                </a:solidFill>
              </a:rPr>
              <a:t>1968</a:t>
            </a:r>
            <a:r>
              <a:rPr lang="de-DE" sz="2800" b="1" dirty="0" smtClean="0">
                <a:solidFill>
                  <a:schemeClr val="bg1"/>
                </a:solidFill>
              </a:rPr>
              <a:t>	Eröffnung des ersten Benetton Stores in 				Italien 			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de-DE" sz="2800" b="1" u="sng" dirty="0" smtClean="0">
                <a:solidFill>
                  <a:schemeClr val="bg1"/>
                </a:solidFill>
              </a:rPr>
              <a:t>1969</a:t>
            </a:r>
            <a:r>
              <a:rPr lang="de-DE" sz="2800" b="1" dirty="0" smtClean="0">
                <a:solidFill>
                  <a:schemeClr val="bg1"/>
                </a:solidFill>
              </a:rPr>
              <a:t>	Eröffnung des ersten Stores außerhalb     			Italiens (in Paris)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de-DE" sz="2800" b="1" u="sng" dirty="0" smtClean="0">
                <a:solidFill>
                  <a:schemeClr val="bg1"/>
                </a:solidFill>
              </a:rPr>
              <a:t>1974</a:t>
            </a:r>
            <a:r>
              <a:rPr lang="de-DE" sz="2800" b="1" dirty="0" smtClean="0">
                <a:solidFill>
                  <a:schemeClr val="bg1"/>
                </a:solidFill>
              </a:rPr>
              <a:t>	„Sisley“ wird Teil der Benetton Group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de-DE" sz="2800" b="1" u="sng" dirty="0" smtClean="0">
                <a:solidFill>
                  <a:schemeClr val="bg1"/>
                </a:solidFill>
              </a:rPr>
              <a:t>1978</a:t>
            </a:r>
            <a:r>
              <a:rPr lang="de-DE" sz="2800" b="1" dirty="0" smtClean="0">
                <a:solidFill>
                  <a:schemeClr val="bg1"/>
                </a:solidFill>
              </a:rPr>
              <a:t>	Exporte machen 60% der Produktion aus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de-DE" sz="2800" b="1" u="sng" dirty="0" smtClean="0">
                <a:solidFill>
                  <a:schemeClr val="bg1"/>
                </a:solidFill>
              </a:rPr>
              <a:t>1980</a:t>
            </a:r>
            <a:r>
              <a:rPr lang="de-DE" sz="2800" b="1" dirty="0" smtClean="0">
                <a:solidFill>
                  <a:schemeClr val="bg1"/>
                </a:solidFill>
              </a:rPr>
              <a:t>	Eröffnung des ersten Stores in New York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de-DE" sz="2800" b="1" u="sng" dirty="0" smtClean="0">
                <a:solidFill>
                  <a:schemeClr val="bg1"/>
                </a:solidFill>
              </a:rPr>
              <a:t>1982</a:t>
            </a:r>
            <a:r>
              <a:rPr lang="de-DE" sz="2800" b="1" dirty="0" smtClean="0">
                <a:solidFill>
                  <a:schemeClr val="bg1"/>
                </a:solidFill>
              </a:rPr>
              <a:t>	Eröffnung des ersten Stores in Tokio</a:t>
            </a:r>
          </a:p>
          <a:p>
            <a:pPr>
              <a:buClrTx/>
              <a:buFont typeface="Arial" pitchFamily="34" charset="0"/>
              <a:buChar char="•"/>
            </a:pPr>
            <a:endParaRPr lang="de-DE" sz="2800" b="1" dirty="0" smtClean="0">
              <a:solidFill>
                <a:schemeClr val="bg1"/>
              </a:solidFill>
            </a:endParaRPr>
          </a:p>
          <a:p>
            <a:pPr>
              <a:buClrTx/>
              <a:buFont typeface="Arial" pitchFamily="34" charset="0"/>
              <a:buChar char="•"/>
            </a:pPr>
            <a:endParaRPr lang="de-DE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3" descr="C:\Users\Genslord\Documents\Studium\2. Semester\2. Semester Internationale Beschaffung - Hudak\Benetton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68353" y="116632"/>
            <a:ext cx="2575647" cy="792088"/>
          </a:xfrm>
          <a:prstGeom prst="rect">
            <a:avLst/>
          </a:prstGeom>
          <a:noFill/>
        </p:spPr>
      </p:pic>
      <p:sp>
        <p:nvSpPr>
          <p:cNvPr id="16" name="Datumsplatzhalt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03.07.2015</a:t>
            </a:r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0E62-E67D-4C7D-B712-1F21E9C58005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Kevin Gensler, Juliane Schützke, Sarah Starker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39868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Arten des DSCM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pPr marL="0" indent="0" algn="ctr">
              <a:buNone/>
            </a:pPr>
            <a:r>
              <a:rPr lang="de-DE" dirty="0" smtClean="0"/>
              <a:t>DSCM</a:t>
            </a:r>
          </a:p>
          <a:p>
            <a:pPr marL="0" indent="0" algn="ctr">
              <a:buNone/>
            </a:pPr>
            <a:r>
              <a:rPr lang="de-DE" dirty="0" smtClean="0"/>
              <a:t>Integriert &amp; Sequentiell </a:t>
            </a:r>
          </a:p>
          <a:p>
            <a:pPr marL="0" indent="0" algn="ctr">
              <a:buNone/>
            </a:pPr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03.07.2015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0E62-E67D-4C7D-B712-1F21E9C58005}" type="slidenum">
              <a:rPr lang="de-DE" smtClean="0"/>
              <a:pPr/>
              <a:t>30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Kevin Gensler, Juliane Schützke, Sarah Starker</a:t>
            </a:r>
            <a:endParaRPr lang="de-DE" dirty="0"/>
          </a:p>
        </p:txBody>
      </p:sp>
      <p:pic>
        <p:nvPicPr>
          <p:cNvPr id="7" name="Picture 3" descr="C:\Users\Genslord\Documents\Studium\2. Semester\2. Semester Internationale Beschaffung - Hudak\Benetton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8353" y="116632"/>
            <a:ext cx="2575647" cy="792088"/>
          </a:xfrm>
          <a:prstGeom prst="rect">
            <a:avLst/>
          </a:prstGeom>
          <a:noFill/>
        </p:spPr>
      </p:pic>
      <p:pic>
        <p:nvPicPr>
          <p:cNvPr id="3074" name="Picture 2" descr="C:\Users\Genslord\Documents\Studium\2. Semester\2. Semester Internationale Beschaffung - Hudak\push-pull-diamondplate-sign-dp-01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8407" y="3284984"/>
            <a:ext cx="1627187" cy="243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5904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055380" cy="648072"/>
          </a:xfrm>
        </p:spPr>
        <p:txBody>
          <a:bodyPr/>
          <a:lstStyle/>
          <a:p>
            <a:r>
              <a:rPr lang="de-DE" dirty="0" smtClean="0"/>
              <a:t>Integriertes DSCM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Push-Strategie</a:t>
            </a:r>
          </a:p>
          <a:p>
            <a:r>
              <a:rPr lang="de-DE" b="1" dirty="0" smtClean="0"/>
              <a:t>„Taking the product to the customer“</a:t>
            </a:r>
          </a:p>
          <a:p>
            <a:r>
              <a:rPr lang="de-DE" dirty="0" smtClean="0"/>
              <a:t>Einsatz: Gut und Nutzen sind unbekannt</a:t>
            </a:r>
          </a:p>
          <a:p>
            <a:r>
              <a:rPr lang="de-DE" dirty="0" smtClean="0"/>
              <a:t>Informationslücken durch Werbung und weitere Maßnahmen reduzieren</a:t>
            </a:r>
          </a:p>
          <a:p>
            <a:r>
              <a:rPr lang="de-DE" dirty="0" smtClean="0"/>
              <a:t>Latentes Bedürfnis des Kunden in Bedarf/Nachfrage umwandeln</a:t>
            </a:r>
          </a:p>
          <a:p>
            <a:r>
              <a:rPr lang="de-DE" dirty="0" smtClean="0"/>
              <a:t>Neue Produkte in bestehenden Märkten, erklärungsbedürftige Güter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03.07.2015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0E62-E67D-4C7D-B712-1F21E9C58005}" type="slidenum">
              <a:rPr lang="de-DE" smtClean="0"/>
              <a:pPr/>
              <a:t>31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Kevin Gensler, Juliane Schützke, Sarah Starker</a:t>
            </a:r>
            <a:endParaRPr lang="de-DE" dirty="0"/>
          </a:p>
        </p:txBody>
      </p:sp>
      <p:pic>
        <p:nvPicPr>
          <p:cNvPr id="7" name="Picture 3" descr="C:\Users\Genslord\Documents\Studium\2. Semester\2. Semester Internationale Beschaffung - Hudak\Benetton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8353" y="116632"/>
            <a:ext cx="2575647" cy="792088"/>
          </a:xfrm>
          <a:prstGeom prst="rect">
            <a:avLst/>
          </a:prstGeom>
          <a:noFill/>
        </p:spPr>
      </p:pic>
      <p:pic>
        <p:nvPicPr>
          <p:cNvPr id="5122" name="Picture 2" descr="C:\Users\Genslord\Documents\Studium\2. Semester\2. Semester Internationale Beschaffung - Hudak\pus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5685" y="1196752"/>
            <a:ext cx="1655408" cy="52319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9740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055380" cy="672025"/>
          </a:xfrm>
        </p:spPr>
        <p:txBody>
          <a:bodyPr/>
          <a:lstStyle/>
          <a:p>
            <a:r>
              <a:rPr lang="de-DE" dirty="0" smtClean="0"/>
              <a:t>Integriertes DSCM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smtClean="0"/>
              <a:t>In Bezug auf Benetton:</a:t>
            </a:r>
          </a:p>
          <a:p>
            <a:r>
              <a:rPr lang="de-DE" dirty="0" smtClean="0"/>
              <a:t>Kleidung, die während der bestehenden Saison vertrieben wird</a:t>
            </a:r>
          </a:p>
          <a:p>
            <a:r>
              <a:rPr lang="de-DE" dirty="0" smtClean="0"/>
              <a:t>Benötigt, um in kürzester Zeit in Markt einzutreten</a:t>
            </a:r>
          </a:p>
          <a:p>
            <a:r>
              <a:rPr lang="de-DE" dirty="0" smtClean="0"/>
              <a:t>Nachfrage größtenteils unbekannt</a:t>
            </a:r>
          </a:p>
          <a:p>
            <a:r>
              <a:rPr lang="de-DE" dirty="0" smtClean="0"/>
              <a:t>Berücksichtigung der Nachfrage und Informationen aus Verkauf </a:t>
            </a:r>
            <a:br>
              <a:rPr lang="de-DE" dirty="0" smtClean="0"/>
            </a:br>
            <a:r>
              <a:rPr lang="de-DE" dirty="0" smtClean="0"/>
              <a:t>der einzelnen Stores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03.07.2015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0E62-E67D-4C7D-B712-1F21E9C58005}" type="slidenum">
              <a:rPr lang="de-DE" smtClean="0"/>
              <a:pPr/>
              <a:t>32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Kevin Gensler, Juliane Schützke, Sarah Starker</a:t>
            </a:r>
            <a:endParaRPr lang="de-DE" dirty="0"/>
          </a:p>
        </p:txBody>
      </p:sp>
      <p:pic>
        <p:nvPicPr>
          <p:cNvPr id="7" name="Picture 3" descr="C:\Users\Genslord\Documents\Studium\2. Semester\2. Semester Internationale Beschaffung - Hudak\Benetton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8353" y="116632"/>
            <a:ext cx="2575647" cy="792088"/>
          </a:xfrm>
          <a:prstGeom prst="rect">
            <a:avLst/>
          </a:prstGeom>
          <a:noFill/>
        </p:spPr>
      </p:pic>
      <p:pic>
        <p:nvPicPr>
          <p:cNvPr id="8" name="Picture 2" descr="C:\Users\Genslord\Documents\Studium\2. Semester\2. Semester Internationale Beschaffung - Hudak\pus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5685" y="1196752"/>
            <a:ext cx="1655408" cy="52319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5548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055380" cy="744033"/>
          </a:xfrm>
        </p:spPr>
        <p:txBody>
          <a:bodyPr/>
          <a:lstStyle/>
          <a:p>
            <a:r>
              <a:rPr lang="de-DE" dirty="0" smtClean="0"/>
              <a:t>Sequentielles DSCM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Pull-Strategie</a:t>
            </a:r>
          </a:p>
          <a:p>
            <a:r>
              <a:rPr lang="de-DE" b="1" dirty="0" smtClean="0"/>
              <a:t>„Getting the customer to come to you“</a:t>
            </a:r>
          </a:p>
          <a:p>
            <a:r>
              <a:rPr lang="de-DE" dirty="0" smtClean="0"/>
              <a:t>Angebot durch Screening ausrichten</a:t>
            </a:r>
          </a:p>
          <a:p>
            <a:r>
              <a:rPr lang="de-DE" dirty="0" smtClean="0"/>
              <a:t>Hersteller baut Image auf</a:t>
            </a:r>
          </a:p>
          <a:p>
            <a:r>
              <a:rPr lang="de-DE" dirty="0" smtClean="0"/>
              <a:t>Druck auf Handel durch Verbraucher</a:t>
            </a:r>
          </a:p>
          <a:p>
            <a:r>
              <a:rPr lang="de-DE" dirty="0" smtClean="0"/>
              <a:t>Kaum Marketingmaßnahmen</a:t>
            </a:r>
          </a:p>
          <a:p>
            <a:r>
              <a:rPr lang="de-DE" dirty="0" smtClean="0"/>
              <a:t>Werbung über Massenmedium, </a:t>
            </a:r>
            <a:br>
              <a:rPr lang="de-DE" dirty="0" smtClean="0"/>
            </a:br>
            <a:r>
              <a:rPr lang="de-DE" dirty="0" smtClean="0"/>
              <a:t>Mundpropaganda, CRM, Angebote</a:t>
            </a:r>
          </a:p>
          <a:p>
            <a:r>
              <a:rPr lang="de-DE" dirty="0"/>
              <a:t>h</a:t>
            </a:r>
            <a:r>
              <a:rPr lang="de-DE" dirty="0" smtClean="0"/>
              <a:t>ohe Kosten (Branding)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03.07.2015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0E62-E67D-4C7D-B712-1F21E9C58005}" type="slidenum">
              <a:rPr lang="de-DE" smtClean="0"/>
              <a:pPr/>
              <a:t>33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Kevin Gensler, Juliane Schützke, Sarah Starker</a:t>
            </a:r>
            <a:endParaRPr lang="de-DE" dirty="0"/>
          </a:p>
        </p:txBody>
      </p:sp>
      <p:pic>
        <p:nvPicPr>
          <p:cNvPr id="7" name="Picture 3" descr="C:\Users\Genslord\Documents\Studium\2. Semester\2. Semester Internationale Beschaffung - Hudak\Benetton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8353" y="116632"/>
            <a:ext cx="2575647" cy="792088"/>
          </a:xfrm>
          <a:prstGeom prst="rect">
            <a:avLst/>
          </a:prstGeom>
          <a:noFill/>
        </p:spPr>
      </p:pic>
      <p:pic>
        <p:nvPicPr>
          <p:cNvPr id="9" name="Picture 2" descr="C:\Users\Genslord\Documents\Studium\2. Semester\2. Semester Internationale Beschaffung - Hudak\pu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196752"/>
            <a:ext cx="1622471" cy="5184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7545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In Bezug auf Benetton:</a:t>
            </a:r>
          </a:p>
          <a:p>
            <a:r>
              <a:rPr lang="de-DE" dirty="0" smtClean="0"/>
              <a:t>Kundennachfrage ist bekannt</a:t>
            </a:r>
          </a:p>
          <a:p>
            <a:r>
              <a:rPr lang="de-DE" dirty="0"/>
              <a:t>a</a:t>
            </a:r>
            <a:r>
              <a:rPr lang="de-DE" dirty="0" smtClean="0"/>
              <a:t>ngewandt für die Versorgung der Franchisenehmer, vor Beginn der Saison</a:t>
            </a:r>
          </a:p>
          <a:p>
            <a:r>
              <a:rPr lang="de-DE" dirty="0"/>
              <a:t>n</a:t>
            </a:r>
            <a:r>
              <a:rPr lang="de-DE" dirty="0" smtClean="0"/>
              <a:t>eue Kollektion für individuellen </a:t>
            </a:r>
            <a:br>
              <a:rPr lang="de-DE" dirty="0" smtClean="0"/>
            </a:br>
            <a:r>
              <a:rPr lang="de-DE" dirty="0" smtClean="0"/>
              <a:t>Bedarf des Store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03.07.2015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0E62-E67D-4C7D-B712-1F21E9C58005}" type="slidenum">
              <a:rPr lang="de-DE" smtClean="0"/>
              <a:pPr/>
              <a:t>34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Kevin Gensler, Juliane Schützke, Sarah Starker</a:t>
            </a:r>
            <a:endParaRPr lang="de-DE" dirty="0"/>
          </a:p>
        </p:txBody>
      </p:sp>
      <p:pic>
        <p:nvPicPr>
          <p:cNvPr id="7" name="Picture 3" descr="C:\Users\Genslord\Documents\Studium\2. Semester\2. Semester Internationale Beschaffung - Hudak\Benetton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8353" y="116632"/>
            <a:ext cx="2575647" cy="792088"/>
          </a:xfrm>
          <a:prstGeom prst="rect">
            <a:avLst/>
          </a:prstGeom>
          <a:noFill/>
        </p:spPr>
      </p:pic>
      <p:pic>
        <p:nvPicPr>
          <p:cNvPr id="8" name="Picture 2" descr="C:\Users\Genslord\Documents\Studium\2. Semester\2. Semester Internationale Beschaffung - Hudak\pu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196752"/>
            <a:ext cx="1622471" cy="5184576"/>
          </a:xfrm>
          <a:prstGeom prst="rect">
            <a:avLst/>
          </a:prstGeom>
          <a:noFill/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055380" cy="744033"/>
          </a:xfrm>
        </p:spPr>
        <p:txBody>
          <a:bodyPr/>
          <a:lstStyle/>
          <a:p>
            <a:r>
              <a:rPr lang="de-DE" dirty="0" smtClean="0"/>
              <a:t>Sequentielles DSCM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5157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055380" cy="816041"/>
          </a:xfrm>
        </p:spPr>
        <p:txBody>
          <a:bodyPr/>
          <a:lstStyle/>
          <a:p>
            <a:r>
              <a:rPr lang="de-DE" dirty="0" smtClean="0"/>
              <a:t>DSCM</a:t>
            </a:r>
            <a:endParaRPr lang="de-DE" dirty="0"/>
          </a:p>
        </p:txBody>
      </p:sp>
      <p:pic>
        <p:nvPicPr>
          <p:cNvPr id="4" name="Inhaltsplatzhalter 3" descr="Push pull promotional strategy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352928" cy="41764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03.07.2015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0E62-E67D-4C7D-B712-1F21E9C58005}" type="slidenum">
              <a:rPr lang="de-DE" smtClean="0"/>
              <a:pPr/>
              <a:t>35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Kevin Gensler, Juliane Schützke, Sarah Starker</a:t>
            </a:r>
            <a:endParaRPr lang="de-DE" dirty="0"/>
          </a:p>
        </p:txBody>
      </p:sp>
      <p:pic>
        <p:nvPicPr>
          <p:cNvPr id="8" name="Picture 3" descr="C:\Users\Genslord\Documents\Studium\2. Semester\2. Semester Internationale Beschaffung - Hudak\Benetton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8353" y="116632"/>
            <a:ext cx="2575647" cy="79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2435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08703"/>
            <a:ext cx="7055380" cy="744033"/>
          </a:xfrm>
        </p:spPr>
        <p:txBody>
          <a:bodyPr/>
          <a:lstStyle/>
          <a:p>
            <a:r>
              <a:rPr lang="de-DE" dirty="0" smtClean="0"/>
              <a:t>Ablaufdiagramm DSCM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6714449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03.07.2015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0E62-E67D-4C7D-B712-1F21E9C58005}" type="slidenum">
              <a:rPr lang="de-DE" smtClean="0"/>
              <a:pPr/>
              <a:t>36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Kevin Gensler, Juliane Schützke, Sarah Starker</a:t>
            </a:r>
            <a:endParaRPr lang="de-DE" dirty="0"/>
          </a:p>
        </p:txBody>
      </p:sp>
      <p:pic>
        <p:nvPicPr>
          <p:cNvPr id="8" name="Picture 3" descr="C:\Users\Genslord\Documents\Studium\2. Semester\2. Semester Internationale Beschaffung - Hudak\Benetton log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68353" y="116632"/>
            <a:ext cx="2575647" cy="79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6095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055380" cy="744033"/>
          </a:xfrm>
        </p:spPr>
        <p:txBody>
          <a:bodyPr/>
          <a:lstStyle/>
          <a:p>
            <a:r>
              <a:rPr lang="de-DE" dirty="0" smtClean="0"/>
              <a:t>Nachhaltige </a:t>
            </a:r>
            <a:br>
              <a:rPr lang="de-DE" dirty="0" smtClean="0"/>
            </a:br>
            <a:r>
              <a:rPr lang="de-DE" dirty="0" smtClean="0"/>
              <a:t>Versorgungskette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Engagiert für Menschenrechte und Umwelt</a:t>
            </a:r>
          </a:p>
          <a:p>
            <a:r>
              <a:rPr lang="de-DE" dirty="0" smtClean="0"/>
              <a:t>Verhaltenskodex für alle Lieferanten, Subunternehmer und sonstige</a:t>
            </a:r>
          </a:p>
          <a:p>
            <a:r>
              <a:rPr lang="de-DE" dirty="0"/>
              <a:t>ö</a:t>
            </a:r>
            <a:r>
              <a:rPr lang="de-DE" dirty="0" smtClean="0"/>
              <a:t>ffentliche Liste der Lieferanten</a:t>
            </a:r>
          </a:p>
          <a:p>
            <a:r>
              <a:rPr lang="de-DE" dirty="0" smtClean="0"/>
              <a:t>Rückverfolgbarkeit </a:t>
            </a:r>
          </a:p>
          <a:p>
            <a:r>
              <a:rPr lang="de-DE" dirty="0" smtClean="0"/>
              <a:t>„Visible Change“</a:t>
            </a:r>
            <a:endParaRPr lang="de-DE" dirty="0"/>
          </a:p>
        </p:txBody>
      </p:sp>
      <p:pic>
        <p:nvPicPr>
          <p:cNvPr id="6" name="Grafik 5" descr="Supply Chain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437112"/>
            <a:ext cx="4485868" cy="196797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03.07.2015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0E62-E67D-4C7D-B712-1F21E9C58005}" type="slidenum">
              <a:rPr lang="de-DE" smtClean="0"/>
              <a:pPr/>
              <a:t>37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Kevin Gensler, Juliane Schützke, Sarah Starker</a:t>
            </a:r>
            <a:endParaRPr lang="de-DE" dirty="0"/>
          </a:p>
        </p:txBody>
      </p:sp>
      <p:pic>
        <p:nvPicPr>
          <p:cNvPr id="10" name="Picture 3" descr="C:\Users\Genslord\Documents\Studium\2. Semester\2. Semester Internationale Beschaffung - Hudak\Benetton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8353" y="116632"/>
            <a:ext cx="2575647" cy="79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1679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80711"/>
            <a:ext cx="7055380" cy="672025"/>
          </a:xfrm>
        </p:spPr>
        <p:txBody>
          <a:bodyPr/>
          <a:lstStyle/>
          <a:p>
            <a:r>
              <a:rPr lang="de-DE" sz="3600" b="1" u="sng" dirty="0" smtClean="0">
                <a:solidFill>
                  <a:schemeClr val="bg1"/>
                </a:solidFill>
              </a:rPr>
              <a:t>Ergebnisse des DSCM</a:t>
            </a:r>
            <a:endParaRPr lang="de-DE" sz="3600" b="1" u="sng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1897815"/>
            <a:ext cx="6711654" cy="4195481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de-DE" sz="2400" b="1" dirty="0" smtClean="0">
                <a:solidFill>
                  <a:schemeClr val="bg1"/>
                </a:solidFill>
              </a:rPr>
              <a:t>Schnellere Reaktionszeiten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de-DE" sz="2400" b="1" dirty="0">
                <a:solidFill>
                  <a:schemeClr val="bg1"/>
                </a:solidFill>
              </a:rPr>
              <a:t>m</a:t>
            </a:r>
            <a:r>
              <a:rPr lang="de-DE" sz="2400" b="1" dirty="0" smtClean="0">
                <a:solidFill>
                  <a:schemeClr val="bg1"/>
                </a:solidFill>
              </a:rPr>
              <a:t>ehr Kollektionen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de-DE" sz="2400" b="1" dirty="0" smtClean="0">
                <a:solidFill>
                  <a:schemeClr val="bg1"/>
                </a:solidFill>
              </a:rPr>
              <a:t>Modernisierung der Stores</a:t>
            </a:r>
          </a:p>
          <a:p>
            <a:pPr>
              <a:buClr>
                <a:schemeClr val="bg1"/>
              </a:buClr>
              <a:buNone/>
            </a:pPr>
            <a:r>
              <a:rPr lang="de-DE" sz="2400" b="1" dirty="0" smtClean="0">
                <a:solidFill>
                  <a:schemeClr val="bg1"/>
                </a:solidFill>
              </a:rPr>
              <a:t>	Ab 2006: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de-DE" sz="2400" b="1" dirty="0" smtClean="0">
                <a:solidFill>
                  <a:schemeClr val="bg1"/>
                </a:solidFill>
              </a:rPr>
              <a:t>Neue Logistikdrehkreuze in China und in Shenzhen </a:t>
            </a:r>
          </a:p>
          <a:p>
            <a:pPr>
              <a:buClr>
                <a:schemeClr val="bg1"/>
              </a:buClr>
              <a:buFont typeface="Arial" pitchFamily="34" charset="0"/>
              <a:buChar char="•"/>
            </a:pPr>
            <a:r>
              <a:rPr lang="de-DE" sz="2400" b="1" dirty="0" smtClean="0">
                <a:solidFill>
                  <a:schemeClr val="bg1"/>
                </a:solidFill>
              </a:rPr>
              <a:t>Übergang vom zentralem Logistiksystem </a:t>
            </a:r>
          </a:p>
          <a:p>
            <a:pPr marL="399911" lvl="1" indent="0">
              <a:buClr>
                <a:schemeClr val="bg1"/>
              </a:buClr>
              <a:buFont typeface="Wingdings" pitchFamily="2" charset="2"/>
              <a:buChar char="Ø"/>
            </a:pPr>
            <a:r>
              <a:rPr lang="de-DE" sz="2400" b="1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de-DE" sz="24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   </a:t>
            </a:r>
            <a:r>
              <a:rPr lang="de-DE" sz="2400" b="1" dirty="0" smtClean="0">
                <a:solidFill>
                  <a:schemeClr val="bg1"/>
                </a:solidFill>
              </a:rPr>
              <a:t>Satelliten-Logistik-System </a:t>
            </a:r>
          </a:p>
        </p:txBody>
      </p:sp>
      <p:pic>
        <p:nvPicPr>
          <p:cNvPr id="4" name="Picture 3" descr="C:\Users\Genslord\Documents\Studium\2. Semester\2. Semester Internationale Beschaffung - Hudak\Benetton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8353" y="116632"/>
            <a:ext cx="2575647" cy="792088"/>
          </a:xfrm>
          <a:prstGeom prst="rect">
            <a:avLst/>
          </a:prstGeom>
          <a:noFill/>
        </p:spPr>
      </p:pic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03.07.2015</a:t>
            </a:r>
            <a:endParaRPr lang="de-DE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0E62-E67D-4C7D-B712-1F21E9C58005}" type="slidenum">
              <a:rPr lang="de-DE" smtClean="0"/>
              <a:pPr/>
              <a:t>38</a:t>
            </a:fld>
            <a:endParaRPr lang="de-DE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Kevin Gensler, Juliane Schützke, Sarah Starker</a:t>
            </a:r>
            <a:endParaRPr lang="de-DE" dirty="0"/>
          </a:p>
        </p:txBody>
      </p:sp>
      <p:pic>
        <p:nvPicPr>
          <p:cNvPr id="17" name="Inhaltsplatzhalter 3"/>
          <p:cNvPicPr>
            <a:picLocks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91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64088" y="1268760"/>
            <a:ext cx="3571116" cy="2232248"/>
          </a:xfrm>
          <a:prstGeom prst="rect">
            <a:avLst/>
          </a:prstGeom>
          <a:ln w="88900" cap="sq" cmpd="thickThin">
            <a:solidFill>
              <a:schemeClr val="bg2">
                <a:lumMod val="2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123797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hb5znr5p_pxgen_r_300xa.jpg"/>
          <p:cNvPicPr>
            <a:picLocks noChangeAspect="1"/>
          </p:cNvPicPr>
          <p:nvPr/>
        </p:nvPicPr>
        <p:blipFill>
          <a:blip r:embed="rId2" cstate="print">
            <a:alphaModFix amt="77000"/>
            <a:lum brigh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1124744"/>
            <a:ext cx="7386050" cy="514684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055380" cy="816041"/>
          </a:xfrm>
        </p:spPr>
        <p:txBody>
          <a:bodyPr/>
          <a:lstStyle/>
          <a:p>
            <a:r>
              <a:rPr lang="de-DE" dirty="0" smtClean="0"/>
              <a:t>Skandalwerbung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7643" y="2052925"/>
            <a:ext cx="7488715" cy="4195481"/>
          </a:xfrm>
        </p:spPr>
        <p:txBody>
          <a:bodyPr/>
          <a:lstStyle/>
          <a:p>
            <a:pPr marL="0" indent="0">
              <a:buNone/>
            </a:pPr>
            <a:endParaRPr lang="de-DE" i="1" dirty="0" smtClean="0"/>
          </a:p>
          <a:p>
            <a:pPr marL="0" indent="0">
              <a:buNone/>
            </a:pPr>
            <a:r>
              <a:rPr lang="de-DE" i="1" dirty="0" smtClean="0"/>
              <a:t>„</a:t>
            </a:r>
            <a:r>
              <a:rPr lang="de-DE" i="1" dirty="0"/>
              <a:t>Benettons Kampagnen haben es geschafft, die Mauer der Gleichgültigkeit einzureißen und dazu beigetragen, die Wahrnehmung universeller Probleme unter den Bürgern der Welt zu erhöhen“</a:t>
            </a:r>
            <a:r>
              <a:rPr lang="de-DE" dirty="0" smtClean="0"/>
              <a:t>.</a:t>
            </a:r>
          </a:p>
          <a:p>
            <a:pPr marL="0" indent="0">
              <a:buNone/>
            </a:pPr>
            <a:r>
              <a:rPr lang="de-DE" dirty="0"/>
              <a:t>	</a:t>
            </a:r>
            <a:r>
              <a:rPr lang="de-DE" dirty="0" smtClean="0"/>
              <a:t>			</a:t>
            </a:r>
            <a:r>
              <a:rPr lang="de-DE" sz="2000" dirty="0" smtClean="0"/>
              <a:t>(Pressesprecher des Unternehmens)</a:t>
            </a:r>
            <a:endParaRPr lang="de-DE" sz="2000" dirty="0"/>
          </a:p>
        </p:txBody>
      </p:sp>
      <p:pic>
        <p:nvPicPr>
          <p:cNvPr id="5" name="Picture 3" descr="C:\Users\Genslord\Documents\Studium\2. Semester\2. Semester Internationale Beschaffung - Hudak\Benetton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8353" y="116632"/>
            <a:ext cx="2575647" cy="792088"/>
          </a:xfrm>
          <a:prstGeom prst="rect">
            <a:avLst/>
          </a:prstGeom>
          <a:noFill/>
        </p:spPr>
      </p:pic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03.07.2015</a:t>
            </a:r>
            <a:endParaRPr lang="de-DE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0E62-E67D-4C7D-B712-1F21E9C58005}" type="slidenum">
              <a:rPr lang="de-DE" smtClean="0"/>
              <a:pPr/>
              <a:t>39</a:t>
            </a:fld>
            <a:endParaRPr lang="de-DE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Kevin Gensler, Juliane Schützke, Sarah Starker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439387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8532f5844721543d174fd6666a5ec60e.jpg"/>
          <p:cNvPicPr>
            <a:picLocks noChangeAspect="1"/>
          </p:cNvPicPr>
          <p:nvPr/>
        </p:nvPicPr>
        <p:blipFill>
          <a:blip r:embed="rId2" cstate="print">
            <a:alphaModFix amt="72000"/>
            <a:lum brigh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684" y="2420888"/>
            <a:ext cx="2831432" cy="3992319"/>
          </a:xfrm>
          <a:prstGeom prst="rect">
            <a:avLst/>
          </a:prstGeom>
        </p:spPr>
      </p:pic>
      <p:pic>
        <p:nvPicPr>
          <p:cNvPr id="4" name="Bild 3" descr="Tyrrell_012_Goodwood_2008.jpg"/>
          <p:cNvPicPr>
            <a:picLocks noChangeAspect="1"/>
          </p:cNvPicPr>
          <p:nvPr/>
        </p:nvPicPr>
        <p:blipFill>
          <a:blip r:embed="rId3" cstate="print">
            <a:alphaModFix amt="51000"/>
            <a:lum brigh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69" y="980728"/>
            <a:ext cx="5283867" cy="3522578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331260"/>
            <a:ext cx="8064896" cy="4195481"/>
          </a:xfrm>
        </p:spPr>
        <p:txBody>
          <a:bodyPr>
            <a:normAutofit/>
          </a:bodyPr>
          <a:lstStyle/>
          <a:p>
            <a:pPr>
              <a:buClrTx/>
              <a:buFont typeface="Arial" pitchFamily="34" charset="0"/>
              <a:buChar char="•"/>
            </a:pPr>
            <a:r>
              <a:rPr lang="de-DE" sz="2400" b="1" u="sng" dirty="0" smtClean="0">
                <a:solidFill>
                  <a:schemeClr val="bg1"/>
                </a:solidFill>
              </a:rPr>
              <a:t>1982</a:t>
            </a:r>
            <a:r>
              <a:rPr lang="de-DE" sz="2400" b="1" dirty="0" smtClean="0">
                <a:solidFill>
                  <a:schemeClr val="bg1"/>
                </a:solidFill>
              </a:rPr>
              <a:t>	Beginn der Zusammenarbeit mit </a:t>
            </a:r>
            <a:br>
              <a:rPr lang="de-DE" sz="2400" b="1" dirty="0" smtClean="0">
                <a:solidFill>
                  <a:schemeClr val="bg1"/>
                </a:solidFill>
              </a:rPr>
            </a:br>
            <a:r>
              <a:rPr lang="de-DE" sz="2400" b="1" dirty="0" smtClean="0">
                <a:solidFill>
                  <a:schemeClr val="bg1"/>
                </a:solidFill>
              </a:rPr>
              <a:t>			Oliver Toscani </a:t>
            </a:r>
            <a:br>
              <a:rPr lang="de-DE" sz="2400" b="1" dirty="0" smtClean="0">
                <a:solidFill>
                  <a:schemeClr val="bg1"/>
                </a:solidFill>
              </a:rPr>
            </a:br>
            <a:r>
              <a:rPr lang="de-DE" sz="2400" b="1" dirty="0" smtClean="0">
                <a:solidFill>
                  <a:schemeClr val="bg1"/>
                </a:solidFill>
              </a:rPr>
              <a:t>			</a:t>
            </a:r>
            <a:r>
              <a:rPr lang="de-DE" sz="2400" b="1" dirty="0" smtClean="0">
                <a:solidFill>
                  <a:schemeClr val="bg1"/>
                </a:solidFill>
                <a:sym typeface="Wingdings"/>
              </a:rPr>
              <a:t> Skandalwerbung erhöht den 			            		  	Bekanntheitsgrad des Unternehmens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de-DE" sz="2400" b="1" u="sng" dirty="0" smtClean="0">
                <a:solidFill>
                  <a:schemeClr val="bg1"/>
                </a:solidFill>
              </a:rPr>
              <a:t>1983</a:t>
            </a:r>
            <a:r>
              <a:rPr lang="de-DE" sz="2400" b="1" dirty="0" smtClean="0">
                <a:solidFill>
                  <a:schemeClr val="bg1"/>
                </a:solidFill>
              </a:rPr>
              <a:t>	Sportsponsoring in der Formel 1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de-DE" sz="2400" b="1" u="sng" dirty="0" smtClean="0">
                <a:solidFill>
                  <a:schemeClr val="bg1"/>
                </a:solidFill>
              </a:rPr>
              <a:t>1986</a:t>
            </a:r>
            <a:r>
              <a:rPr lang="de-DE" sz="2400" b="1" dirty="0" smtClean="0">
                <a:solidFill>
                  <a:schemeClr val="bg1"/>
                </a:solidFill>
              </a:rPr>
              <a:t>	Börsengang in Mailand, Frankfurt (1988) und    			New York (1889)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de-DE" sz="2400" b="1" u="sng" dirty="0" smtClean="0">
                <a:solidFill>
                  <a:schemeClr val="bg1"/>
                </a:solidFill>
              </a:rPr>
              <a:t>1991</a:t>
            </a:r>
            <a:r>
              <a:rPr lang="de-DE" sz="2400" b="1" dirty="0" smtClean="0">
                <a:solidFill>
                  <a:schemeClr val="bg1"/>
                </a:solidFill>
              </a:rPr>
              <a:t>	„Colors“-Magazine entsteht </a:t>
            </a:r>
            <a:br>
              <a:rPr lang="de-DE" sz="2400" b="1" dirty="0" smtClean="0">
                <a:solidFill>
                  <a:schemeClr val="bg1"/>
                </a:solidFill>
              </a:rPr>
            </a:br>
            <a:r>
              <a:rPr lang="de-DE" sz="2400" b="1" dirty="0" smtClean="0">
                <a:solidFill>
                  <a:schemeClr val="bg1"/>
                </a:solidFill>
              </a:rPr>
              <a:t>			(vier Sprachen in 40 Ländern)</a:t>
            </a:r>
          </a:p>
        </p:txBody>
      </p:sp>
      <p:pic>
        <p:nvPicPr>
          <p:cNvPr id="6" name="Picture 3" descr="C:\Users\Genslord\Documents\Studium\2. Semester\2. Semester Internationale Beschaffung - Hudak\Benetton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68353" y="116632"/>
            <a:ext cx="2575647" cy="792088"/>
          </a:xfrm>
          <a:prstGeom prst="rect">
            <a:avLst/>
          </a:prstGeom>
          <a:noFill/>
        </p:spPr>
      </p:pic>
      <p:sp>
        <p:nvSpPr>
          <p:cNvPr id="7" name="Titel 3"/>
          <p:cNvSpPr txBox="1">
            <a:spLocks/>
          </p:cNvSpPr>
          <p:nvPr/>
        </p:nvSpPr>
        <p:spPr>
          <a:xfrm>
            <a:off x="467544" y="188640"/>
            <a:ext cx="7055380" cy="648072"/>
          </a:xfrm>
          <a:prstGeom prst="rect">
            <a:avLst/>
          </a:prstGeom>
        </p:spPr>
        <p:txBody>
          <a:bodyPr vert="horz" lIns="91407" tIns="45704" rIns="91407" bIns="45704" rtlCol="0" anchor="t">
            <a:noAutofit/>
          </a:bodyPr>
          <a:lstStyle/>
          <a:p>
            <a:pPr marL="0" marR="0" lvl="0" indent="0" algn="l" defTabSz="45704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sng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Historischer Hintergrund</a:t>
            </a:r>
            <a:endParaRPr kumimoji="0" lang="de-DE" sz="3600" b="1" i="0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Datumsplatzhalt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03.07.2015</a:t>
            </a:r>
            <a:endParaRPr lang="de-DE" dirty="0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0E62-E67D-4C7D-B712-1F21E9C58005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Kevin Gensler, Juliane Schützke, Sarah Starker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27397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image-864251-galleryV9-iiif.jpg"/>
          <p:cNvPicPr>
            <a:picLocks noChangeAspect="1"/>
          </p:cNvPicPr>
          <p:nvPr/>
        </p:nvPicPr>
        <p:blipFill>
          <a:blip r:embed="rId2" cstate="print">
            <a:alphaModFix amt="42000"/>
            <a:lum brigh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6831106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verschiedene Werbekampagnen, die öffentliche Diskussionen auslösten</a:t>
            </a:r>
          </a:p>
          <a:p>
            <a:r>
              <a:rPr lang="de-DE" dirty="0" smtClean="0"/>
              <a:t>„All Colors of the World“- Kampagne in 80er Jahren </a:t>
            </a:r>
            <a:r>
              <a:rPr lang="de-DE" dirty="0" smtClean="0">
                <a:sym typeface="Wingdings"/>
              </a:rPr>
              <a:t> Grundlage für heutigen Markennamen „United Colors of Benetton“</a:t>
            </a:r>
          </a:p>
          <a:p>
            <a:endParaRPr lang="de-DE" dirty="0">
              <a:sym typeface="Wingdings"/>
            </a:endParaRPr>
          </a:p>
          <a:p>
            <a:r>
              <a:rPr lang="de-DE" dirty="0" smtClean="0">
                <a:sym typeface="Wingdings"/>
              </a:rPr>
              <a:t>Werbung kritisch betrachten!</a:t>
            </a:r>
            <a:endParaRPr lang="de-DE" dirty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03.07.2015</a:t>
            </a:r>
            <a:endParaRPr lang="de-DE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0E62-E67D-4C7D-B712-1F21E9C58005}" type="slidenum">
              <a:rPr lang="de-DE" smtClean="0"/>
              <a:pPr/>
              <a:t>40</a:t>
            </a:fld>
            <a:endParaRPr lang="de-DE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Kevin Gensler, Juliane Schützke, Sarah Starker</a:t>
            </a:r>
            <a:endParaRPr lang="de-DE" dirty="0"/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467544" y="236695"/>
            <a:ext cx="7055380" cy="816041"/>
          </a:xfrm>
        </p:spPr>
        <p:txBody>
          <a:bodyPr/>
          <a:lstStyle/>
          <a:p>
            <a:r>
              <a:rPr lang="de-DE" dirty="0" smtClean="0"/>
              <a:t>Skandalwerbung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5915837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14"/>
          <p:cNvGrpSpPr/>
          <p:nvPr/>
        </p:nvGrpSpPr>
        <p:grpSpPr>
          <a:xfrm>
            <a:off x="5436444" y="2917524"/>
            <a:ext cx="3382879" cy="5112663"/>
            <a:chOff x="5436444" y="2917524"/>
            <a:chExt cx="3382879" cy="5112663"/>
          </a:xfrm>
        </p:grpSpPr>
        <p:pic>
          <p:nvPicPr>
            <p:cNvPr id="13" name="Bild 12" descr="image-865973-galleryV9-ebga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6444" y="2917524"/>
              <a:ext cx="3382879" cy="5112663"/>
            </a:xfrm>
            <a:prstGeom prst="rect">
              <a:avLst/>
            </a:prstGeom>
          </p:spPr>
        </p:pic>
        <p:sp>
          <p:nvSpPr>
            <p:cNvPr id="14" name="Textfeld 13"/>
            <p:cNvSpPr txBox="1"/>
            <p:nvPr/>
          </p:nvSpPr>
          <p:spPr>
            <a:xfrm>
              <a:off x="7143066" y="3246651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1998</a:t>
              </a:r>
              <a:endParaRPr lang="de-DE" dirty="0"/>
            </a:p>
          </p:txBody>
        </p:sp>
      </p:grpSp>
      <p:grpSp>
        <p:nvGrpSpPr>
          <p:cNvPr id="3" name="Gruppierung 5"/>
          <p:cNvGrpSpPr/>
          <p:nvPr/>
        </p:nvGrpSpPr>
        <p:grpSpPr>
          <a:xfrm>
            <a:off x="0" y="0"/>
            <a:ext cx="4620125" cy="3587391"/>
            <a:chOff x="0" y="0"/>
            <a:chExt cx="4620125" cy="3587391"/>
          </a:xfrm>
        </p:grpSpPr>
        <p:pic>
          <p:nvPicPr>
            <p:cNvPr id="4" name="Bild 3" descr="image-864260-galleryV9-gawr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620125" cy="3587391"/>
            </a:xfrm>
            <a:prstGeom prst="rect">
              <a:avLst/>
            </a:prstGeom>
          </p:spPr>
        </p:pic>
        <p:sp>
          <p:nvSpPr>
            <p:cNvPr id="5" name="Textfeld 4"/>
            <p:cNvSpPr txBox="1"/>
            <p:nvPr/>
          </p:nvSpPr>
          <p:spPr>
            <a:xfrm>
              <a:off x="3967482" y="3111441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olidFill>
                    <a:schemeClr val="accent6"/>
                  </a:solidFill>
                </a:rPr>
                <a:t>1991</a:t>
              </a:r>
              <a:endParaRPr lang="de-DE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6" name="Gruppierung 8"/>
          <p:cNvGrpSpPr/>
          <p:nvPr/>
        </p:nvGrpSpPr>
        <p:grpSpPr>
          <a:xfrm>
            <a:off x="414421" y="3407575"/>
            <a:ext cx="5022023" cy="3450425"/>
            <a:chOff x="0" y="3407575"/>
            <a:chExt cx="5022023" cy="3450425"/>
          </a:xfrm>
        </p:grpSpPr>
        <p:pic>
          <p:nvPicPr>
            <p:cNvPr id="7" name="Bild 6" descr="image-864239-galleryV9-jxjj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407575"/>
              <a:ext cx="5022023" cy="3450425"/>
            </a:xfrm>
            <a:prstGeom prst="rect">
              <a:avLst/>
            </a:prstGeom>
          </p:spPr>
        </p:pic>
        <p:sp>
          <p:nvSpPr>
            <p:cNvPr id="8" name="Textfeld 7"/>
            <p:cNvSpPr txBox="1"/>
            <p:nvPr/>
          </p:nvSpPr>
          <p:spPr>
            <a:xfrm>
              <a:off x="3422316" y="6488668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1994</a:t>
              </a:r>
              <a:endParaRPr lang="de-DE" dirty="0"/>
            </a:p>
          </p:txBody>
        </p:sp>
      </p:grpSp>
      <p:grpSp>
        <p:nvGrpSpPr>
          <p:cNvPr id="9" name="Gruppierung 11"/>
          <p:cNvGrpSpPr/>
          <p:nvPr/>
        </p:nvGrpSpPr>
        <p:grpSpPr>
          <a:xfrm>
            <a:off x="4550264" y="0"/>
            <a:ext cx="4593735" cy="3091313"/>
            <a:chOff x="4550264" y="0"/>
            <a:chExt cx="4593735" cy="3091313"/>
          </a:xfrm>
        </p:grpSpPr>
        <p:pic>
          <p:nvPicPr>
            <p:cNvPr id="10" name="Bild 9" descr="image-864235-galleryV9-wndo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0264" y="0"/>
              <a:ext cx="4593735" cy="3091313"/>
            </a:xfrm>
            <a:prstGeom prst="rect">
              <a:avLst/>
            </a:prstGeom>
          </p:spPr>
        </p:pic>
        <p:sp>
          <p:nvSpPr>
            <p:cNvPr id="11" name="Textfeld 10"/>
            <p:cNvSpPr txBox="1"/>
            <p:nvPr/>
          </p:nvSpPr>
          <p:spPr>
            <a:xfrm>
              <a:off x="6103889" y="2721981"/>
              <a:ext cx="652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1990</a:t>
              </a:r>
              <a:endParaRPr lang="de-DE" dirty="0"/>
            </a:p>
          </p:txBody>
        </p:sp>
      </p:grpSp>
      <p:sp>
        <p:nvSpPr>
          <p:cNvPr id="23" name="Datumsplatzhalt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03.07.2015</a:t>
            </a:r>
            <a:endParaRPr lang="de-DE" dirty="0"/>
          </a:p>
        </p:txBody>
      </p:sp>
      <p:sp>
        <p:nvSpPr>
          <p:cNvPr id="24" name="Foliennummernplatzhalt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0E62-E67D-4C7D-B712-1F21E9C58005}" type="slidenum">
              <a:rPr lang="de-DE" smtClean="0"/>
              <a:pPr/>
              <a:t>41</a:t>
            </a:fld>
            <a:endParaRPr lang="de-DE" dirty="0"/>
          </a:p>
        </p:txBody>
      </p:sp>
      <p:sp>
        <p:nvSpPr>
          <p:cNvPr id="25" name="Fußzeilenplatzhalt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Kevin Gensler, Juliane Schützke, Sarah Starker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1626101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055380" cy="744033"/>
          </a:xfrm>
        </p:spPr>
        <p:txBody>
          <a:bodyPr/>
          <a:lstStyle/>
          <a:p>
            <a:r>
              <a:rPr lang="de-DE" dirty="0" smtClean="0"/>
              <a:t>Quellen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de-DE" dirty="0"/>
              <a:t>http://</a:t>
            </a:r>
            <a:r>
              <a:rPr lang="de-DE" dirty="0" smtClean="0"/>
              <a:t>www.google.de/imgres?imgurl=http%3A%2F%2Fwww.marketing-made-simple.com%2Fimages%2Farticles%2Fpush-pull-strategy%2Fpush-pull-promotional-strategy.png&amp;imgrefurl=http%3A%2F%2Fwww.marketing-made-simple.com%2Farticles%2Fpush-pull-strategy.htm&amp;h=271&amp;w=750&amp;tbnid=fLjZKTvfciztYM%3A&amp;zoom=1&amp;docid=TMWqJ-166qLgOM&amp;hl=de&amp;ei=jg-UVcyZEsLyUNKChpgJ&amp;tbm=isch&amp;iact=rc&amp;uact=3&amp;dur=828&amp;page=1&amp;start=0&amp;ndsp=6&amp;ved=0CC0QrQMwBA</a:t>
            </a:r>
            <a:endParaRPr lang="de-DE" dirty="0"/>
          </a:p>
          <a:p>
            <a:r>
              <a:rPr lang="de-DE" b="1" dirty="0"/>
              <a:t>http://www.google.de/imgres?imgurl=http%3A%2F%2Fc.asstatic.com%2Fimages%2F881150_634353350541345000-1.jpg&amp;imgrefurl=http%3A%2F%2Fwww.authorstream.com%2FPresentation%2Fdrawpack-881150-push-pull-strategy-business-model%2F&amp;h=489&amp;w=652&amp;tbnid=-xJoZUOUiWRYhM%3A&amp;zoom=1&amp;docid=ryBvwG444RVOzM&amp;hl=de&amp;ei=jg-UVcyZEsLyUNKChpgJ&amp;tbm=isch&amp;iact=rc&amp;uact=3&amp;dur=287&amp;page=1&amp;start=0&amp;ndsp=6&amp;ved=0CDAQrQMwBQ</a:t>
            </a:r>
            <a:endParaRPr lang="de-DE" dirty="0"/>
          </a:p>
          <a:p>
            <a:r>
              <a:rPr lang="de-DE" dirty="0"/>
              <a:t>http://de.slideshare.net/alpertekin/h-benettons-dual-supply-chain-system</a:t>
            </a:r>
          </a:p>
          <a:p>
            <a:r>
              <a:rPr lang="de-DE" dirty="0"/>
              <a:t>http://www.benettongroup.com/sustainability/sustainable-supply-chain/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03.07.2015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0E62-E67D-4C7D-B712-1F21E9C58005}" type="slidenum">
              <a:rPr lang="de-DE" smtClean="0"/>
              <a:pPr/>
              <a:t>42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Kevin Gensler, Juliane Schützke, Sarah Starker</a:t>
            </a:r>
            <a:endParaRPr lang="de-DE" dirty="0"/>
          </a:p>
        </p:txBody>
      </p:sp>
      <p:pic>
        <p:nvPicPr>
          <p:cNvPr id="7" name="Picture 3" descr="C:\Users\Genslord\Documents\Studium\2. Semester\2. Semester Internationale Beschaffung - Hudak\Benetton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8353" y="116632"/>
            <a:ext cx="2575647" cy="79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236226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Quellen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 smtClean="0"/>
              <a:t>https://</a:t>
            </a:r>
            <a:r>
              <a:rPr lang="de-DE" dirty="0" err="1" smtClean="0"/>
              <a:t>de.linkedin.com</a:t>
            </a:r>
            <a:r>
              <a:rPr lang="de-DE" dirty="0" smtClean="0"/>
              <a:t>/</a:t>
            </a:r>
            <a:r>
              <a:rPr lang="de-DE" dirty="0" err="1" smtClean="0"/>
              <a:t>company</a:t>
            </a:r>
            <a:r>
              <a:rPr lang="de-DE" dirty="0" smtClean="0"/>
              <a:t>/</a:t>
            </a:r>
            <a:r>
              <a:rPr lang="de-DE" dirty="0" err="1" smtClean="0"/>
              <a:t>benetton</a:t>
            </a:r>
            <a:r>
              <a:rPr lang="de-DE" dirty="0" smtClean="0"/>
              <a:t>-group</a:t>
            </a:r>
          </a:p>
          <a:p>
            <a:r>
              <a:rPr lang="de-DE" dirty="0" smtClean="0"/>
              <a:t>http://</a:t>
            </a:r>
            <a:r>
              <a:rPr lang="de-DE" dirty="0" err="1" smtClean="0"/>
              <a:t>www.maguardaunpo.it</a:t>
            </a:r>
            <a:r>
              <a:rPr lang="de-DE" dirty="0" smtClean="0"/>
              <a:t>/</a:t>
            </a:r>
            <a:r>
              <a:rPr lang="de-DE" dirty="0" err="1" smtClean="0"/>
              <a:t>wp</a:t>
            </a:r>
            <a:r>
              <a:rPr lang="de-DE" dirty="0" smtClean="0"/>
              <a:t>-content/</a:t>
            </a:r>
            <a:r>
              <a:rPr lang="de-DE" dirty="0" err="1" smtClean="0"/>
              <a:t>uploads</a:t>
            </a:r>
            <a:r>
              <a:rPr lang="de-DE" dirty="0" smtClean="0"/>
              <a:t>/2010/08/benetton-undercolors-2011-3.jpg</a:t>
            </a:r>
          </a:p>
          <a:p>
            <a:r>
              <a:rPr lang="de-DE" dirty="0" smtClean="0"/>
              <a:t>https://</a:t>
            </a:r>
            <a:r>
              <a:rPr lang="de-DE" dirty="0" err="1" smtClean="0"/>
              <a:t>de.wikipedia.org</a:t>
            </a:r>
            <a:r>
              <a:rPr lang="de-DE" dirty="0" smtClean="0"/>
              <a:t>/</a:t>
            </a:r>
            <a:r>
              <a:rPr lang="de-DE" dirty="0" err="1" smtClean="0"/>
              <a:t>wiki</a:t>
            </a:r>
            <a:r>
              <a:rPr lang="de-DE" dirty="0" smtClean="0"/>
              <a:t>/</a:t>
            </a:r>
            <a:r>
              <a:rPr lang="de-DE" dirty="0" err="1" smtClean="0"/>
              <a:t>Benetton_Group</a:t>
            </a:r>
            <a:endParaRPr lang="de-DE" dirty="0" smtClean="0"/>
          </a:p>
          <a:p>
            <a:r>
              <a:rPr lang="de-DE" dirty="0" smtClean="0"/>
              <a:t>http://</a:t>
            </a:r>
            <a:r>
              <a:rPr lang="de-DE" dirty="0" err="1" smtClean="0"/>
              <a:t>www.welt.de</a:t>
            </a:r>
            <a:r>
              <a:rPr lang="de-DE" dirty="0" smtClean="0"/>
              <a:t>/print-wams/article131042/Heul-mal-</a:t>
            </a:r>
            <a:r>
              <a:rPr lang="de-DE" dirty="0" err="1" smtClean="0"/>
              <a:t>wieder.html</a:t>
            </a:r>
            <a:endParaRPr lang="de-DE" dirty="0" smtClean="0"/>
          </a:p>
          <a:p>
            <a:r>
              <a:rPr lang="de-DE" dirty="0" smtClean="0"/>
              <a:t>http://</a:t>
            </a:r>
            <a:r>
              <a:rPr lang="de-DE" dirty="0" err="1" smtClean="0"/>
              <a:t>www.spiegel.de</a:t>
            </a:r>
            <a:r>
              <a:rPr lang="de-DE" dirty="0" smtClean="0"/>
              <a:t>/fotostrecke/benetton-schockwerbung-fotograf-oliviero-toscani-fotostrecke-127838-12.html</a:t>
            </a:r>
          </a:p>
          <a:p>
            <a:r>
              <a:rPr lang="de-DE" dirty="0"/>
              <a:t>http://</a:t>
            </a:r>
            <a:r>
              <a:rPr lang="de-DE" dirty="0" err="1"/>
              <a:t>www.benettongroup.com</a:t>
            </a:r>
            <a:r>
              <a:rPr lang="de-DE" dirty="0"/>
              <a:t>/</a:t>
            </a:r>
            <a:r>
              <a:rPr lang="de-DE" dirty="0" err="1"/>
              <a:t>the</a:t>
            </a:r>
            <a:r>
              <a:rPr lang="de-DE" dirty="0"/>
              <a:t>-group/</a:t>
            </a:r>
            <a:r>
              <a:rPr lang="de-DE" dirty="0" err="1"/>
              <a:t>profile</a:t>
            </a:r>
            <a:r>
              <a:rPr lang="de-DE" dirty="0"/>
              <a:t>/</a:t>
            </a:r>
            <a:r>
              <a:rPr lang="de-DE" dirty="0" err="1"/>
              <a:t>group-history</a:t>
            </a:r>
            <a:r>
              <a:rPr lang="de-DE" dirty="0" smtClean="0"/>
              <a:t>/</a:t>
            </a:r>
          </a:p>
          <a:p>
            <a:r>
              <a:rPr lang="de-DE" dirty="0"/>
              <a:t>http://</a:t>
            </a:r>
            <a:r>
              <a:rPr lang="de-DE" dirty="0" err="1"/>
              <a:t>www.ethesis.net</a:t>
            </a:r>
            <a:r>
              <a:rPr lang="de-DE" dirty="0"/>
              <a:t>/</a:t>
            </a:r>
            <a:r>
              <a:rPr lang="de-DE" dirty="0" err="1"/>
              <a:t>benetton</a:t>
            </a:r>
            <a:r>
              <a:rPr lang="de-DE" dirty="0"/>
              <a:t>/</a:t>
            </a:r>
            <a:r>
              <a:rPr lang="de-DE" dirty="0" err="1"/>
              <a:t>benetton.htm</a:t>
            </a:r>
            <a:endParaRPr lang="de-DE" dirty="0"/>
          </a:p>
        </p:txBody>
      </p:sp>
      <p:pic>
        <p:nvPicPr>
          <p:cNvPr id="4" name="Picture 3" descr="C:\Users\Genslord\Documents\Studium\2. Semester\2. Semester Internationale Beschaffung - Hudak\Benetton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8353" y="116632"/>
            <a:ext cx="2575647" cy="792088"/>
          </a:xfrm>
          <a:prstGeom prst="rect">
            <a:avLst/>
          </a:prstGeom>
          <a:noFill/>
        </p:spPr>
      </p:pic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03.07.2015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0E62-E67D-4C7D-B712-1F21E9C58005}" type="slidenum">
              <a:rPr lang="de-DE" smtClean="0"/>
              <a:pPr/>
              <a:t>43</a:t>
            </a:fld>
            <a:endParaRPr lang="de-DE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Kevin Gensler, Juliane Schützke, Sarah Starker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8752391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1261516" y="1447803"/>
            <a:ext cx="6620968" cy="3329581"/>
          </a:xfrm>
        </p:spPr>
        <p:txBody>
          <a:bodyPr/>
          <a:lstStyle/>
          <a:p>
            <a:pPr algn="ctr"/>
            <a:r>
              <a:rPr lang="de-DE" sz="5000" b="1" u="sng" dirty="0" smtClean="0">
                <a:solidFill>
                  <a:schemeClr val="bg1"/>
                </a:solidFill>
              </a:rPr>
              <a:t>Vielen Dank für eure Aufmerksamkeit!</a:t>
            </a:r>
            <a:endParaRPr lang="de-DE" sz="5000" b="1" u="sng" dirty="0">
              <a:solidFill>
                <a:schemeClr val="bg1"/>
              </a:solidFill>
            </a:endParaRPr>
          </a:p>
        </p:txBody>
      </p:sp>
      <p:sp>
        <p:nvSpPr>
          <p:cNvPr id="8" name="Untertitel 7"/>
          <p:cNvSpPr>
            <a:spLocks noGrp="1"/>
          </p:cNvSpPr>
          <p:nvPr>
            <p:ph type="subTitle" idx="1"/>
          </p:nvPr>
        </p:nvSpPr>
        <p:spPr>
          <a:xfrm>
            <a:off x="1261516" y="4777380"/>
            <a:ext cx="6620968" cy="861420"/>
          </a:xfrm>
        </p:spPr>
        <p:txBody>
          <a:bodyPr/>
          <a:lstStyle/>
          <a:p>
            <a:pPr algn="ctr"/>
            <a:r>
              <a:rPr lang="de-DE" dirty="0" smtClean="0">
                <a:solidFill>
                  <a:schemeClr val="bg1"/>
                </a:solidFill>
              </a:rPr>
              <a:t>Hier Könnte Ihre Werbung Stehen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03.07.2015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Kevin Gensler, Juliane Schützke, Sarah Starker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0E62-E67D-4C7D-B712-1F21E9C58005}" type="slidenum">
              <a:rPr lang="de-DE" smtClean="0"/>
              <a:pPr/>
              <a:t>44</a:t>
            </a:fld>
            <a:endParaRPr lang="de-DE" dirty="0"/>
          </a:p>
        </p:txBody>
      </p:sp>
      <p:pic>
        <p:nvPicPr>
          <p:cNvPr id="9" name="Picture 3" descr="C:\Users\Genslord\Documents\Studium\2. Semester\2. Semester Internationale Beschaffung - Hudak\Benetton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8353" y="116632"/>
            <a:ext cx="2575647" cy="79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benetton_fig_1.jpg"/>
          <p:cNvPicPr>
            <a:picLocks noChangeAspect="1"/>
          </p:cNvPicPr>
          <p:nvPr/>
        </p:nvPicPr>
        <p:blipFill>
          <a:blip r:embed="rId2" cstate="print">
            <a:alphaModFix amt="64000"/>
            <a:lum brigh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55489"/>
            <a:ext cx="7727111" cy="5497847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908720"/>
            <a:ext cx="7920880" cy="5040560"/>
          </a:xfrm>
        </p:spPr>
        <p:txBody>
          <a:bodyPr>
            <a:noAutofit/>
          </a:bodyPr>
          <a:lstStyle/>
          <a:p>
            <a:pPr>
              <a:buClrTx/>
              <a:buFont typeface="Arial" pitchFamily="34" charset="0"/>
              <a:buChar char="•"/>
            </a:pPr>
            <a:r>
              <a:rPr lang="de-DE" sz="2400" b="1" u="sng" dirty="0" smtClean="0">
                <a:solidFill>
                  <a:schemeClr val="bg1"/>
                </a:solidFill>
              </a:rPr>
              <a:t>90er</a:t>
            </a:r>
            <a:r>
              <a:rPr lang="de-DE" sz="2400" b="1" dirty="0" smtClean="0">
                <a:solidFill>
                  <a:schemeClr val="bg1"/>
                </a:solidFill>
              </a:rPr>
              <a:t>	Expansion</a:t>
            </a:r>
            <a:r>
              <a:rPr lang="de-DE" sz="2400" b="1" dirty="0">
                <a:solidFill>
                  <a:schemeClr val="bg1"/>
                </a:solidFill>
              </a:rPr>
              <a:t>, Umbau der Stores in </a:t>
            </a:r>
            <a:r>
              <a:rPr lang="de-DE" sz="2400" b="1" dirty="0" smtClean="0">
                <a:solidFill>
                  <a:schemeClr val="bg1"/>
                </a:solidFill>
              </a:rPr>
              <a:t>						Europäischen Großstädten </a:t>
            </a:r>
            <a:r>
              <a:rPr lang="de-DE" sz="2400" b="1" dirty="0">
                <a:solidFill>
                  <a:schemeClr val="bg1"/>
                </a:solidFill>
              </a:rPr>
              <a:t>zu </a:t>
            </a:r>
            <a:r>
              <a:rPr lang="de-DE" sz="2400" b="1" dirty="0" smtClean="0">
                <a:solidFill>
                  <a:schemeClr val="bg1"/>
                </a:solidFill>
              </a:rPr>
              <a:t>							Megastores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de-DE" sz="2400" b="1" u="sng" dirty="0" smtClean="0">
                <a:solidFill>
                  <a:schemeClr val="bg1"/>
                </a:solidFill>
              </a:rPr>
              <a:t>2003</a:t>
            </a:r>
            <a:r>
              <a:rPr lang="de-DE" sz="2400" b="1" dirty="0" smtClean="0">
                <a:solidFill>
                  <a:schemeClr val="bg1"/>
                </a:solidFill>
              </a:rPr>
              <a:t>	Familie zieht sich aus dem Management   			zurück, tritt Verantwortung an Manager ab			</a:t>
            </a:r>
            <a:r>
              <a:rPr lang="de-DE" sz="2400" b="1" dirty="0" smtClean="0">
                <a:solidFill>
                  <a:schemeClr val="bg1"/>
                </a:solidFill>
                <a:sym typeface="Wingdings"/>
              </a:rPr>
              <a:t> Silvan Cassano wird CEO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de-DE" sz="2400" b="1" u="sng" dirty="0" smtClean="0">
                <a:solidFill>
                  <a:schemeClr val="bg1"/>
                </a:solidFill>
                <a:sym typeface="Wingdings"/>
              </a:rPr>
              <a:t>2005</a:t>
            </a:r>
            <a:r>
              <a:rPr lang="de-DE" sz="2400" b="1" dirty="0" smtClean="0">
                <a:solidFill>
                  <a:schemeClr val="bg1"/>
                </a:solidFill>
                <a:sym typeface="Wingdings"/>
              </a:rPr>
              <a:t>	Präsenz in 120 Ländern mit über </a:t>
            </a:r>
            <a:br>
              <a:rPr lang="de-DE" sz="2400" b="1" dirty="0" smtClean="0">
                <a:solidFill>
                  <a:schemeClr val="bg1"/>
                </a:solidFill>
                <a:sym typeface="Wingdings"/>
              </a:rPr>
            </a:br>
            <a:r>
              <a:rPr lang="de-DE" sz="2400" b="1" dirty="0" smtClean="0">
                <a:solidFill>
                  <a:schemeClr val="bg1"/>
                </a:solidFill>
                <a:sym typeface="Wingdings"/>
              </a:rPr>
              <a:t>			5.000 Stores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de-DE" sz="2400" b="1" u="sng" dirty="0" smtClean="0">
                <a:solidFill>
                  <a:schemeClr val="bg1"/>
                </a:solidFill>
                <a:sym typeface="Wingdings"/>
              </a:rPr>
              <a:t>2014</a:t>
            </a:r>
            <a:r>
              <a:rPr lang="de-DE" sz="2400" b="1" dirty="0" smtClean="0">
                <a:solidFill>
                  <a:schemeClr val="bg1"/>
                </a:solidFill>
                <a:sym typeface="Wingdings"/>
              </a:rPr>
              <a:t>	Organisation in 3 separaten Instanzen:				1. Marken, 2. Herstellung, 3. Immobilien</a:t>
            </a:r>
            <a:br>
              <a:rPr lang="de-DE" sz="2400" b="1" dirty="0" smtClean="0">
                <a:solidFill>
                  <a:schemeClr val="bg1"/>
                </a:solidFill>
                <a:sym typeface="Wingdings"/>
              </a:rPr>
            </a:br>
            <a:r>
              <a:rPr lang="de-DE" sz="2400" b="1" dirty="0" smtClean="0">
                <a:solidFill>
                  <a:schemeClr val="bg1"/>
                </a:solidFill>
                <a:sym typeface="Wingdings"/>
              </a:rPr>
              <a:t>			neues Storekonzept, dass sich auf das 				Produkt als Protagonist konzentriert</a:t>
            </a:r>
          </a:p>
          <a:p>
            <a:pPr marL="0" indent="0">
              <a:buClrTx/>
              <a:buFont typeface="Arial" pitchFamily="34" charset="0"/>
              <a:buChar char="•"/>
            </a:pPr>
            <a:endParaRPr lang="de-DE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3" descr="C:\Users\Genslord\Documents\Studium\2. Semester\2. Semester Internationale Beschaffung - Hudak\Benetton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8353" y="116632"/>
            <a:ext cx="2575647" cy="792088"/>
          </a:xfrm>
          <a:prstGeom prst="rect">
            <a:avLst/>
          </a:prstGeom>
          <a:noFill/>
        </p:spPr>
      </p:pic>
      <p:sp>
        <p:nvSpPr>
          <p:cNvPr id="8" name="Titel 3"/>
          <p:cNvSpPr txBox="1">
            <a:spLocks/>
          </p:cNvSpPr>
          <p:nvPr/>
        </p:nvSpPr>
        <p:spPr>
          <a:xfrm>
            <a:off x="467544" y="188640"/>
            <a:ext cx="7055380" cy="648072"/>
          </a:xfrm>
          <a:prstGeom prst="rect">
            <a:avLst/>
          </a:prstGeom>
        </p:spPr>
        <p:txBody>
          <a:bodyPr vert="horz" lIns="91407" tIns="45704" rIns="91407" bIns="45704" rtlCol="0" anchor="t">
            <a:noAutofit/>
          </a:bodyPr>
          <a:lstStyle/>
          <a:p>
            <a:pPr marL="0" marR="0" lvl="0" indent="0" algn="l" defTabSz="45704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Historischer Hintergrund</a:t>
            </a:r>
            <a:endParaRPr kumimoji="0" lang="de-DE" sz="3600" b="1" i="0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Datumsplatzhalt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03.07.2015</a:t>
            </a:r>
            <a:endParaRPr lang="de-DE" dirty="0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0E62-E67D-4C7D-B712-1F21E9C58005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Kevin Gensler, Juliane Schützke, Sarah Starker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9326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statistic_id254211_umsatzverteilung-von-benetton-nach-regionen-201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56" y="581527"/>
            <a:ext cx="7648688" cy="5694947"/>
          </a:xfrm>
          <a:prstGeom prst="rect">
            <a:avLst/>
          </a:prstGeom>
        </p:spPr>
      </p:pic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03.07.2015</a:t>
            </a:r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0E62-E67D-4C7D-B712-1F21E9C58005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Kevin Gensler, Juliane Schützke, Sarah Starker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57825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3" descr="Logo_Benetton.png"/>
          <p:cNvPicPr>
            <a:picLocks noChangeAspect="1"/>
          </p:cNvPicPr>
          <p:nvPr/>
        </p:nvPicPr>
        <p:blipFill>
          <a:blip r:embed="rId2" cstate="print">
            <a:alphaModFix amt="55000"/>
            <a:lum bright="16000" contrast="-2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365104"/>
            <a:ext cx="6031832" cy="2050823"/>
          </a:xfrm>
          <a:prstGeom prst="rect">
            <a:avLst/>
          </a:prstGeom>
        </p:spPr>
      </p:pic>
      <p:pic>
        <p:nvPicPr>
          <p:cNvPr id="5" name="Bild 4" descr="00beaa18-3108-44de-925e-959c3e533537-mediu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88640"/>
            <a:ext cx="3107489" cy="310748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055380" cy="576064"/>
          </a:xfrm>
        </p:spPr>
        <p:txBody>
          <a:bodyPr/>
          <a:lstStyle/>
          <a:p>
            <a:r>
              <a:rPr lang="de-DE" sz="3600" b="1" u="sng" dirty="0" smtClean="0">
                <a:solidFill>
                  <a:schemeClr val="bg1"/>
                </a:solidFill>
              </a:rPr>
              <a:t>Unternehmensprofil</a:t>
            </a:r>
            <a:endParaRPr lang="de-DE" sz="3600" b="1" u="sng" dirty="0">
              <a:solidFill>
                <a:schemeClr val="bg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1628800"/>
            <a:ext cx="7920763" cy="4195481"/>
          </a:xfrm>
        </p:spPr>
        <p:txBody>
          <a:bodyPr>
            <a:normAutofit/>
          </a:bodyPr>
          <a:lstStyle/>
          <a:p>
            <a:pPr>
              <a:buClrTx/>
              <a:buFont typeface="Arial" pitchFamily="34" charset="0"/>
              <a:buChar char="•"/>
            </a:pPr>
            <a:r>
              <a:rPr lang="de-DE" sz="2400" b="1" dirty="0" smtClean="0">
                <a:solidFill>
                  <a:schemeClr val="bg1"/>
                </a:solidFill>
              </a:rPr>
              <a:t>Gründung: 1965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de-DE" sz="2400" b="1" dirty="0" smtClean="0">
                <a:solidFill>
                  <a:schemeClr val="bg1"/>
                </a:solidFill>
              </a:rPr>
              <a:t>Rechtsform: </a:t>
            </a:r>
            <a:r>
              <a:rPr lang="de-DE" sz="2400" b="1" dirty="0">
                <a:solidFill>
                  <a:schemeClr val="bg1"/>
                </a:solidFill>
              </a:rPr>
              <a:t>Società per </a:t>
            </a:r>
            <a:r>
              <a:rPr lang="de-DE" sz="2400" b="1" dirty="0" smtClean="0">
                <a:solidFill>
                  <a:schemeClr val="bg1"/>
                </a:solidFill>
              </a:rPr>
              <a:t>Azioni (AG)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de-DE" sz="2400" b="1" dirty="0" smtClean="0">
                <a:solidFill>
                  <a:schemeClr val="bg1"/>
                </a:solidFill>
              </a:rPr>
              <a:t>Zugehörigkeit: Finanzholding Edizione srl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de-DE" sz="2400" b="1" dirty="0" smtClean="0">
                <a:solidFill>
                  <a:schemeClr val="bg1"/>
                </a:solidFill>
              </a:rPr>
              <a:t>Firmensitz: Ponzano Veneto, Italien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de-DE" sz="2400" b="1" dirty="0" smtClean="0">
                <a:solidFill>
                  <a:schemeClr val="bg1"/>
                </a:solidFill>
              </a:rPr>
              <a:t>Leitung:	Luciano Benetton (Präsident)							Allesandro Benetton </a:t>
            </a:r>
            <a:br>
              <a:rPr lang="de-DE" sz="2400" b="1" dirty="0" smtClean="0">
                <a:solidFill>
                  <a:schemeClr val="bg1"/>
                </a:solidFill>
              </a:rPr>
            </a:br>
            <a:r>
              <a:rPr lang="de-DE" sz="2400" b="1" dirty="0" smtClean="0">
                <a:solidFill>
                  <a:schemeClr val="bg1"/>
                </a:solidFill>
              </a:rPr>
              <a:t>				(</a:t>
            </a:r>
            <a:r>
              <a:rPr lang="de-DE" sz="2400" b="1" dirty="0" err="1" smtClean="0">
                <a:solidFill>
                  <a:schemeClr val="bg1"/>
                </a:solidFill>
              </a:rPr>
              <a:t>Executiv</a:t>
            </a:r>
            <a:r>
              <a:rPr lang="de-DE" sz="2400" b="1" dirty="0" smtClean="0">
                <a:solidFill>
                  <a:schemeClr val="bg1"/>
                </a:solidFill>
              </a:rPr>
              <a:t>-Vizepräsident</a:t>
            </a:r>
            <a:r>
              <a:rPr lang="de-DE" sz="2400" b="1" dirty="0" smtClean="0">
                <a:solidFill>
                  <a:schemeClr val="bg1"/>
                </a:solidFill>
              </a:rPr>
              <a:t>)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de-DE" sz="2400" b="1" dirty="0" smtClean="0">
                <a:solidFill>
                  <a:schemeClr val="bg1"/>
                </a:solidFill>
              </a:rPr>
              <a:t>ca. 6500 Shops verschiedener Marken in 120 Ländern (Stand Ende 2012)</a:t>
            </a:r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15" name="Datumsplatzhalt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03.07.2015</a:t>
            </a:r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0E62-E67D-4C7D-B712-1F21E9C58005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Kevin Gensler, Juliane Schützke, Sarah Starker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97346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benetton-undercolors-2011-3.jpg"/>
          <p:cNvPicPr>
            <a:picLocks noChangeAspect="1"/>
          </p:cNvPicPr>
          <p:nvPr/>
        </p:nvPicPr>
        <p:blipFill>
          <a:blip r:embed="rId2" cstate="print">
            <a:alphaModFix amt="60000"/>
            <a:lum brigh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547080"/>
            <a:ext cx="4030579" cy="3267740"/>
          </a:xfrm>
          <a:prstGeom prst="rect">
            <a:avLst/>
          </a:prstGeom>
        </p:spPr>
      </p:pic>
      <p:pic>
        <p:nvPicPr>
          <p:cNvPr id="4" name="Bild 3" descr="Logo_Benetton.png"/>
          <p:cNvPicPr>
            <a:picLocks noChangeAspect="1"/>
          </p:cNvPicPr>
          <p:nvPr/>
        </p:nvPicPr>
        <p:blipFill>
          <a:blip r:embed="rId3" cstate="print">
            <a:alphaModFix amt="55000"/>
            <a:lum bright="16000" contrast="-2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042" y="1417638"/>
            <a:ext cx="6031832" cy="2050823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412776"/>
            <a:ext cx="8064896" cy="4195481"/>
          </a:xfrm>
        </p:spPr>
        <p:txBody>
          <a:bodyPr>
            <a:normAutofit/>
          </a:bodyPr>
          <a:lstStyle/>
          <a:p>
            <a:pPr>
              <a:buClrTx/>
              <a:buFont typeface="Arial" pitchFamily="34" charset="0"/>
              <a:buChar char="•"/>
            </a:pPr>
            <a:r>
              <a:rPr lang="de-DE" sz="2400" b="1" dirty="0" smtClean="0">
                <a:solidFill>
                  <a:schemeClr val="bg1"/>
                </a:solidFill>
              </a:rPr>
              <a:t>United Colors of Benetton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de-DE" sz="2400" b="1" dirty="0" smtClean="0">
                <a:solidFill>
                  <a:schemeClr val="bg1"/>
                </a:solidFill>
              </a:rPr>
              <a:t>globale Marke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de-DE" sz="2400" b="1" dirty="0" smtClean="0">
                <a:solidFill>
                  <a:schemeClr val="bg1"/>
                </a:solidFill>
              </a:rPr>
              <a:t>umsatzstärkste Marke der Benetton Group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de-DE" sz="2400" b="1" dirty="0" smtClean="0">
                <a:solidFill>
                  <a:schemeClr val="bg1"/>
                </a:solidFill>
              </a:rPr>
              <a:t>Alltagskleidung für Frauen, Männer und Kinder</a:t>
            </a:r>
          </a:p>
          <a:p>
            <a:pPr lvl="1">
              <a:buClrTx/>
              <a:buFont typeface="Arial" pitchFamily="34" charset="0"/>
              <a:buChar char="•"/>
            </a:pPr>
            <a:endParaRPr lang="de-DE" sz="2000" b="1" dirty="0">
              <a:solidFill>
                <a:schemeClr val="bg1"/>
              </a:solidFill>
            </a:endParaRPr>
          </a:p>
          <a:p>
            <a:pPr>
              <a:buClrTx/>
              <a:buFont typeface="Arial" pitchFamily="34" charset="0"/>
              <a:buChar char="•"/>
            </a:pPr>
            <a:r>
              <a:rPr lang="de-DE" sz="3600" b="1" dirty="0" smtClean="0">
                <a:solidFill>
                  <a:schemeClr val="bg1"/>
                </a:solidFill>
              </a:rPr>
              <a:t>Undercolors of Benetton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de-DE" sz="2400" b="1" dirty="0" smtClean="0">
                <a:solidFill>
                  <a:schemeClr val="bg1"/>
                </a:solidFill>
              </a:rPr>
              <a:t>Schlafbekleidung, Unterwäsche und Accessoires für Frauen, Männer und Kinder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67544" y="436032"/>
            <a:ext cx="7055380" cy="648072"/>
          </a:xfrm>
          <a:prstGeom prst="rect">
            <a:avLst/>
          </a:prstGeom>
        </p:spPr>
        <p:txBody>
          <a:bodyPr vert="horz" lIns="91407" tIns="45704" rIns="91407" bIns="45704" rtlCol="0" anchor="t">
            <a:noAutofit/>
          </a:bodyPr>
          <a:lstStyle/>
          <a:p>
            <a:pPr marL="0" marR="0" lvl="0" indent="0" algn="l" defTabSz="45704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Markenspektrum</a:t>
            </a:r>
            <a:endParaRPr kumimoji="0" lang="de-DE" sz="3600" b="1" i="0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3" descr="C:\Users\Genslord\Documents\Studium\2. Semester\2. Semester Internationale Beschaffung - Hudak\Benetton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68353" y="116632"/>
            <a:ext cx="2575647" cy="792088"/>
          </a:xfrm>
          <a:prstGeom prst="rect">
            <a:avLst/>
          </a:prstGeom>
          <a:noFill/>
        </p:spPr>
      </p:pic>
      <p:sp>
        <p:nvSpPr>
          <p:cNvPr id="18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03.07.2015</a:t>
            </a:r>
            <a:endParaRPr lang="de-DE" dirty="0"/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0E62-E67D-4C7D-B712-1F21E9C58005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20" name="Fußzeilenplatzhalt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Kevin Gensler, Juliane Schützke, Sarah Starker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210081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sisley-young-autumn-winter-2011-201210.jpg"/>
          <p:cNvPicPr>
            <a:picLocks noChangeAspect="1"/>
          </p:cNvPicPr>
          <p:nvPr/>
        </p:nvPicPr>
        <p:blipFill>
          <a:blip r:embed="rId2" cstate="print">
            <a:alphaModFix amt="43000"/>
            <a:lum brigh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422" y="3047999"/>
            <a:ext cx="4545263" cy="3408947"/>
          </a:xfrm>
          <a:prstGeom prst="rect">
            <a:avLst/>
          </a:prstGeom>
        </p:spPr>
      </p:pic>
      <p:pic>
        <p:nvPicPr>
          <p:cNvPr id="4" name="Bild 3" descr="sisley-logo.png"/>
          <p:cNvPicPr>
            <a:picLocks noChangeAspect="1"/>
          </p:cNvPicPr>
          <p:nvPr/>
        </p:nvPicPr>
        <p:blipFill>
          <a:blip r:embed="rId3" cstate="print">
            <a:alphaModFix amt="5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053" y="798368"/>
            <a:ext cx="7098632" cy="2010354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7584" y="1340768"/>
            <a:ext cx="7632848" cy="4195481"/>
          </a:xfrm>
        </p:spPr>
        <p:txBody>
          <a:bodyPr/>
          <a:lstStyle/>
          <a:p>
            <a:endParaRPr lang="de-DE" b="1" dirty="0" smtClean="0"/>
          </a:p>
          <a:p>
            <a:endParaRPr lang="de-DE" b="1" dirty="0"/>
          </a:p>
          <a:p>
            <a:pPr>
              <a:buClrTx/>
              <a:buFont typeface="Arial" pitchFamily="34" charset="0"/>
              <a:buChar char="•"/>
            </a:pPr>
            <a:r>
              <a:rPr lang="de-DE" sz="2400" b="1" dirty="0" smtClean="0">
                <a:solidFill>
                  <a:schemeClr val="bg1"/>
                </a:solidFill>
              </a:rPr>
              <a:t>Sisley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de-DE" sz="2400" b="1" dirty="0" smtClean="0">
                <a:solidFill>
                  <a:schemeClr val="bg1"/>
                </a:solidFill>
              </a:rPr>
              <a:t>Glamour-Marke der Benetton Group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de-DE" sz="2400" b="1" dirty="0" smtClean="0">
                <a:solidFill>
                  <a:schemeClr val="bg1"/>
                </a:solidFill>
              </a:rPr>
              <a:t>hochwertige Kleidung für Frauen und Männer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de-DE" sz="2400" b="1" dirty="0" smtClean="0">
                <a:solidFill>
                  <a:schemeClr val="bg1"/>
                </a:solidFill>
              </a:rPr>
              <a:t>Untermarke für Kinder: Sisley Young</a:t>
            </a:r>
          </a:p>
          <a:p>
            <a:pPr lvl="1">
              <a:buClrTx/>
              <a:buFont typeface="Arial" pitchFamily="34" charset="0"/>
              <a:buChar char="•"/>
            </a:pPr>
            <a:r>
              <a:rPr lang="de-DE" sz="2400" b="1" dirty="0" smtClean="0">
                <a:solidFill>
                  <a:schemeClr val="bg1"/>
                </a:solidFill>
              </a:rPr>
              <a:t>ca. 20 % des Gesamtumsatzes</a:t>
            </a:r>
          </a:p>
          <a:p>
            <a:pPr marL="457200" lvl="1" indent="0">
              <a:buNone/>
            </a:pPr>
            <a:r>
              <a:rPr lang="de-DE" sz="2000" b="1" dirty="0" smtClean="0"/>
              <a:t>	</a:t>
            </a:r>
          </a:p>
          <a:p>
            <a:pPr lvl="1"/>
            <a:endParaRPr lang="de-DE" sz="2000" b="1" dirty="0"/>
          </a:p>
        </p:txBody>
      </p:sp>
      <p:pic>
        <p:nvPicPr>
          <p:cNvPr id="6" name="Picture 3" descr="C:\Users\Genslord\Documents\Studium\2. Semester\2. Semester Internationale Beschaffung - Hudak\Benetton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68353" y="116632"/>
            <a:ext cx="2575647" cy="792088"/>
          </a:xfrm>
          <a:prstGeom prst="rect">
            <a:avLst/>
          </a:prstGeom>
          <a:noFill/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055380" cy="648072"/>
          </a:xfrm>
        </p:spPr>
        <p:txBody>
          <a:bodyPr/>
          <a:lstStyle/>
          <a:p>
            <a:r>
              <a:rPr lang="de-DE" sz="3600" b="1" u="sng" dirty="0" smtClean="0">
                <a:solidFill>
                  <a:schemeClr val="bg1"/>
                </a:solidFill>
              </a:rPr>
              <a:t>Markenspektrum</a:t>
            </a:r>
            <a:endParaRPr lang="de-DE" sz="3600" b="1" u="sng" dirty="0">
              <a:solidFill>
                <a:schemeClr val="bg1"/>
              </a:solidFill>
            </a:endParaRPr>
          </a:p>
        </p:txBody>
      </p:sp>
      <p:sp>
        <p:nvSpPr>
          <p:cNvPr id="18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03.07.2015</a:t>
            </a:r>
            <a:endParaRPr lang="de-DE" dirty="0"/>
          </a:p>
        </p:txBody>
      </p:sp>
      <p:sp>
        <p:nvSpPr>
          <p:cNvPr id="19" name="Foliennummernplatzhalt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A0E62-E67D-4C7D-B712-1F21E9C58005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20" name="Fußzeilenplatzhalt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Kevin Gensler, Juliane Schützke, Sarah Starker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7761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Grüngelb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1533</Words>
  <Application>Microsoft Office PowerPoint</Application>
  <PresentationFormat>Bildschirmpräsentation (4:3)</PresentationFormat>
  <Paragraphs>434</Paragraphs>
  <Slides>44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44</vt:i4>
      </vt:variant>
    </vt:vector>
  </HeadingPairs>
  <TitlesOfParts>
    <vt:vector size="45" baseType="lpstr">
      <vt:lpstr>Ion</vt:lpstr>
      <vt:lpstr>Folie 1</vt:lpstr>
      <vt:lpstr>Gliederung</vt:lpstr>
      <vt:lpstr>Historischer Hintergrund</vt:lpstr>
      <vt:lpstr>Folie 4</vt:lpstr>
      <vt:lpstr>Folie 5</vt:lpstr>
      <vt:lpstr>Folie 6</vt:lpstr>
      <vt:lpstr>Unternehmensprofil</vt:lpstr>
      <vt:lpstr>Folie 8</vt:lpstr>
      <vt:lpstr>Markenspektrum</vt:lpstr>
      <vt:lpstr>Markenspektrum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Dual Supply Chain Management</vt:lpstr>
      <vt:lpstr>Einführung des DSCM</vt:lpstr>
      <vt:lpstr>Einführung des DSCM</vt:lpstr>
      <vt:lpstr>Einführung des DSCM</vt:lpstr>
      <vt:lpstr>Aufbau DSCM</vt:lpstr>
      <vt:lpstr>Arten des DSCM</vt:lpstr>
      <vt:lpstr>Integriertes DSCM</vt:lpstr>
      <vt:lpstr>Integriertes DSCM</vt:lpstr>
      <vt:lpstr>Sequentielles DSCM</vt:lpstr>
      <vt:lpstr>Sequentielles DSCM</vt:lpstr>
      <vt:lpstr>DSCM</vt:lpstr>
      <vt:lpstr>Ablaufdiagramm DSCM</vt:lpstr>
      <vt:lpstr>Nachhaltige  Versorgungskette</vt:lpstr>
      <vt:lpstr>Ergebnisse des DSCM</vt:lpstr>
      <vt:lpstr>Skandalwerbung</vt:lpstr>
      <vt:lpstr>Skandalwerbung</vt:lpstr>
      <vt:lpstr>Folie 41</vt:lpstr>
      <vt:lpstr>Quellen</vt:lpstr>
      <vt:lpstr>Quellen</vt:lpstr>
      <vt:lpstr>Vielen Dank für eure Aufmerksamkeit!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Genslord</dc:creator>
  <cp:lastModifiedBy>Genslord</cp:lastModifiedBy>
  <cp:revision>105</cp:revision>
  <dcterms:created xsi:type="dcterms:W3CDTF">2015-07-01T15:11:23Z</dcterms:created>
  <dcterms:modified xsi:type="dcterms:W3CDTF">2015-07-02T21:41:56Z</dcterms:modified>
</cp:coreProperties>
</file>