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18" autoAdjust="0"/>
  </p:normalViewPr>
  <p:slideViewPr>
    <p:cSldViewPr>
      <p:cViewPr varScale="1">
        <p:scale>
          <a:sx n="90" d="100"/>
          <a:sy n="90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23B61-8060-4FCC-8B09-F5C262EDD71A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FC533-D754-4F52-B693-B7223FFCB0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7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leichschenkliges Dreiec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1198806" y="6237312"/>
            <a:ext cx="6624736" cy="365125"/>
          </a:xfrm>
        </p:spPr>
        <p:txBody>
          <a:bodyPr tIns="0" bIns="0" anchor="b"/>
          <a:lstStyle>
            <a:lvl1pPr algn="ctr">
              <a:defRPr sz="1100"/>
            </a:lvl1pPr>
          </a:lstStyle>
          <a:p>
            <a:r>
              <a:rPr lang="de-DE" dirty="0" smtClean="0"/>
              <a:t>Caroline Burkhardt	Saskia Eckardt	Sarah Eichmann	Felix Römhild</a:t>
            </a:r>
            <a:endParaRPr lang="de-DE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66CEA68-EF20-4DA8-97AB-6374A89E6B9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B86C-2054-4702-90B7-3402D269AE86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EA68-EF20-4DA8-97AB-6374A89E6B9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B86C-2054-4702-90B7-3402D269AE86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EA68-EF20-4DA8-97AB-6374A89E6B9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D17B86C-2054-4702-90B7-3402D269AE86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EA68-EF20-4DA8-97AB-6374A89E6B9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winkliges Dreiec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Gleichschenkliges Dreiec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D17B86C-2054-4702-90B7-3402D269AE86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66CEA68-EF20-4DA8-97AB-6374A89E6B9D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D17B86C-2054-4702-90B7-3402D269AE86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66CEA68-EF20-4DA8-97AB-6374A89E6B9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D17B86C-2054-4702-90B7-3402D269AE86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66CEA68-EF20-4DA8-97AB-6374A89E6B9D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B86C-2054-4702-90B7-3402D269AE86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EA68-EF20-4DA8-97AB-6374A89E6B9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D17B86C-2054-4702-90B7-3402D269AE86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66CEA68-EF20-4DA8-97AB-6374A89E6B9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D17B86C-2054-4702-90B7-3402D269AE86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66CEA68-EF20-4DA8-97AB-6374A89E6B9D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D17B86C-2054-4702-90B7-3402D269AE86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66CEA68-EF20-4DA8-97AB-6374A89E6B9D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winkliges Dreiec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D17B86C-2054-4702-90B7-3402D269AE86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66CEA68-EF20-4DA8-97AB-6374A89E6B9D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7176"/>
            <a:ext cx="806291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Informations- und Kommunikationstechnologie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971600" y="6237312"/>
            <a:ext cx="7200800" cy="365125"/>
          </a:xfrm>
        </p:spPr>
        <p:txBody>
          <a:bodyPr/>
          <a:lstStyle/>
          <a:p>
            <a:r>
              <a:rPr lang="de-DE" sz="1400" dirty="0" smtClean="0"/>
              <a:t>Caroline Burkhardt	Saskia Eckardt	Sarah Eichmann	Felix Römhild</a:t>
            </a:r>
          </a:p>
          <a:p>
            <a:r>
              <a:rPr lang="de-DE" sz="1400" dirty="0" smtClean="0"/>
              <a:t>E120254IB; E120024IB; E120265IB; E120025IB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0268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Kommunikationstechnologie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Festnetz- und Mobilfunkkommunikation</a:t>
            </a:r>
          </a:p>
          <a:p>
            <a:r>
              <a:rPr lang="de-DE" dirty="0" smtClean="0"/>
              <a:t>Fast jedes europäische Land hat einen großen Festnetzanbieter</a:t>
            </a:r>
          </a:p>
          <a:p>
            <a:r>
              <a:rPr lang="de-DE" dirty="0" smtClean="0"/>
              <a:t>Cluster in nordischen Ländern, Südengland, Deutschland und Frankreich</a:t>
            </a:r>
          </a:p>
          <a:p>
            <a:pPr marL="64008" indent="0">
              <a:buNone/>
            </a:pP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4648200" y="4077072"/>
            <a:ext cx="4038600" cy="2171328"/>
          </a:xfrm>
        </p:spPr>
        <p:txBody>
          <a:bodyPr>
            <a:normAutofit fontScale="92500"/>
          </a:bodyPr>
          <a:lstStyle/>
          <a:p>
            <a:pPr marL="64008" indent="0">
              <a:buNone/>
            </a:pPr>
            <a:r>
              <a:rPr lang="de-DE" u="sng" dirty="0" smtClean="0"/>
              <a:t>Deutsche Telekom AG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200" dirty="0" smtClean="0"/>
              <a:t>Hauptsitz: Bonn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200" dirty="0" smtClean="0"/>
              <a:t>Umsatz: 60,132 Mrd. 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200" dirty="0" smtClean="0"/>
              <a:t>Mitarbeiter: 228.596</a:t>
            </a:r>
            <a:endParaRPr lang="de-DE" sz="2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5" b="19691"/>
          <a:stretch/>
        </p:blipFill>
        <p:spPr bwMode="auto">
          <a:xfrm>
            <a:off x="5076056" y="1700808"/>
            <a:ext cx="3125647" cy="1784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27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Kista</a:t>
            </a:r>
            <a:r>
              <a:rPr lang="de-DE" dirty="0" smtClean="0"/>
              <a:t> Science City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2714675"/>
          </a:xfrm>
        </p:spPr>
        <p:txBody>
          <a:bodyPr>
            <a:normAutofit/>
          </a:bodyPr>
          <a:lstStyle/>
          <a:p>
            <a:r>
              <a:rPr lang="de-DE" sz="2000" dirty="0"/>
              <a:t>g</a:t>
            </a:r>
            <a:r>
              <a:rPr lang="de-DE" sz="2000" dirty="0" smtClean="0"/>
              <a:t>rößtes IT- Zentrum Schwedens</a:t>
            </a:r>
          </a:p>
          <a:p>
            <a:r>
              <a:rPr lang="de-DE" sz="2000" dirty="0" smtClean="0"/>
              <a:t>1972 erste Unternehmen</a:t>
            </a:r>
          </a:p>
          <a:p>
            <a:r>
              <a:rPr lang="de-DE" sz="2000" dirty="0" smtClean="0"/>
              <a:t>1990 &gt; 20.000 Mitarbeiter, 200 Firmen</a:t>
            </a:r>
          </a:p>
          <a:p>
            <a:r>
              <a:rPr lang="de-DE" sz="2000" dirty="0" smtClean="0"/>
              <a:t>2009 &gt; 65.500 Mitarbeiter, 600 Firmen</a:t>
            </a:r>
          </a:p>
          <a:p>
            <a:endParaRPr lang="de-DE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99592" y="465313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Ziele: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Gewährleistung Zugang zu qualitativer Kompetenzbasis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Infrastruktur und </a:t>
            </a:r>
            <a:r>
              <a:rPr lang="de-DE" dirty="0" err="1" smtClean="0"/>
              <a:t>Digiten</a:t>
            </a:r>
            <a:r>
              <a:rPr lang="de-DE" dirty="0" smtClean="0"/>
              <a:t> Service zur Verfügung stellen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812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692938"/>
              </p:ext>
            </p:extLst>
          </p:nvPr>
        </p:nvGraphicFramePr>
        <p:xfrm>
          <a:off x="395536" y="2492896"/>
          <a:ext cx="8208912" cy="253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405"/>
                <a:gridCol w="2209146"/>
                <a:gridCol w="2311133"/>
                <a:gridCol w="2052228"/>
              </a:tblGrid>
              <a:tr h="63401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Microsoft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Ericsson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Nokia</a:t>
                      </a:r>
                      <a:endParaRPr lang="de-DE" dirty="0"/>
                    </a:p>
                  </a:txBody>
                  <a:tcPr/>
                </a:tc>
              </a:tr>
              <a:tr h="634014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Hauptsitz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Redmond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Stockholm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Espoo</a:t>
                      </a:r>
                      <a:endParaRPr lang="de-DE" sz="1600" dirty="0"/>
                    </a:p>
                  </a:txBody>
                  <a:tcPr/>
                </a:tc>
              </a:tr>
              <a:tr h="634014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Mitarbeiter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127.000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109.214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55.025</a:t>
                      </a:r>
                    </a:p>
                    <a:p>
                      <a:endParaRPr lang="de-DE" sz="1600" dirty="0"/>
                    </a:p>
                  </a:txBody>
                  <a:tcPr/>
                </a:tc>
              </a:tr>
              <a:tr h="634014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Umsatz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77,85 Mrd. US</a:t>
                      </a:r>
                      <a:r>
                        <a:rPr lang="de-DE" sz="1600" baseline="0" dirty="0" smtClean="0"/>
                        <a:t> $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226,9 Mrd. SEK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12,709</a:t>
                      </a:r>
                      <a:r>
                        <a:rPr lang="de-DE" sz="1600" baseline="0" dirty="0" smtClean="0"/>
                        <a:t> Mrd. €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36712"/>
            <a:ext cx="3107060" cy="106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1" b="22781"/>
          <a:stretch/>
        </p:blipFill>
        <p:spPr bwMode="auto">
          <a:xfrm>
            <a:off x="3563888" y="836713"/>
            <a:ext cx="2095500" cy="106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7" b="23097"/>
          <a:stretch/>
        </p:blipFill>
        <p:spPr bwMode="auto">
          <a:xfrm>
            <a:off x="107504" y="836712"/>
            <a:ext cx="3168774" cy="106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47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414450"/>
            <a:ext cx="8229600" cy="1399032"/>
          </a:xfrm>
        </p:spPr>
        <p:txBody>
          <a:bodyPr/>
          <a:lstStyle/>
          <a:p>
            <a:pPr algn="ctr"/>
            <a:r>
              <a:rPr lang="de-DE" dirty="0" smtClean="0"/>
              <a:t>Vielen Dank für Ihre Aufmerksamkeit! </a:t>
            </a:r>
            <a:r>
              <a:rPr lang="de-DE" dirty="0" smtClean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78726" y="6237312"/>
            <a:ext cx="8280920" cy="444847"/>
          </a:xfrm>
        </p:spPr>
        <p:txBody>
          <a:bodyPr/>
          <a:lstStyle/>
          <a:p>
            <a:pPr algn="ctr"/>
            <a:r>
              <a:rPr lang="de-DE" sz="1600" dirty="0" smtClean="0"/>
              <a:t>Caroline Burkhardt	Saskia Eckardt	Sarah Eichmann	Felix Römhild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5532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Informationstechnologie Cluster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Beeinflusst von großen Soft- und Hardwareherstellern (z.B.: SAP)</a:t>
            </a:r>
          </a:p>
          <a:p>
            <a:r>
              <a:rPr lang="de-DE" dirty="0" smtClean="0"/>
              <a:t>Weit verbreitet in Europa</a:t>
            </a:r>
          </a:p>
          <a:p>
            <a:r>
              <a:rPr lang="de-DE" dirty="0" smtClean="0"/>
              <a:t>Kernkompetenz: Patente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8884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1057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IT- Cluster Karlsruhe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76056" y="1844824"/>
            <a:ext cx="4038600" cy="4525963"/>
          </a:xfrm>
        </p:spPr>
        <p:txBody>
          <a:bodyPr>
            <a:normAutofit/>
          </a:bodyPr>
          <a:lstStyle/>
          <a:p>
            <a:r>
              <a:rPr lang="de-DE" dirty="0" smtClean="0"/>
              <a:t>3. größtes IT- Cluster Europas</a:t>
            </a:r>
          </a:p>
          <a:p>
            <a:r>
              <a:rPr lang="de-DE" dirty="0" smtClean="0"/>
              <a:t>36.000 Beschäftigte</a:t>
            </a:r>
          </a:p>
          <a:p>
            <a:r>
              <a:rPr lang="de-DE" dirty="0"/>
              <a:t>m</a:t>
            </a:r>
            <a:r>
              <a:rPr lang="de-DE" dirty="0" smtClean="0"/>
              <a:t>ehr als 3.500 IT- Unternehmen</a:t>
            </a:r>
          </a:p>
          <a:p>
            <a:r>
              <a:rPr lang="de-DE" dirty="0" smtClean="0"/>
              <a:t>Weltweit führende Forschungsinstitute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591135" cy="48895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612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/>
          </a:bodyPr>
          <a:lstStyle/>
          <a:p>
            <a:r>
              <a:rPr lang="de-DE" sz="2800" dirty="0" smtClean="0"/>
              <a:t>Treibende Kraft des IT-Sektors: </a:t>
            </a:r>
            <a:r>
              <a:rPr lang="de-DE" sz="2800" u="sng" dirty="0" err="1" smtClean="0"/>
              <a:t>Cyber</a:t>
            </a:r>
            <a:r>
              <a:rPr lang="de-DE" sz="2800" u="sng" dirty="0" smtClean="0"/>
              <a:t> Forum </a:t>
            </a:r>
            <a:r>
              <a:rPr lang="de-DE" sz="2800" dirty="0" smtClean="0"/>
              <a:t>= Netzwerk mit </a:t>
            </a:r>
            <a:r>
              <a:rPr lang="de-DE" sz="2800" dirty="0" err="1" smtClean="0"/>
              <a:t>hightech</a:t>
            </a:r>
            <a:r>
              <a:rPr lang="de-DE" sz="2800" dirty="0" smtClean="0"/>
              <a:t> Unternehmen des IT- Sektors</a:t>
            </a:r>
          </a:p>
          <a:p>
            <a:pPr lvl="1"/>
            <a:r>
              <a:rPr lang="de-DE" sz="2400" dirty="0" smtClean="0"/>
              <a:t>Mehr als 780 Mitglieder</a:t>
            </a:r>
          </a:p>
          <a:p>
            <a:pPr lvl="1"/>
            <a:r>
              <a:rPr lang="de-DE" sz="2400" dirty="0" smtClean="0"/>
              <a:t>Ziel: Forderung des </a:t>
            </a:r>
            <a:r>
              <a:rPr lang="de-DE" sz="2400" dirty="0" err="1" smtClean="0"/>
              <a:t>wirtschaftl</a:t>
            </a:r>
            <a:r>
              <a:rPr lang="de-DE" sz="2400" dirty="0" smtClean="0"/>
              <a:t>. Wachstums</a:t>
            </a:r>
          </a:p>
          <a:p>
            <a:pPr lvl="1"/>
            <a:r>
              <a:rPr lang="de-DE" sz="2400" dirty="0" smtClean="0"/>
              <a:t>Kernkompetenz: </a:t>
            </a:r>
            <a:r>
              <a:rPr lang="de-DE" sz="2400" dirty="0" err="1" smtClean="0"/>
              <a:t>Know</a:t>
            </a:r>
            <a:r>
              <a:rPr lang="de-DE" sz="2400" dirty="0" smtClean="0"/>
              <a:t>- </a:t>
            </a:r>
            <a:r>
              <a:rPr lang="de-DE" sz="2400" dirty="0" err="1" smtClean="0"/>
              <a:t>How</a:t>
            </a:r>
            <a:r>
              <a:rPr lang="de-DE" sz="2400" dirty="0" smtClean="0"/>
              <a:t>- Transfer</a:t>
            </a:r>
          </a:p>
          <a:p>
            <a:pPr marL="537210" lvl="1" indent="0">
              <a:buNone/>
            </a:pPr>
            <a:r>
              <a:rPr lang="de-DE" sz="2400" dirty="0" smtClean="0"/>
              <a:t>                                 Unterstützung in Einführungsphase</a:t>
            </a:r>
          </a:p>
          <a:p>
            <a:pPr marL="537210" lvl="1" indent="0">
              <a:buNone/>
            </a:pPr>
            <a:r>
              <a:rPr lang="de-DE" sz="2400" dirty="0" smtClean="0"/>
              <a:t>                                 Unterstützung innovativer                                 			       Geschäftsideen</a:t>
            </a:r>
            <a:r>
              <a:rPr lang="de-DE" sz="1400" dirty="0" smtClean="0"/>
              <a:t>		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406156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„Star“- Unternehmen des IT Clusters</a:t>
            </a:r>
            <a:endParaRPr lang="de-DE" sz="32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209397"/>
              </p:ext>
            </p:extLst>
          </p:nvPr>
        </p:nvGraphicFramePr>
        <p:xfrm>
          <a:off x="395536" y="1844824"/>
          <a:ext cx="8229600" cy="1771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/>
                <a:gridCol w="2448272"/>
                <a:gridCol w="2448272"/>
                <a:gridCol w="2170584"/>
              </a:tblGrid>
              <a:tr h="44284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SAP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HP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IBM</a:t>
                      </a:r>
                      <a:endParaRPr lang="de-DE" dirty="0"/>
                    </a:p>
                  </a:txBody>
                  <a:tcPr/>
                </a:tc>
              </a:tr>
              <a:tr h="442848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Hauptsitz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Walldorf </a:t>
                      </a:r>
                      <a:r>
                        <a:rPr lang="de-DE" sz="1050" dirty="0" smtClean="0"/>
                        <a:t>(Baden- Württemberg)</a:t>
                      </a:r>
                      <a:endParaRPr lang="de-D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Kalifornien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New York</a:t>
                      </a:r>
                      <a:endParaRPr lang="de-DE" sz="1400" dirty="0"/>
                    </a:p>
                  </a:txBody>
                  <a:tcPr/>
                </a:tc>
              </a:tr>
              <a:tr h="442848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Umsatz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16,815 Mrd.€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120,4 Mrd. US</a:t>
                      </a:r>
                      <a:r>
                        <a:rPr lang="de-DE" sz="1400" baseline="0" dirty="0" smtClean="0"/>
                        <a:t> $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99,951 Mrd. US </a:t>
                      </a:r>
                      <a:r>
                        <a:rPr lang="de-DE" sz="1400" baseline="0" dirty="0" smtClean="0"/>
                        <a:t>$</a:t>
                      </a:r>
                      <a:endParaRPr lang="de-DE" sz="1400" dirty="0"/>
                    </a:p>
                  </a:txBody>
                  <a:tcPr/>
                </a:tc>
              </a:tr>
              <a:tr h="442848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Mitarbeiter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65.667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331.800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431.212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cdn-3.famouslogos.us/images/hp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77072"/>
            <a:ext cx="2439566" cy="113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emiaccurate.com/assets/uploads/2011/05/IBM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77072"/>
            <a:ext cx="2372632" cy="113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anklogos.com/wp-content/uploads/2012/04/sap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68" y="4077073"/>
            <a:ext cx="2250513" cy="113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1083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Silicon </a:t>
            </a:r>
            <a:r>
              <a:rPr lang="de-DE" dirty="0" err="1" smtClean="0"/>
              <a:t>Saxony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de-DE" sz="2800" dirty="0" smtClean="0"/>
              <a:t>Region rund um Dresden (z.B.: Chemnitz, Dresden, Freiberg)</a:t>
            </a:r>
          </a:p>
          <a:p>
            <a:endParaRPr lang="de-DE" dirty="0"/>
          </a:p>
          <a:p>
            <a:r>
              <a:rPr lang="de-DE" sz="2800" dirty="0" smtClean="0"/>
              <a:t>Silicon Valley e.V.</a:t>
            </a:r>
          </a:p>
          <a:p>
            <a:pPr lvl="1"/>
            <a:r>
              <a:rPr lang="de-DE" sz="2400" dirty="0" smtClean="0"/>
              <a:t>ca. 300 Mitglieder, 20.000 Mitarbeiter</a:t>
            </a:r>
          </a:p>
          <a:p>
            <a:pPr lvl="1"/>
            <a:r>
              <a:rPr lang="de-DE" sz="2400" dirty="0" smtClean="0"/>
              <a:t>Firmen in Bereichen Mikroelektronik, Informations- und Biotechnologie, Elektrotechnik</a:t>
            </a:r>
          </a:p>
          <a:p>
            <a:pPr lvl="1"/>
            <a:r>
              <a:rPr lang="de-DE" sz="2400" dirty="0" smtClean="0"/>
              <a:t>Aufgaben:</a:t>
            </a:r>
          </a:p>
          <a:p>
            <a:pPr lvl="2"/>
            <a:r>
              <a:rPr lang="de-DE" sz="2200" dirty="0" smtClean="0"/>
              <a:t>Kommunikations- und Kooperationsplattform</a:t>
            </a:r>
          </a:p>
          <a:p>
            <a:pPr lvl="2"/>
            <a:r>
              <a:rPr lang="de-DE" sz="2200" dirty="0" smtClean="0"/>
              <a:t>Veranstaltungen</a:t>
            </a:r>
          </a:p>
          <a:p>
            <a:pPr lvl="2"/>
            <a:r>
              <a:rPr lang="de-DE" sz="2200" dirty="0" smtClean="0"/>
              <a:t>Marketing</a:t>
            </a:r>
          </a:p>
          <a:p>
            <a:pPr lvl="2"/>
            <a:r>
              <a:rPr lang="de-DE" sz="2200" dirty="0" smtClean="0"/>
              <a:t>Sonderkonditionen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2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Silicon </a:t>
            </a:r>
            <a:r>
              <a:rPr lang="de-DE" sz="2800" dirty="0" err="1" smtClean="0"/>
              <a:t>Saxony</a:t>
            </a:r>
            <a:r>
              <a:rPr lang="de-DE" sz="2800" dirty="0" smtClean="0"/>
              <a:t> Management GmbH</a:t>
            </a:r>
            <a:br>
              <a:rPr lang="de-DE" sz="2800" dirty="0" smtClean="0"/>
            </a:br>
            <a:r>
              <a:rPr lang="de-DE" sz="2800" dirty="0" smtClean="0"/>
              <a:t>&gt; Tochterfirma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 fontScale="92500" lnSpcReduction="10000"/>
          </a:bodyPr>
          <a:lstStyle/>
          <a:p>
            <a:r>
              <a:rPr lang="de-DE" sz="2800" dirty="0" smtClean="0"/>
              <a:t>Hauptaufgabe:</a:t>
            </a:r>
          </a:p>
          <a:p>
            <a:pPr lvl="1"/>
            <a:r>
              <a:rPr lang="de-DE" dirty="0" smtClean="0"/>
              <a:t>Kooperation zw. Firmen und Forschungsinstituten am Standort intensivieren</a:t>
            </a:r>
          </a:p>
          <a:p>
            <a:pPr lvl="1"/>
            <a:r>
              <a:rPr lang="de-DE" dirty="0" smtClean="0"/>
              <a:t>Ausbau und Förderung des bestehenden </a:t>
            </a:r>
            <a:r>
              <a:rPr lang="de-DE" dirty="0" err="1" smtClean="0"/>
              <a:t>Netwerkes</a:t>
            </a:r>
            <a:endParaRPr lang="de-DE" dirty="0" smtClean="0"/>
          </a:p>
          <a:p>
            <a:r>
              <a:rPr lang="de-DE" sz="2800" dirty="0" smtClean="0"/>
              <a:t>Projekte:</a:t>
            </a:r>
          </a:p>
          <a:p>
            <a:pPr lvl="1"/>
            <a:r>
              <a:rPr lang="de-DE" sz="2400" dirty="0" smtClean="0"/>
              <a:t>Spitzencluster Cool Silicon</a:t>
            </a:r>
          </a:p>
          <a:p>
            <a:pPr lvl="1"/>
            <a:r>
              <a:rPr lang="de-DE" sz="2400" dirty="0" smtClean="0"/>
              <a:t>Clusterallianz Silicon Europe</a:t>
            </a:r>
          </a:p>
          <a:p>
            <a:pPr lvl="1"/>
            <a:r>
              <a:rPr lang="de-DE" sz="2400" dirty="0" smtClean="0"/>
              <a:t>Netzwerk Solar Europe</a:t>
            </a:r>
          </a:p>
          <a:p>
            <a:pPr lvl="1"/>
            <a:r>
              <a:rPr lang="de-DE" sz="2400" dirty="0" smtClean="0"/>
              <a:t>IKT Netzwerk</a:t>
            </a:r>
          </a:p>
          <a:p>
            <a:pPr marL="64008" indent="0">
              <a:buNone/>
            </a:pPr>
            <a:endParaRPr lang="de-DE" sz="2800" dirty="0" smtClean="0"/>
          </a:p>
          <a:p>
            <a:pPr marL="64008" indent="0">
              <a:buNone/>
            </a:pP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5955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0"/>
          <a:stretch/>
        </p:blipFill>
        <p:spPr>
          <a:xfrm>
            <a:off x="457200" y="1939813"/>
            <a:ext cx="8229600" cy="428897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6048672" cy="97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57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167909" y="548551"/>
            <a:ext cx="3384376" cy="8482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 smtClean="0"/>
              <a:t>AMD </a:t>
            </a:r>
            <a:r>
              <a:rPr lang="de-DE" sz="4400" dirty="0" err="1" smtClean="0"/>
              <a:t>Saxony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err="1" smtClean="0"/>
              <a:t>Advanced</a:t>
            </a:r>
            <a:r>
              <a:rPr lang="de-DE" sz="1800" dirty="0" smtClean="0"/>
              <a:t> Micro Devices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2200" dirty="0" smtClean="0"/>
              <a:t>1996 Gründung</a:t>
            </a:r>
          </a:p>
          <a:p>
            <a:r>
              <a:rPr lang="de-DE" sz="2200" dirty="0" smtClean="0"/>
              <a:t>März 2009 in das Unternehmen </a:t>
            </a:r>
            <a:r>
              <a:rPr lang="de-DE" sz="2200" dirty="0" err="1" smtClean="0"/>
              <a:t>Globalfoundries</a:t>
            </a:r>
            <a:r>
              <a:rPr lang="de-DE" sz="2200" dirty="0" smtClean="0"/>
              <a:t> ausgelagert</a:t>
            </a:r>
          </a:p>
          <a:p>
            <a:pPr lvl="1"/>
            <a:r>
              <a:rPr lang="de-DE" sz="2200" dirty="0" smtClean="0"/>
              <a:t>Sitz Santa Clara, Kalifornien</a:t>
            </a:r>
          </a:p>
          <a:p>
            <a:pPr lvl="1"/>
            <a:r>
              <a:rPr lang="de-DE" sz="2200" dirty="0" smtClean="0"/>
              <a:t>ca. 10.000 Mitarbeiter</a:t>
            </a:r>
          </a:p>
          <a:p>
            <a:pPr lvl="1"/>
            <a:r>
              <a:rPr lang="de-DE" sz="2200" dirty="0" smtClean="0"/>
              <a:t>Umsatz 4,26 Mrd. US $</a:t>
            </a:r>
          </a:p>
          <a:p>
            <a:pPr lvl="1"/>
            <a:r>
              <a:rPr lang="de-DE" sz="2200" dirty="0" smtClean="0"/>
              <a:t>2012 zog sich AMD als Anteilseigner zurück</a:t>
            </a:r>
            <a:endParaRPr lang="de-DE" sz="2200" dirty="0"/>
          </a:p>
        </p:txBody>
      </p:sp>
      <p:pic>
        <p:nvPicPr>
          <p:cNvPr id="3075" name="Picture 3" descr="C:\Users\Sarah\Desktop\AMD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917" y="622359"/>
            <a:ext cx="3240360" cy="77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27737"/>
            <a:ext cx="4038600" cy="291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32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lesto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elest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lest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341</Words>
  <Application>Microsoft Office PowerPoint</Application>
  <PresentationFormat>Bildschirmpräsentation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Telesto</vt:lpstr>
      <vt:lpstr>Informations- und Kommunikationstechnologie</vt:lpstr>
      <vt:lpstr>Informationstechnologie Cluster</vt:lpstr>
      <vt:lpstr>IT- Cluster Karlsruhe</vt:lpstr>
      <vt:lpstr>PowerPoint-Präsentation</vt:lpstr>
      <vt:lpstr>„Star“- Unternehmen des IT Clusters</vt:lpstr>
      <vt:lpstr>Silicon Saxony</vt:lpstr>
      <vt:lpstr>Silicon Saxony Management GmbH &gt; Tochterfirma</vt:lpstr>
      <vt:lpstr>PowerPoint-Präsentation</vt:lpstr>
      <vt:lpstr>AMD Saxony Advanced Micro Devices</vt:lpstr>
      <vt:lpstr>Kommunikationstechnologie</vt:lpstr>
      <vt:lpstr>Kista Science City</vt:lpstr>
      <vt:lpstr>PowerPoint-Präsentation</vt:lpstr>
      <vt:lpstr>Vielen Dank für Ihre Aufmerksamkeit! 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Informations- und Kommunikationstechnologie</dc:title>
  <dc:creator>Sarah Eichmann</dc:creator>
  <cp:lastModifiedBy>Benny</cp:lastModifiedBy>
  <cp:revision>20</cp:revision>
  <dcterms:created xsi:type="dcterms:W3CDTF">2014-11-12T15:46:15Z</dcterms:created>
  <dcterms:modified xsi:type="dcterms:W3CDTF">2014-11-13T08:51:53Z</dcterms:modified>
</cp:coreProperties>
</file>