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80" r:id="rId5"/>
    <p:sldId id="261" r:id="rId6"/>
    <p:sldId id="262" r:id="rId7"/>
    <p:sldId id="263" r:id="rId8"/>
    <p:sldId id="259" r:id="rId9"/>
    <p:sldId id="260" r:id="rId10"/>
    <p:sldId id="270" r:id="rId11"/>
    <p:sldId id="271" r:id="rId12"/>
    <p:sldId id="273" r:id="rId13"/>
    <p:sldId id="272" r:id="rId14"/>
    <p:sldId id="266" r:id="rId15"/>
    <p:sldId id="267" r:id="rId16"/>
    <p:sldId id="268" r:id="rId17"/>
    <p:sldId id="269" r:id="rId18"/>
    <p:sldId id="274" r:id="rId19"/>
    <p:sldId id="275" r:id="rId20"/>
    <p:sldId id="278" r:id="rId21"/>
    <p:sldId id="277" r:id="rId22"/>
    <p:sldId id="276" r:id="rId23"/>
    <p:sldId id="258" r:id="rId24"/>
    <p:sldId id="279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4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118697</c:v>
                </c:pt>
                <c:pt idx="1">
                  <c:v>126966</c:v>
                </c:pt>
                <c:pt idx="2">
                  <c:v>128810</c:v>
                </c:pt>
                <c:pt idx="3">
                  <c:v>140948</c:v>
                </c:pt>
                <c:pt idx="4">
                  <c:v>150090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Profit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16384</c:v>
                </c:pt>
                <c:pt idx="1">
                  <c:v>16798</c:v>
                </c:pt>
                <c:pt idx="2">
                  <c:v>15703</c:v>
                </c:pt>
                <c:pt idx="3">
                  <c:v>15454</c:v>
                </c:pt>
                <c:pt idx="4">
                  <c:v>17136</c:v>
                </c:pt>
              </c:numCache>
            </c:numRef>
          </c:val>
        </c:ser>
        <c:marker val="1"/>
        <c:axId val="127461632"/>
        <c:axId val="65273856"/>
      </c:lineChart>
      <c:catAx>
        <c:axId val="127461632"/>
        <c:scaling>
          <c:orientation val="minMax"/>
        </c:scaling>
        <c:axPos val="b"/>
        <c:numFmt formatCode="General" sourceLinked="1"/>
        <c:tickLblPos val="nextTo"/>
        <c:crossAx val="65273856"/>
        <c:crosses val="autoZero"/>
        <c:auto val="1"/>
        <c:lblAlgn val="ctr"/>
        <c:lblOffset val="100"/>
      </c:catAx>
      <c:valAx>
        <c:axId val="65273856"/>
        <c:scaling>
          <c:orientation val="minMax"/>
        </c:scaling>
        <c:axPos val="l"/>
        <c:majorGridlines/>
        <c:numFmt formatCode="General" sourceLinked="1"/>
        <c:tickLblPos val="nextTo"/>
        <c:crossAx val="12746163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0DBD-9C82-4DAD-B14D-59D5C1E761CB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F41413A-6E8C-4F02-9DC1-795C32FE9E3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0DBD-9C82-4DAD-B14D-59D5C1E761CB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13A-6E8C-4F02-9DC1-795C32FE9E3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0DBD-9C82-4DAD-B14D-59D5C1E761CB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13A-6E8C-4F02-9DC1-795C32FE9E3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0DBD-9C82-4DAD-B14D-59D5C1E761CB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13A-6E8C-4F02-9DC1-795C32FE9E3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0DBD-9C82-4DAD-B14D-59D5C1E761CB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41413A-6E8C-4F02-9DC1-795C32FE9E3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0DBD-9C82-4DAD-B14D-59D5C1E761CB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13A-6E8C-4F02-9DC1-795C32FE9E3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0DBD-9C82-4DAD-B14D-59D5C1E761CB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13A-6E8C-4F02-9DC1-795C32FE9E3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0DBD-9C82-4DAD-B14D-59D5C1E761CB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13A-6E8C-4F02-9DC1-795C32FE9E3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0DBD-9C82-4DAD-B14D-59D5C1E761CB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13A-6E8C-4F02-9DC1-795C32FE9E3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0DBD-9C82-4DAD-B14D-59D5C1E761CB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413A-6E8C-4F02-9DC1-795C32FE9E3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0DBD-9C82-4DAD-B14D-59D5C1E761CB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41413A-6E8C-4F02-9DC1-795C32FE9E3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890DBD-9C82-4DAD-B14D-59D5C1E761CB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F41413A-6E8C-4F02-9DC1-795C32FE9E3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tex.com/documents/10279/18789/Inditex_Group_Annual_Report_2013.pdf/88b623b8-b6b0-4d38-b45e-45822932ff72" TargetMode="External"/><Relationship Id="rId2" Type="http://schemas.openxmlformats.org/officeDocument/2006/relationships/hyperlink" Target="http://about.hm.com/content/dam/hm/about/documents/en/Annual%20Report/Annual-Report-2013_e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loomberg.com/news/2014-11-17/h-m-revenue-growth-accelerates-in-october-surpassing-estimates.html" TargetMode="External"/><Relationship Id="rId4" Type="http://schemas.openxmlformats.org/officeDocument/2006/relationships/hyperlink" Target="http://www.bloomberg.com/news/2014-12-15/h-m-november-sales-beat-estimates-helping-quarterly-jump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.hm.com/content/dam/hm/about/documents/en/Annual%20Report/Annual-Report-2012_en.pdf" TargetMode="External"/><Relationship Id="rId2" Type="http://schemas.openxmlformats.org/officeDocument/2006/relationships/hyperlink" Target="http://economictimes.indiatimes.com/news/international/business/hms-october-sales-up-14-per-cent-beats-forecasts/articleshow/45174922.cm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w.de/ethiopia-next-stop-for-textile-industry/a-17043826" TargetMode="External"/><Relationship Id="rId4" Type="http://schemas.openxmlformats.org/officeDocument/2006/relationships/hyperlink" Target="http://www.hm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err="1" smtClean="0"/>
              <a:t>Fawad</a:t>
            </a:r>
            <a:r>
              <a:rPr lang="en-US" sz="2800" dirty="0" smtClean="0"/>
              <a:t> </a:t>
            </a:r>
            <a:r>
              <a:rPr lang="en-US" sz="2800" dirty="0" err="1" smtClean="0"/>
              <a:t>Zahir</a:t>
            </a:r>
            <a:endParaRPr lang="en-US" sz="2800" dirty="0" smtClean="0"/>
          </a:p>
          <a:p>
            <a:pPr algn="r"/>
            <a:r>
              <a:rPr lang="en-US" sz="2800" dirty="0" err="1" smtClean="0"/>
              <a:t>Adil</a:t>
            </a:r>
            <a:r>
              <a:rPr lang="en-US" sz="2800" dirty="0" smtClean="0"/>
              <a:t> </a:t>
            </a:r>
            <a:r>
              <a:rPr lang="en-US" sz="2800" dirty="0" err="1" smtClean="0"/>
              <a:t>Zhantilessov</a:t>
            </a:r>
            <a:endParaRPr lang="en-US" sz="2800" dirty="0" smtClean="0"/>
          </a:p>
          <a:p>
            <a:pPr algn="r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Best Practices in Supply Chain Management at H&amp;M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image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221088"/>
            <a:ext cx="2596181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17111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064896" cy="644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     H&amp;M, Revenue and Net Profit, 2009-2013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51520" y="2564904"/>
          <a:ext cx="8640954" cy="201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9"/>
                <a:gridCol w="1440159"/>
                <a:gridCol w="1440159"/>
                <a:gridCol w="1440159"/>
                <a:gridCol w="1440159"/>
                <a:gridCol w="1440159"/>
              </a:tblGrid>
              <a:tr h="6720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118 697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126 966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128 810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140 948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150 090</a:t>
                      </a:r>
                      <a:endParaRPr lang="en-US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en-US" dirty="0" smtClean="0"/>
                        <a:t>Net</a:t>
                      </a:r>
                      <a:r>
                        <a:rPr lang="en-US" baseline="0" dirty="0" smtClean="0"/>
                        <a:t> Profit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16 384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16 798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15 703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15 454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17 136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198884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Data is given in Million SEK</a:t>
            </a:r>
            <a:endParaRPr lang="en-US" sz="2000" b="1" dirty="0"/>
          </a:p>
        </p:txBody>
      </p:sp>
      <p:pic>
        <p:nvPicPr>
          <p:cNvPr id="6" name="Picture 5" descr="imagesTPRJQ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869160"/>
            <a:ext cx="197358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    H&amp;M, Revenue and Net Profit, 2009-2013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4088" y="6093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is given in Million SEK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H&amp;M: Organization of Supply Chain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The company has well integrated Supply Chain consisting of the following processes: 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Design </a:t>
            </a:r>
          </a:p>
          <a:p>
            <a:pPr marL="514350" indent="-514350">
              <a:buAutoNum type="arabicPeriod"/>
            </a:pPr>
            <a:r>
              <a:rPr lang="en-US" dirty="0" smtClean="0"/>
              <a:t>Production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Distribution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The complete cycle takes 21 days.</a:t>
            </a:r>
            <a:endParaRPr lang="en-US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708920"/>
            <a:ext cx="2095500" cy="139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H&amp;M,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collection is designed centrally by the purchasing design department</a:t>
            </a:r>
          </a:p>
          <a:p>
            <a:r>
              <a:rPr lang="en-US" dirty="0" smtClean="0"/>
              <a:t>Trying to find the balance between viable and latest designs</a:t>
            </a:r>
          </a:p>
          <a:p>
            <a:r>
              <a:rPr lang="en-US" dirty="0" smtClean="0"/>
              <a:t>Inspiration of designs came from the trends</a:t>
            </a:r>
          </a:p>
          <a:p>
            <a:r>
              <a:rPr lang="en-US" dirty="0" smtClean="0"/>
              <a:t>The collection in collaboration with </a:t>
            </a:r>
            <a:r>
              <a:rPr lang="en-US" dirty="0" err="1" smtClean="0"/>
              <a:t>renowed</a:t>
            </a:r>
            <a:r>
              <a:rPr lang="en-US" dirty="0" smtClean="0"/>
              <a:t> designer</a:t>
            </a:r>
          </a:p>
          <a:p>
            <a:r>
              <a:rPr lang="en-US" dirty="0" smtClean="0"/>
              <a:t>Analysis of styles and designs of previous year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sZM0MF5Q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04664"/>
            <a:ext cx="2286000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H&amp;M,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Production is outsourced because H&amp;M does not own the factories or manufacturing units</a:t>
            </a:r>
          </a:p>
          <a:p>
            <a:r>
              <a:rPr lang="en-US" dirty="0" smtClean="0"/>
              <a:t>60% of the items are produced in Asia</a:t>
            </a:r>
          </a:p>
          <a:p>
            <a:r>
              <a:rPr lang="en-US" dirty="0" smtClean="0"/>
              <a:t>European suppliers are for fashion sensitive clothes</a:t>
            </a:r>
          </a:p>
          <a:p>
            <a:r>
              <a:rPr lang="en-US" dirty="0" smtClean="0"/>
              <a:t>The suppliers are selected on efficiency and working conditions</a:t>
            </a:r>
          </a:p>
          <a:p>
            <a:r>
              <a:rPr lang="en-US" dirty="0" smtClean="0"/>
              <a:t>Flexible purchasing</a:t>
            </a:r>
          </a:p>
          <a:p>
            <a:r>
              <a:rPr lang="en-US" dirty="0" smtClean="0"/>
              <a:t>Economy of scale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260648"/>
            <a:ext cx="1767840" cy="112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H&amp;M,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Cost-effective mode of transportation (ships, trains)</a:t>
            </a:r>
          </a:p>
          <a:p>
            <a:r>
              <a:rPr lang="en-US" dirty="0" smtClean="0"/>
              <a:t>Central and local distribution centers</a:t>
            </a:r>
          </a:p>
          <a:p>
            <a:r>
              <a:rPr lang="en-US" dirty="0" smtClean="0"/>
              <a:t>Stores restocking every day</a:t>
            </a:r>
          </a:p>
          <a:p>
            <a:r>
              <a:rPr lang="en-US" dirty="0" smtClean="0"/>
              <a:t>Best available location for stores</a:t>
            </a:r>
          </a:p>
          <a:p>
            <a:r>
              <a:rPr lang="en-US" dirty="0" smtClean="0"/>
              <a:t>Huge number of stores around the world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sTPRJQ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32656"/>
            <a:ext cx="1728192" cy="129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Comparison between Supply Chains of ZARA and H&amp;M</a:t>
            </a:r>
            <a:br>
              <a:rPr lang="en-US" sz="2800" b="1" dirty="0" smtClean="0"/>
            </a:br>
            <a:r>
              <a:rPr lang="en-US" sz="2800" b="1" dirty="0" smtClean="0"/>
              <a:t>                                      </a:t>
            </a:r>
            <a:endParaRPr lang="en-US" sz="2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ZARA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H&amp;M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Vertically integrated Supply Chain</a:t>
            </a:r>
          </a:p>
          <a:p>
            <a:r>
              <a:rPr lang="en-US" dirty="0" smtClean="0"/>
              <a:t>Inspiration comes mainly from the stores</a:t>
            </a:r>
          </a:p>
          <a:p>
            <a:r>
              <a:rPr lang="en-US" dirty="0" smtClean="0"/>
              <a:t>Own production capacities but outsourced sewing</a:t>
            </a:r>
          </a:p>
          <a:p>
            <a:r>
              <a:rPr lang="en-US" dirty="0" smtClean="0"/>
              <a:t>Production mainly in Spain and Portugal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4"/>
          </p:nvPr>
        </p:nvSpPr>
        <p:spPr>
          <a:xfrm>
            <a:off x="4788024" y="2247900"/>
            <a:ext cx="3898776" cy="3886200"/>
          </a:xfrm>
        </p:spPr>
        <p:txBody>
          <a:bodyPr/>
          <a:lstStyle/>
          <a:p>
            <a:r>
              <a:rPr lang="en-US" dirty="0" smtClean="0"/>
              <a:t>Dual Supply Chain</a:t>
            </a:r>
          </a:p>
          <a:p>
            <a:endParaRPr lang="en-US" dirty="0" smtClean="0"/>
          </a:p>
          <a:p>
            <a:r>
              <a:rPr lang="en-US" dirty="0" smtClean="0"/>
              <a:t>Inspiration comes from trends and designers</a:t>
            </a:r>
          </a:p>
          <a:p>
            <a:r>
              <a:rPr lang="en-US" dirty="0" smtClean="0"/>
              <a:t>The production is outsourced fully to suppliers</a:t>
            </a:r>
          </a:p>
          <a:p>
            <a:r>
              <a:rPr lang="en-US" dirty="0" smtClean="0"/>
              <a:t>Fast fashioned clothes are produced in Europe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7968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Comparison between Supply Chains of ZARA and H&amp;M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ZARA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H&amp;M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3568" y="2247900"/>
            <a:ext cx="4176464" cy="3886200"/>
          </a:xfrm>
        </p:spPr>
        <p:txBody>
          <a:bodyPr/>
          <a:lstStyle/>
          <a:p>
            <a:r>
              <a:rPr lang="en-US" dirty="0" smtClean="0"/>
              <a:t>Own railway track and the fastest types of the transport (trucks, planes)</a:t>
            </a:r>
          </a:p>
          <a:p>
            <a:r>
              <a:rPr lang="en-US" dirty="0" smtClean="0"/>
              <a:t>Centralized distribution</a:t>
            </a:r>
          </a:p>
          <a:p>
            <a:r>
              <a:rPr lang="en-US" dirty="0" smtClean="0"/>
              <a:t>The prime location of the stores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716016" y="2247900"/>
            <a:ext cx="4176464" cy="3886200"/>
          </a:xfrm>
        </p:spPr>
        <p:txBody>
          <a:bodyPr/>
          <a:lstStyle/>
          <a:p>
            <a:r>
              <a:rPr lang="en-US" dirty="0" smtClean="0"/>
              <a:t>The cheapest types of the transport (ships, trains)</a:t>
            </a:r>
          </a:p>
          <a:p>
            <a:r>
              <a:rPr lang="en-US" dirty="0" smtClean="0"/>
              <a:t>Centralized and local distribution</a:t>
            </a:r>
          </a:p>
          <a:p>
            <a:r>
              <a:rPr lang="en-US" dirty="0" smtClean="0"/>
              <a:t>The best available locations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H&amp;M: Content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Supply Chain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Comparison with ZARA’s Supply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Strengths of H&amp;M Supply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Future development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 descr="imagesTPRJQ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620688"/>
            <a:ext cx="2211091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85169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Comparison between Supply Chains of ZARA and H&amp;M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ZARA, 2013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H&amp;M, 2013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9552" y="2247900"/>
            <a:ext cx="4108648" cy="3886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Markets - 87</a:t>
            </a:r>
          </a:p>
          <a:p>
            <a:r>
              <a:rPr lang="en-US" dirty="0" smtClean="0"/>
              <a:t>Stores - more than 6 000</a:t>
            </a:r>
          </a:p>
          <a:p>
            <a:r>
              <a:rPr lang="en-US" dirty="0" smtClean="0"/>
              <a:t>Employees- more 128 000</a:t>
            </a:r>
          </a:p>
          <a:p>
            <a:r>
              <a:rPr lang="en-US" dirty="0" smtClean="0"/>
              <a:t>Revenue – 16 274  </a:t>
            </a:r>
            <a:r>
              <a:rPr lang="en-US" dirty="0" err="1" smtClean="0"/>
              <a:t>Mln</a:t>
            </a:r>
            <a:r>
              <a:rPr lang="en-US" dirty="0" smtClean="0"/>
              <a:t>. Euro</a:t>
            </a:r>
          </a:p>
          <a:p>
            <a:r>
              <a:rPr lang="en-US" dirty="0" smtClean="0"/>
              <a:t>Net Profit – 2 382  </a:t>
            </a:r>
            <a:r>
              <a:rPr lang="en-US" dirty="0" err="1" smtClean="0"/>
              <a:t>Mln</a:t>
            </a:r>
            <a:r>
              <a:rPr lang="en-US" dirty="0" smtClean="0"/>
              <a:t>. euro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716016" y="2247900"/>
            <a:ext cx="3970784" cy="3886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Markets - 53</a:t>
            </a:r>
          </a:p>
          <a:p>
            <a:r>
              <a:rPr lang="en-US" dirty="0" smtClean="0"/>
              <a:t>Stores - more than 3 000</a:t>
            </a:r>
          </a:p>
          <a:p>
            <a:r>
              <a:rPr lang="en-US" dirty="0" smtClean="0"/>
              <a:t>Employees- more 116 000</a:t>
            </a:r>
          </a:p>
          <a:p>
            <a:r>
              <a:rPr lang="en-US" dirty="0" smtClean="0"/>
              <a:t>Revenue – 15 790 </a:t>
            </a:r>
            <a:r>
              <a:rPr lang="en-US" dirty="0" err="1" smtClean="0"/>
              <a:t>Mln</a:t>
            </a:r>
            <a:r>
              <a:rPr lang="en-US" dirty="0" smtClean="0"/>
              <a:t>. Euro</a:t>
            </a:r>
          </a:p>
          <a:p>
            <a:r>
              <a:rPr lang="en-US" dirty="0" smtClean="0"/>
              <a:t>Net Profit – 1 803 </a:t>
            </a:r>
            <a:r>
              <a:rPr lang="en-US" dirty="0" err="1" smtClean="0"/>
              <a:t>Mln</a:t>
            </a:r>
            <a:r>
              <a:rPr lang="en-US" dirty="0" smtClean="0"/>
              <a:t>. euro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ZARA’s Supply Chain</a:t>
            </a:r>
            <a:endParaRPr lang="en-US" sz="3200" b="1" dirty="0"/>
          </a:p>
        </p:txBody>
      </p:sp>
      <p:pic>
        <p:nvPicPr>
          <p:cNvPr id="9" name="Content Placeholder 8" descr="Screen shot 2014-12-16 at 6.49.40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6915404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H&amp;M’s Supply Chain</a:t>
            </a:r>
            <a:endParaRPr lang="en-US" sz="3200" b="1" dirty="0"/>
          </a:p>
        </p:txBody>
      </p:sp>
      <p:pic>
        <p:nvPicPr>
          <p:cNvPr id="9" name="Content Placeholder 8" descr="Screen shot 2014-12-16 at 7.08.42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73115" y="1447800"/>
            <a:ext cx="725497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Strengths of H&amp;M Supply Chain Management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The entire operations (from the designing to the store management) are conducted  via a common IT platform.</a:t>
            </a:r>
          </a:p>
          <a:p>
            <a:pPr marL="457200" indent="-457200">
              <a:buNone/>
            </a:pPr>
            <a:r>
              <a:rPr lang="en-US" sz="2400" dirty="0" smtClean="0"/>
              <a:t>       Procurement analyzes the sales by item, country, store. </a:t>
            </a:r>
          </a:p>
          <a:p>
            <a:pPr marL="457200" indent="-457200">
              <a:buAutoNum type="arabicPeriod" startAt="2"/>
            </a:pPr>
            <a:r>
              <a:rPr lang="en-US" sz="2400" dirty="0" smtClean="0"/>
              <a:t>Two Manufacturing Supply Chains (“cost optimizing” from Asia and “rapid reaction” from Europe) bring price and quantity advantage.</a:t>
            </a:r>
          </a:p>
          <a:p>
            <a:pPr marL="457200" indent="-457200">
              <a:buAutoNum type="arabicPeriod" startAt="2"/>
            </a:pPr>
            <a:r>
              <a:rPr lang="en-US" sz="2400" dirty="0" smtClean="0"/>
              <a:t>A range of stylish apparel for each customer group.</a:t>
            </a:r>
          </a:p>
          <a:p>
            <a:pPr marL="457200" indent="-457200">
              <a:buAutoNum type="arabicPeriod" startAt="2"/>
            </a:pPr>
            <a:r>
              <a:rPr lang="en-US" sz="2400" dirty="0" smtClean="0"/>
              <a:t>The big distribution net including more than 1 500 stores worldwide owned by the company.</a:t>
            </a:r>
          </a:p>
          <a:p>
            <a:pPr marL="457200" indent="-457200">
              <a:buAutoNum type="arabicPeriod" startAt="2"/>
            </a:pPr>
            <a:r>
              <a:rPr lang="en-US" sz="2400" dirty="0" smtClean="0"/>
              <a:t>Collaboration with well-known designers and its own strong design team. Outstanding advertisement campaign. </a:t>
            </a:r>
            <a:endParaRPr lang="en-US" sz="2400" dirty="0"/>
          </a:p>
        </p:txBody>
      </p:sp>
      <p:pic>
        <p:nvPicPr>
          <p:cNvPr id="4" name="Picture 3" descr="image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648"/>
            <a:ext cx="1767840" cy="112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Future Development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New markets: India, South Africa</a:t>
            </a:r>
          </a:p>
          <a:p>
            <a:r>
              <a:rPr lang="en-US" dirty="0" smtClean="0"/>
              <a:t>Expansion in the presenting markets: new 375 shops in 2015</a:t>
            </a:r>
          </a:p>
          <a:p>
            <a:r>
              <a:rPr lang="en-US" dirty="0" smtClean="0"/>
              <a:t>Promoting the new brands</a:t>
            </a:r>
          </a:p>
          <a:p>
            <a:r>
              <a:rPr lang="en-US" dirty="0" smtClean="0"/>
              <a:t>4 new online stores in 2014</a:t>
            </a:r>
          </a:p>
          <a:p>
            <a:r>
              <a:rPr lang="en-US" dirty="0" smtClean="0"/>
              <a:t>Operations in sustainable way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ntitled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717032"/>
            <a:ext cx="2158091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1800" dirty="0" err="1" smtClean="0"/>
              <a:t>Indu</a:t>
            </a:r>
            <a:r>
              <a:rPr lang="en-US" sz="1800" dirty="0" smtClean="0"/>
              <a:t> P., Supply Chain Practices of three </a:t>
            </a:r>
            <a:r>
              <a:rPr lang="en-US" sz="1800" dirty="0" err="1" smtClean="0"/>
              <a:t>european</a:t>
            </a:r>
            <a:r>
              <a:rPr lang="en-US" sz="1800" dirty="0" smtClean="0"/>
              <a:t> apparel  companies: ZARA, H&amp;M and Benetton, IBS Center for Management Research, 2008.</a:t>
            </a:r>
          </a:p>
          <a:p>
            <a:pPr marL="457200" indent="-457200">
              <a:buAutoNum type="arabicPeriod"/>
            </a:pPr>
            <a:r>
              <a:rPr lang="en-US" sz="1800" dirty="0" err="1" smtClean="0"/>
              <a:t>Indu</a:t>
            </a:r>
            <a:r>
              <a:rPr lang="en-US" sz="1800" dirty="0" smtClean="0"/>
              <a:t> P., H&amp;M Supply Chain Management Practices, ICFAI Center for Management Research, 2008.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H&amp;M Annual report 2013, </a:t>
            </a:r>
            <a:r>
              <a:rPr lang="en-US" sz="1800" dirty="0" smtClean="0">
                <a:hlinkClick r:id="rId2"/>
              </a:rPr>
              <a:t>http://about.hm.com/content/dam/hm/about/documents/en/Annual%20Report/Annual-Report-2013_en.pdf</a:t>
            </a:r>
            <a:endParaRPr lang="en-US" sz="1800" dirty="0" smtClean="0"/>
          </a:p>
          <a:p>
            <a:pPr marL="457200" indent="-457200">
              <a:buAutoNum type="arabicPeriod"/>
            </a:pPr>
            <a:r>
              <a:rPr lang="en-US" sz="1800" dirty="0" smtClean="0"/>
              <a:t>Zara Annual report 2013, </a:t>
            </a:r>
            <a:r>
              <a:rPr lang="en-US" sz="1800" dirty="0" smtClean="0">
                <a:hlinkClick r:id="rId3"/>
              </a:rPr>
              <a:t>http://www.inditex.com/documents/10279/18789/Inditex_Group_Annual_Report_2013.pdf/88b623b8-b6b0-4d38-b45e-45822932ff72</a:t>
            </a:r>
            <a:endParaRPr lang="en-US" sz="1800" dirty="0" smtClean="0"/>
          </a:p>
          <a:p>
            <a:pPr marL="457200" indent="-457200">
              <a:buAutoNum type="arabicPeriod"/>
            </a:pPr>
            <a:r>
              <a:rPr lang="en-US" sz="1800" dirty="0" smtClean="0"/>
              <a:t>Bloomberg,</a:t>
            </a:r>
            <a:r>
              <a:rPr lang="en-US" sz="1800" b="1" dirty="0" smtClean="0"/>
              <a:t> </a:t>
            </a:r>
            <a:r>
              <a:rPr lang="en-US" sz="1800" dirty="0" smtClean="0"/>
              <a:t>H&amp;M November Sales Beat Estimates on Online-Retail Growth, </a:t>
            </a:r>
            <a:r>
              <a:rPr lang="en-US" sz="1800" dirty="0" smtClean="0">
                <a:hlinkClick r:id="rId4"/>
              </a:rPr>
              <a:t>http://www.bloomberg.com/news/2014-12-15/h-m-november-sales-beat-estimates-helping-quarterly-jump.html</a:t>
            </a:r>
            <a:endParaRPr lang="en-US" sz="1800" dirty="0" smtClean="0"/>
          </a:p>
          <a:p>
            <a:pPr marL="457200" indent="-457200">
              <a:buAutoNum type="arabicPeriod"/>
            </a:pPr>
            <a:r>
              <a:rPr lang="en-US" sz="1800" dirty="0" smtClean="0"/>
              <a:t>Bloomberg, H&amp;M’s Accelerating Sales Growth Eases Mild Weather Concern, </a:t>
            </a:r>
            <a:r>
              <a:rPr lang="en-US" sz="1800" dirty="0" smtClean="0">
                <a:hlinkClick r:id="rId5"/>
              </a:rPr>
              <a:t>http://www.bloomberg.com/news/2014-11-17/h-m-revenue-growth-accelerates-in-october-surpassing-estimates.html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7</a:t>
            </a:r>
            <a:r>
              <a:rPr lang="en-US" sz="2000" dirty="0" smtClean="0"/>
              <a:t>. Economic Times, H&amp;M's October sales up 14 per cent; beats forecasts, 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http://economictimes.indiatimes.com/news/international/business/hms-october-sales-up-14-per-cent-beats-forecasts/articleshow/45174922.cms</a:t>
            </a:r>
            <a:r>
              <a:rPr lang="en-US" sz="2000" dirty="0" smtClean="0"/>
              <a:t>,</a:t>
            </a:r>
          </a:p>
          <a:p>
            <a:pPr>
              <a:buNone/>
            </a:pPr>
            <a:r>
              <a:rPr lang="en-US" sz="2000" dirty="0" smtClean="0"/>
              <a:t>8. H&amp;M Annual report 2012, </a:t>
            </a:r>
            <a:r>
              <a:rPr lang="en-US" sz="2000" dirty="0" smtClean="0">
                <a:hlinkClick r:id="rId3"/>
              </a:rPr>
              <a:t>http://about.hm.com/content/dam/hm/about/documents/en/Annual%20Report/Annual-Report-2012_en.pdf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9. Official website of H&amp;M, </a:t>
            </a:r>
            <a:r>
              <a:rPr lang="en-US" sz="2000" dirty="0" smtClean="0">
                <a:hlinkClick r:id="rId4"/>
              </a:rPr>
              <a:t>www.hm.com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10. Deutsche </a:t>
            </a:r>
            <a:r>
              <a:rPr lang="en-US" sz="2000" dirty="0" err="1" smtClean="0"/>
              <a:t>Welle</a:t>
            </a:r>
            <a:r>
              <a:rPr lang="en-US" sz="2000" dirty="0" smtClean="0"/>
              <a:t>, Ethiopia - next stop for textile industry?, </a:t>
            </a:r>
            <a:r>
              <a:rPr lang="en-US" sz="2000" dirty="0" smtClean="0">
                <a:hlinkClick r:id="rId5"/>
              </a:rPr>
              <a:t>http://www.dw.de/ethiopia-next-stop-for-textile-industry/a-17043826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                       H&amp;M Today,</a:t>
            </a:r>
            <a:br>
              <a:rPr lang="en-US" sz="3600" b="1" dirty="0" smtClean="0"/>
            </a:br>
            <a:r>
              <a:rPr lang="en-US" sz="3600" b="1" dirty="0" smtClean="0"/>
              <a:t>the second largest global clothing retailer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899592" y="1772816"/>
          <a:ext cx="7772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Swedish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Multinational retail clothing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 countries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than  3000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employees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than 116 000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Suppliers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than 800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 billion SEK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Profit after 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17,2 billion SEK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58052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of 2013</a:t>
            </a:r>
            <a:endParaRPr lang="en-US" dirty="0"/>
          </a:p>
        </p:txBody>
      </p:sp>
      <p:pic>
        <p:nvPicPr>
          <p:cNvPr id="6" name="Picture 5" descr="imagesZM0MF5Q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157192"/>
            <a:ext cx="2286000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H&amp;M Brands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69345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365104"/>
            <a:ext cx="6696745" cy="76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157192"/>
            <a:ext cx="6738902" cy="75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How to characterize H&amp;M Supply Chain Management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</a:t>
            </a:r>
          </a:p>
          <a:p>
            <a:pPr>
              <a:buNone/>
            </a:pPr>
            <a:r>
              <a:rPr lang="en-US" sz="2800" dirty="0" smtClean="0"/>
              <a:t>“ </a:t>
            </a:r>
            <a:r>
              <a:rPr lang="en-US" sz="2800" i="1" dirty="0" smtClean="0"/>
              <a:t>A short lead time is not an end in itself, since it is always a matter of getting the right balance between price, time and quality</a:t>
            </a:r>
            <a:r>
              <a:rPr lang="en-US" sz="2800" dirty="0" smtClean="0"/>
              <a:t>”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     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                                   H&amp;M Annual Report, 2006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imagesUVSMOWR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996952"/>
            <a:ext cx="2376264" cy="1779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H&amp;M History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Established as a store selling clothes for women by </a:t>
            </a:r>
            <a:r>
              <a:rPr lang="en-US" sz="2400" dirty="0" err="1" smtClean="0"/>
              <a:t>Erling</a:t>
            </a:r>
            <a:r>
              <a:rPr lang="en-US" sz="2400" dirty="0" smtClean="0"/>
              <a:t> </a:t>
            </a:r>
            <a:r>
              <a:rPr lang="en-US" sz="2400" dirty="0" err="1" smtClean="0"/>
              <a:t>Persson</a:t>
            </a:r>
            <a:r>
              <a:rPr lang="en-US" sz="2400" dirty="0" smtClean="0"/>
              <a:t> in Vasteras, Sweden in 1947</a:t>
            </a:r>
          </a:p>
          <a:p>
            <a:r>
              <a:rPr lang="en-US" sz="2400" dirty="0" smtClean="0"/>
              <a:t>Expanded into Stockholm, Sweden, after acquiring </a:t>
            </a:r>
            <a:r>
              <a:rPr lang="en-US" sz="2400" dirty="0" err="1" smtClean="0"/>
              <a:t>Mauritz</a:t>
            </a:r>
            <a:r>
              <a:rPr lang="en-US" sz="2400" dirty="0" smtClean="0"/>
              <a:t> </a:t>
            </a:r>
            <a:r>
              <a:rPr lang="en-US" sz="2400" dirty="0" err="1" smtClean="0"/>
              <a:t>Widforss</a:t>
            </a:r>
            <a:r>
              <a:rPr lang="en-US" sz="2400" dirty="0" smtClean="0"/>
              <a:t> and stocked men’s clothing in 1968</a:t>
            </a:r>
          </a:p>
          <a:p>
            <a:r>
              <a:rPr lang="en-US" sz="2400" dirty="0" smtClean="0"/>
              <a:t>Expanded during 1960s in Europe</a:t>
            </a:r>
          </a:p>
          <a:p>
            <a:r>
              <a:rPr lang="en-US" sz="2400" dirty="0" smtClean="0"/>
              <a:t>Opened the store in 1976  in the UK</a:t>
            </a:r>
          </a:p>
          <a:p>
            <a:r>
              <a:rPr lang="en-US" sz="2400" dirty="0" smtClean="0"/>
              <a:t>Introduced clothes for teenagers and babies in 1977-78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image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76672"/>
            <a:ext cx="1767840" cy="112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H&amp;M History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Acquired Rowell’s mail order company in 1980 after which it started selling clothes through catalogues</a:t>
            </a:r>
          </a:p>
          <a:p>
            <a:r>
              <a:rPr lang="en-US" sz="2400" dirty="0" smtClean="0"/>
              <a:t> Changed the concept from “cheap clothes” to “fashioned garments at a low price” since1982 </a:t>
            </a:r>
          </a:p>
          <a:p>
            <a:r>
              <a:rPr lang="en-US" sz="2400" dirty="0" smtClean="0"/>
              <a:t>Began selling clothes through the Internet in the end of 90s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image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76672"/>
            <a:ext cx="1767840" cy="112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      H&amp;M International Expansion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83568" y="1052736"/>
          <a:ext cx="7772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Year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Markets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1947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Sweden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1964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Norway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1967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Denmark 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1976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United Kingdom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1978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Switzerland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1980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Germany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1989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Netherlands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1992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Belguim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1994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Austria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1996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Luxembourg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1997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Finland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France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USA,</a:t>
                      </a:r>
                      <a:r>
                        <a:rPr lang="en-US" sz="1800" baseline="0" dirty="0" smtClean="0"/>
                        <a:t> Spain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Poland, Czech</a:t>
                      </a:r>
                      <a:r>
                        <a:rPr lang="en-US" sz="1800" baseline="0" dirty="0" smtClean="0"/>
                        <a:t> Republic, Portugal, Italy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        H&amp;M International Expansion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914400" y="1484313"/>
          <a:ext cx="7772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Canada, Slovenia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Ireland, Hungary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Franchisee (Dubai &amp; Kuwait)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Hong</a:t>
                      </a:r>
                      <a:r>
                        <a:rPr lang="en-US" baseline="0" dirty="0" smtClean="0"/>
                        <a:t> Kong, China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Japan, countries of Middle East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 Korea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Singapore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Malaysia, Thailand, Mexico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Indonesia, Chile, Estonia, Lithuania,</a:t>
                      </a:r>
                      <a:r>
                        <a:rPr lang="en-US" baseline="0" dirty="0" smtClean="0"/>
                        <a:t> Serbia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Philippines, Australia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961</Words>
  <Application>Microsoft Office PowerPoint</Application>
  <PresentationFormat>Bildschirmpräsentation (4:3)</PresentationFormat>
  <Paragraphs>231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Equity</vt:lpstr>
      <vt:lpstr>Best Practices in Supply Chain Management at H&amp;M</vt:lpstr>
      <vt:lpstr>H&amp;M: Content </vt:lpstr>
      <vt:lpstr>                       H&amp;M Today, the second largest global clothing retailer</vt:lpstr>
      <vt:lpstr>H&amp;M Brands</vt:lpstr>
      <vt:lpstr>How to characterize H&amp;M Supply Chain Management </vt:lpstr>
      <vt:lpstr>H&amp;M History</vt:lpstr>
      <vt:lpstr>H&amp;M History</vt:lpstr>
      <vt:lpstr>       H&amp;M International Expansion</vt:lpstr>
      <vt:lpstr>         H&amp;M International Expansion</vt:lpstr>
      <vt:lpstr>Folie 10</vt:lpstr>
      <vt:lpstr>Folie 11</vt:lpstr>
      <vt:lpstr>       H&amp;M, Revenue and Net Profit, 2009-2013</vt:lpstr>
      <vt:lpstr>      H&amp;M, Revenue and Net Profit, 2009-2013</vt:lpstr>
      <vt:lpstr>H&amp;M: Organization of Supply Chain</vt:lpstr>
      <vt:lpstr>H&amp;M, Design</vt:lpstr>
      <vt:lpstr>H&amp;M, Production</vt:lpstr>
      <vt:lpstr>H&amp;M, Distribution</vt:lpstr>
      <vt:lpstr>Comparison between Supply Chains of ZARA and H&amp;M                                       </vt:lpstr>
      <vt:lpstr>Comparison between Supply Chains of ZARA and H&amp;M</vt:lpstr>
      <vt:lpstr>Comparison between Supply Chains of ZARA and H&amp;M</vt:lpstr>
      <vt:lpstr>ZARA’s Supply Chain</vt:lpstr>
      <vt:lpstr>H&amp;M’s Supply Chain</vt:lpstr>
      <vt:lpstr>Strengths of H&amp;M Supply Chain Management</vt:lpstr>
      <vt:lpstr>Future Development</vt:lpstr>
      <vt:lpstr>References</vt:lpstr>
      <vt:lpstr>References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Adil</dc:creator>
  <cp:lastModifiedBy>Raimund Hudak</cp:lastModifiedBy>
  <cp:revision>83</cp:revision>
  <dcterms:created xsi:type="dcterms:W3CDTF">2014-12-15T21:27:31Z</dcterms:created>
  <dcterms:modified xsi:type="dcterms:W3CDTF">2015-06-10T08:33:26Z</dcterms:modified>
</cp:coreProperties>
</file>